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75" r:id="rId3"/>
    <p:sldId id="276" r:id="rId4"/>
    <p:sldId id="277" r:id="rId5"/>
    <p:sldId id="278" r:id="rId6"/>
    <p:sldId id="280" r:id="rId7"/>
    <p:sldId id="281" r:id="rId8"/>
    <p:sldId id="282" r:id="rId9"/>
    <p:sldId id="283" r:id="rId10"/>
    <p:sldId id="284" r:id="rId11"/>
    <p:sldId id="285" r:id="rId12"/>
    <p:sldId id="286" r:id="rId13"/>
    <p:sldId id="279" r:id="rId14"/>
    <p:sldId id="287"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43A"/>
    <a:srgbClr val="C0DFC3"/>
    <a:srgbClr val="CFB6D8"/>
    <a:srgbClr val="AFDEF9"/>
    <a:srgbClr val="F9C4BF"/>
    <a:srgbClr val="FDD182"/>
    <a:srgbClr val="FFEDAA"/>
    <a:srgbClr val="ACDDFC"/>
    <a:srgbClr val="6C9E72"/>
    <a:srgbClr val="009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 Type="http://schemas.openxmlformats.org/officeDocument/2006/relationships/slideLayout" Target="../slideLayouts/slideLayout3.xml"/><Relationship Id="rId4" Type="http://schemas.openxmlformats.org/officeDocument/2006/relationships/image" Target="../media/image19.tiff"/></Relationships>
</file>

<file path=ppt/slides/_rels/slide14.xml.rels><?xml version="1.0" encoding="UTF-8" standalone="yes"?>
<Relationships xmlns="http://schemas.openxmlformats.org/package/2006/relationships"><Relationship Id="rId8" Type="http://schemas.openxmlformats.org/officeDocument/2006/relationships/hyperlink" Target="https://www.flickr.com/photos/72378228@N00" TargetMode="External"/><Relationship Id="rId13" Type="http://schemas.openxmlformats.org/officeDocument/2006/relationships/image" Target="../media/image21.jpeg"/><Relationship Id="rId18" Type="http://schemas.openxmlformats.org/officeDocument/2006/relationships/image" Target="../media/image22.jpeg"/><Relationship Id="rId3" Type="http://schemas.openxmlformats.org/officeDocument/2006/relationships/slide" Target="slide13.xml"/><Relationship Id="rId21" Type="http://schemas.openxmlformats.org/officeDocument/2006/relationships/hyperlink" Target="https://www.flickr.com/photos/91241612@N00/2427530661" TargetMode="External"/><Relationship Id="rId7" Type="http://schemas.openxmlformats.org/officeDocument/2006/relationships/hyperlink" Target="https://www.flickr.com/photos/72378228@N00/6265705334" TargetMode="External"/><Relationship Id="rId12" Type="http://schemas.openxmlformats.org/officeDocument/2006/relationships/hyperlink" Target="https://creativecommons.org/licenses/by/2.0/?ref=ccsearch&amp;atype=rich" TargetMode="External"/><Relationship Id="rId17" Type="http://schemas.openxmlformats.org/officeDocument/2006/relationships/hyperlink" Target="https://www.flickr.com/photos/41311795@N00" TargetMode="External"/><Relationship Id="rId25" Type="http://schemas.openxmlformats.org/officeDocument/2006/relationships/image" Target="../media/image26.jpeg"/><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6" Type="http://schemas.openxmlformats.org/officeDocument/2006/relationships/hyperlink" Target="https://www.flickr.com/photos/41311795@N00/28882809507" TargetMode="External"/><Relationship Id="rId20"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11" Type="http://schemas.openxmlformats.org/officeDocument/2006/relationships/hyperlink" Target="https://www.flickr.com/photos/79721788@N00" TargetMode="External"/><Relationship Id="rId24" Type="http://schemas.openxmlformats.org/officeDocument/2006/relationships/hyperlink" Target="https://www.flickr.com/photos/79721788@N00/30309171040" TargetMode="External"/><Relationship Id="rId5" Type="http://schemas.openxmlformats.org/officeDocument/2006/relationships/hyperlink" Target="https://www.flickr.com/photos/8721758@N06" TargetMode="External"/><Relationship Id="rId15" Type="http://schemas.openxmlformats.org/officeDocument/2006/relationships/hyperlink" Target="https://www.flickr.com/photos/79586279@N00" TargetMode="External"/><Relationship Id="rId23" Type="http://schemas.openxmlformats.org/officeDocument/2006/relationships/image" Target="../media/image25.jpeg"/><Relationship Id="rId10" Type="http://schemas.openxmlformats.org/officeDocument/2006/relationships/hyperlink" Target="https://www.flickr.com/photos/79721788@N00/8577092645" TargetMode="External"/><Relationship Id="rId19" Type="http://schemas.openxmlformats.org/officeDocument/2006/relationships/image" Target="../media/image23.jpeg"/><Relationship Id="rId4" Type="http://schemas.openxmlformats.org/officeDocument/2006/relationships/hyperlink" Target="https://www.flickr.com/photos/8721758@N06/9451735189" TargetMode="External"/><Relationship Id="rId9" Type="http://schemas.openxmlformats.org/officeDocument/2006/relationships/image" Target="../media/image20.jpeg"/><Relationship Id="rId14" Type="http://schemas.openxmlformats.org/officeDocument/2006/relationships/hyperlink" Target="https://www.flickr.com/photos/79586279@N00/46522453452" TargetMode="External"/><Relationship Id="rId22" Type="http://schemas.openxmlformats.org/officeDocument/2006/relationships/hyperlink" Target="https://www.flickr.com/photos/91241612@N0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 Type="http://schemas.openxmlformats.org/officeDocument/2006/relationships/slideLayout" Target="../slideLayouts/slideLayout3.xml"/><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1.tiff"/><Relationship Id="rId7" Type="http://schemas.openxmlformats.org/officeDocument/2006/relationships/slide" Target="slide10.xml"/><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9.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twinkl.co.uk/resources/2014-curriculum-geography-resources/new-2014-curriculum-resources-ks2-geography-resources/new-2014-curriculum-resources-ks2-geography-resources-locational-knowledge" TargetMode="External"/><Relationship Id="rId1" Type="http://schemas.openxmlformats.org/officeDocument/2006/relationships/slideLayout" Target="../slideLayouts/slideLayout3.xml"/><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0D30A548-4197-40ED-B03E-BD0883611082}"/>
              </a:ext>
            </a:extLst>
          </p:cNvPr>
          <p:cNvSpPr/>
          <p:nvPr/>
        </p:nvSpPr>
        <p:spPr>
          <a:xfrm>
            <a:off x="3875714" y="5276675"/>
            <a:ext cx="1510018" cy="105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752E60B1-E941-48B0-B3B7-019DBBF5B5EA}"/>
              </a:ext>
            </a:extLst>
          </p:cNvPr>
          <p:cNvSpPr/>
          <p:nvPr/>
        </p:nvSpPr>
        <p:spPr>
          <a:xfrm>
            <a:off x="8414158" y="6157519"/>
            <a:ext cx="729842" cy="67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F5D00-57C2-4545-92AF-E6407F1F78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04619" y="1274072"/>
            <a:ext cx="4525231" cy="3199860"/>
          </a:xfrm>
          <a:prstGeom prst="rect">
            <a:avLst/>
          </a:prstGeom>
          <a:ln w="19050">
            <a:solidFill>
              <a:srgbClr val="11743A"/>
            </a:solidFill>
          </a:ln>
        </p:spPr>
      </p:pic>
      <p:sp>
        <p:nvSpPr>
          <p:cNvPr id="2" name="Title 1">
            <a:extLst>
              <a:ext uri="{FF2B5EF4-FFF2-40B4-BE49-F238E27FC236}">
                <a16:creationId xmlns:a16="http://schemas.microsoft.com/office/drawing/2014/main" id="{806368FA-815A-4C72-8038-2CAB269EBBF8}"/>
              </a:ext>
            </a:extLst>
          </p:cNvPr>
          <p:cNvSpPr>
            <a:spLocks noGrp="1"/>
          </p:cNvSpPr>
          <p:nvPr>
            <p:ph type="title"/>
          </p:nvPr>
        </p:nvSpPr>
        <p:spPr>
          <a:xfrm>
            <a:off x="457198" y="478895"/>
            <a:ext cx="8220075" cy="862413"/>
          </a:xfrm>
        </p:spPr>
        <p:txBody>
          <a:bodyPr/>
          <a:lstStyle/>
          <a:p>
            <a:r>
              <a:rPr lang="en-GB" sz="3600" b="1" i="0" u="none" strike="noStrike" dirty="0">
                <a:solidFill>
                  <a:srgbClr val="000000"/>
                </a:solidFill>
                <a:effectLst/>
                <a:latin typeface="+mn-lt"/>
              </a:rPr>
              <a:t>The Mausoleum at Halicarnassus</a:t>
            </a:r>
            <a:endParaRPr lang="en-GB" sz="3600" dirty="0">
              <a:latin typeface="+mn-lt"/>
            </a:endParaRPr>
          </a:p>
        </p:txBody>
      </p:sp>
      <p:sp>
        <p:nvSpPr>
          <p:cNvPr id="4" name="Rectangle 3">
            <a:hlinkClick r:id="rId3"/>
            <a:extLst>
              <a:ext uri="{FF2B5EF4-FFF2-40B4-BE49-F238E27FC236}">
                <a16:creationId xmlns:a16="http://schemas.microsoft.com/office/drawing/2014/main" id="{F525641C-C5BB-4E33-95EF-826A98193714}"/>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42F61CA-97D8-449C-9074-A865F7BA4F0B}"/>
              </a:ext>
            </a:extLst>
          </p:cNvPr>
          <p:cNvGrpSpPr/>
          <p:nvPr/>
        </p:nvGrpSpPr>
        <p:grpSpPr>
          <a:xfrm>
            <a:off x="6154279" y="1937188"/>
            <a:ext cx="2387736" cy="2027456"/>
            <a:chOff x="6162658" y="2564767"/>
            <a:chExt cx="2387736" cy="1541933"/>
          </a:xfrm>
        </p:grpSpPr>
        <p:sp>
          <p:nvSpPr>
            <p:cNvPr id="13" name="Rectangle: Rounded Corners 12">
              <a:extLst>
                <a:ext uri="{FF2B5EF4-FFF2-40B4-BE49-F238E27FC236}">
                  <a16:creationId xmlns:a16="http://schemas.microsoft.com/office/drawing/2014/main" id="{19D33D52-1A6A-48C4-B041-FF1E12933D5D}"/>
                </a:ext>
              </a:extLst>
            </p:cNvPr>
            <p:cNvSpPr/>
            <p:nvPr/>
          </p:nvSpPr>
          <p:spPr>
            <a:xfrm>
              <a:off x="6162658" y="2564767"/>
              <a:ext cx="2387736" cy="1541933"/>
            </a:xfrm>
            <a:prstGeom prst="roundRect">
              <a:avLst>
                <a:gd name="adj" fmla="val 9033"/>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23F21FD-CDCF-4B5F-A59E-75AA74DF3053}"/>
                </a:ext>
              </a:extLst>
            </p:cNvPr>
            <p:cNvSpPr txBox="1"/>
            <p:nvPr/>
          </p:nvSpPr>
          <p:spPr>
            <a:xfrm>
              <a:off x="6204077" y="2625082"/>
              <a:ext cx="2269403" cy="1404432"/>
            </a:xfrm>
            <a:prstGeom prst="rect">
              <a:avLst/>
            </a:prstGeom>
            <a:noFill/>
          </p:spPr>
          <p:txBody>
            <a:bodyPr wrap="square">
              <a:spAutoFit/>
            </a:bodyPr>
            <a:lstStyle/>
            <a:p>
              <a:pPr algn="ctr" rtl="0">
                <a:spcBef>
                  <a:spcPts val="0"/>
                </a:spcBef>
                <a:spcAft>
                  <a:spcPts val="0"/>
                </a:spcAft>
              </a:pPr>
              <a:r>
                <a:rPr lang="en-GB" b="1" i="0" u="none" strike="noStrike" dirty="0">
                  <a:solidFill>
                    <a:srgbClr val="000000"/>
                  </a:solidFill>
                  <a:effectLst/>
                </a:rPr>
                <a:t>Did You Know...?</a:t>
              </a:r>
              <a:endParaRPr lang="en-GB" b="0" dirty="0">
                <a:effectLst/>
              </a:endParaRPr>
            </a:p>
            <a:p>
              <a:pPr algn="ctr" rtl="0">
                <a:spcBef>
                  <a:spcPts val="0"/>
                </a:spcBef>
                <a:spcAft>
                  <a:spcPts val="0"/>
                </a:spcAft>
              </a:pPr>
              <a:r>
                <a:rPr lang="en-GB" sz="1600" b="0" i="0" u="none" strike="noStrike" dirty="0">
                  <a:solidFill>
                    <a:srgbClr val="000000"/>
                  </a:solidFill>
                  <a:effectLst/>
                </a:rPr>
                <a:t>The word ‘mausoleum’ (meaning an impressive building housing a tomb) comes from the tomb of Mausolus.</a:t>
              </a:r>
              <a:endParaRPr lang="en-GB" sz="1400" dirty="0"/>
            </a:p>
          </p:txBody>
        </p:sp>
      </p:grpSp>
      <p:sp>
        <p:nvSpPr>
          <p:cNvPr id="9" name="Rectangle 8">
            <a:extLst>
              <a:ext uri="{FF2B5EF4-FFF2-40B4-BE49-F238E27FC236}">
                <a16:creationId xmlns:a16="http://schemas.microsoft.com/office/drawing/2014/main" id="{6A47C64A-2D3C-4284-8C85-E1E99EA66F7B}"/>
              </a:ext>
            </a:extLst>
          </p:cNvPr>
          <p:cNvSpPr/>
          <p:nvPr/>
        </p:nvSpPr>
        <p:spPr>
          <a:xfrm>
            <a:off x="601985" y="3866275"/>
            <a:ext cx="7940030" cy="2489396"/>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07A2F7-6F08-4247-930D-92C0D07BB790}"/>
              </a:ext>
            </a:extLst>
          </p:cNvPr>
          <p:cNvSpPr txBox="1"/>
          <p:nvPr/>
        </p:nvSpPr>
        <p:spPr>
          <a:xfrm>
            <a:off x="627623" y="3896336"/>
            <a:ext cx="7914392" cy="3785652"/>
          </a:xfrm>
          <a:prstGeom prst="rect">
            <a:avLst/>
          </a:prstGeom>
          <a:noFill/>
        </p:spPr>
        <p:txBody>
          <a:bodyPr wrap="square">
            <a:spAutoFit/>
          </a:bodyPr>
          <a:lstStyle/>
          <a:p>
            <a:r>
              <a:rPr lang="en-GB" sz="1600" dirty="0"/>
              <a:t>The Mausoleum at Halicarnassus was built between 353 and 350 BC as a tomb for the Persian satrap (governor) Mausolus. His wife, Artemisia II, was so distraught at his death that she ordered the creation of an extravagant tomb, worthy of a king. </a:t>
            </a:r>
          </a:p>
          <a:p>
            <a:pPr>
              <a:spcBef>
                <a:spcPts val="600"/>
              </a:spcBef>
            </a:pPr>
            <a:r>
              <a:rPr lang="en-GB" sz="1600" dirty="0"/>
              <a:t>The impressive 41 metre high structure combined Greek, Lycian and Egyptian architecture. No expense was spared; the mausoleum was filled with beautiful marble statues, temples, sculptures and friezes.</a:t>
            </a:r>
          </a:p>
          <a:p>
            <a:pPr>
              <a:spcBef>
                <a:spcPts val="600"/>
              </a:spcBef>
            </a:pPr>
            <a:r>
              <a:rPr lang="en-GB" sz="1600" dirty="0"/>
              <a:t>After the Great Pyramid of Giza, this was the longest surviving ancient wonder when it was destroyed by earthquakes between the 12th and 15th century AD. The Mausoleum is located near Bodrum in Turkey.</a:t>
            </a:r>
          </a:p>
          <a:p>
            <a:br>
              <a:rPr lang="en-GB" sz="1600" dirty="0"/>
            </a:br>
            <a:br>
              <a:rPr lang="en-GB" sz="1600" dirty="0"/>
            </a:br>
            <a:br>
              <a:rPr lang="en-GB" dirty="0"/>
            </a:br>
            <a:br>
              <a:rPr lang="en-GB" dirty="0"/>
            </a:br>
            <a:endParaRPr lang="en-GB" dirty="0"/>
          </a:p>
        </p:txBody>
      </p:sp>
      <p:sp>
        <p:nvSpPr>
          <p:cNvPr id="16" name="Arrow: Left 15">
            <a:hlinkClick r:id="rId4" action="ppaction://hlinksldjump"/>
            <a:extLst>
              <a:ext uri="{FF2B5EF4-FFF2-40B4-BE49-F238E27FC236}">
                <a16:creationId xmlns:a16="http://schemas.microsoft.com/office/drawing/2014/main" id="{FF6460B9-2144-4B34-96F4-52EDA40A5735}"/>
              </a:ext>
            </a:extLst>
          </p:cNvPr>
          <p:cNvSpPr/>
          <p:nvPr/>
        </p:nvSpPr>
        <p:spPr>
          <a:xfrm>
            <a:off x="766763" y="1265526"/>
            <a:ext cx="1381625" cy="682539"/>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21199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F5D00-57C2-4545-92AF-E6407F1F78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56907" y="1265526"/>
            <a:ext cx="4655823" cy="3199860"/>
          </a:xfrm>
          <a:prstGeom prst="rect">
            <a:avLst/>
          </a:prstGeom>
          <a:ln w="19050">
            <a:solidFill>
              <a:srgbClr val="11743A"/>
            </a:solidFill>
          </a:ln>
        </p:spPr>
      </p:pic>
      <p:sp>
        <p:nvSpPr>
          <p:cNvPr id="2" name="Title 1">
            <a:extLst>
              <a:ext uri="{FF2B5EF4-FFF2-40B4-BE49-F238E27FC236}">
                <a16:creationId xmlns:a16="http://schemas.microsoft.com/office/drawing/2014/main" id="{806368FA-815A-4C72-8038-2CAB269EBBF8}"/>
              </a:ext>
            </a:extLst>
          </p:cNvPr>
          <p:cNvSpPr>
            <a:spLocks noGrp="1"/>
          </p:cNvSpPr>
          <p:nvPr>
            <p:ph type="title"/>
          </p:nvPr>
        </p:nvSpPr>
        <p:spPr>
          <a:xfrm>
            <a:off x="457198" y="478895"/>
            <a:ext cx="8220075" cy="862413"/>
          </a:xfrm>
        </p:spPr>
        <p:txBody>
          <a:bodyPr/>
          <a:lstStyle/>
          <a:p>
            <a:r>
              <a:rPr lang="en-GB" sz="3600" b="1" i="0" u="none" strike="noStrike" dirty="0">
                <a:solidFill>
                  <a:srgbClr val="000000"/>
                </a:solidFill>
                <a:effectLst/>
                <a:latin typeface="+mn-lt"/>
              </a:rPr>
              <a:t>The Colossus of Rhodes</a:t>
            </a:r>
            <a:endParaRPr lang="en-GB" sz="3600" dirty="0">
              <a:latin typeface="+mn-lt"/>
            </a:endParaRPr>
          </a:p>
        </p:txBody>
      </p:sp>
      <p:sp>
        <p:nvSpPr>
          <p:cNvPr id="4" name="Rectangle 3">
            <a:hlinkClick r:id="rId3"/>
            <a:extLst>
              <a:ext uri="{FF2B5EF4-FFF2-40B4-BE49-F238E27FC236}">
                <a16:creationId xmlns:a16="http://schemas.microsoft.com/office/drawing/2014/main" id="{F525641C-C5BB-4E33-95EF-826A98193714}"/>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42F61CA-97D8-449C-9074-A865F7BA4F0B}"/>
              </a:ext>
            </a:extLst>
          </p:cNvPr>
          <p:cNvGrpSpPr/>
          <p:nvPr/>
        </p:nvGrpSpPr>
        <p:grpSpPr>
          <a:xfrm>
            <a:off x="5999147" y="2270534"/>
            <a:ext cx="2568505" cy="2027455"/>
            <a:chOff x="5981889" y="2564767"/>
            <a:chExt cx="2568505" cy="1541933"/>
          </a:xfrm>
        </p:grpSpPr>
        <p:sp>
          <p:nvSpPr>
            <p:cNvPr id="13" name="Rectangle: Rounded Corners 12">
              <a:extLst>
                <a:ext uri="{FF2B5EF4-FFF2-40B4-BE49-F238E27FC236}">
                  <a16:creationId xmlns:a16="http://schemas.microsoft.com/office/drawing/2014/main" id="{19D33D52-1A6A-48C4-B041-FF1E12933D5D}"/>
                </a:ext>
              </a:extLst>
            </p:cNvPr>
            <p:cNvSpPr/>
            <p:nvPr/>
          </p:nvSpPr>
          <p:spPr>
            <a:xfrm>
              <a:off x="5981889" y="2564767"/>
              <a:ext cx="2568505" cy="1541933"/>
            </a:xfrm>
            <a:prstGeom prst="roundRect">
              <a:avLst>
                <a:gd name="adj" fmla="val 9033"/>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23F21FD-CDCF-4B5F-A59E-75AA74DF3053}"/>
                </a:ext>
              </a:extLst>
            </p:cNvPr>
            <p:cNvSpPr txBox="1"/>
            <p:nvPr/>
          </p:nvSpPr>
          <p:spPr>
            <a:xfrm>
              <a:off x="6016073" y="2625082"/>
              <a:ext cx="2491591" cy="1404433"/>
            </a:xfrm>
            <a:prstGeom prst="rect">
              <a:avLst/>
            </a:prstGeom>
            <a:noFill/>
          </p:spPr>
          <p:txBody>
            <a:bodyPr wrap="square">
              <a:spAutoFit/>
            </a:bodyPr>
            <a:lstStyle/>
            <a:p>
              <a:pPr algn="ctr" rtl="0">
                <a:spcBef>
                  <a:spcPts val="0"/>
                </a:spcBef>
                <a:spcAft>
                  <a:spcPts val="0"/>
                </a:spcAft>
              </a:pPr>
              <a:r>
                <a:rPr lang="en-GB" b="1" i="0" u="none" strike="noStrike" dirty="0">
                  <a:solidFill>
                    <a:srgbClr val="000000"/>
                  </a:solidFill>
                  <a:effectLst/>
                </a:rPr>
                <a:t>Did You Know...?</a:t>
              </a:r>
              <a:endParaRPr lang="en-GB" b="0" dirty="0">
                <a:effectLst/>
              </a:endParaRPr>
            </a:p>
            <a:p>
              <a:pPr algn="ctr" rtl="0">
                <a:spcBef>
                  <a:spcPts val="0"/>
                </a:spcBef>
                <a:spcAft>
                  <a:spcPts val="0"/>
                </a:spcAft>
              </a:pPr>
              <a:r>
                <a:rPr lang="en-GB" sz="1600" b="0" i="0" u="none" strike="noStrike" dirty="0">
                  <a:solidFill>
                    <a:srgbClr val="000000"/>
                  </a:solidFill>
                  <a:effectLst/>
                </a:rPr>
                <a:t>At 33 metres, the Colossus was the tallest statue in the ancient world - approximately the height of the modern Statue of Liberty.</a:t>
              </a:r>
              <a:endParaRPr lang="en-GB" sz="1600" dirty="0"/>
            </a:p>
          </p:txBody>
        </p:sp>
      </p:grpSp>
      <p:sp>
        <p:nvSpPr>
          <p:cNvPr id="9" name="Rectangle 8">
            <a:extLst>
              <a:ext uri="{FF2B5EF4-FFF2-40B4-BE49-F238E27FC236}">
                <a16:creationId xmlns:a16="http://schemas.microsoft.com/office/drawing/2014/main" id="{6A47C64A-2D3C-4284-8C85-E1E99EA66F7B}"/>
              </a:ext>
            </a:extLst>
          </p:cNvPr>
          <p:cNvSpPr/>
          <p:nvPr/>
        </p:nvSpPr>
        <p:spPr>
          <a:xfrm>
            <a:off x="601985" y="4267928"/>
            <a:ext cx="7940030" cy="2057516"/>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07A2F7-6F08-4247-930D-92C0D07BB790}"/>
              </a:ext>
            </a:extLst>
          </p:cNvPr>
          <p:cNvSpPr txBox="1"/>
          <p:nvPr/>
        </p:nvSpPr>
        <p:spPr>
          <a:xfrm>
            <a:off x="627623" y="4306535"/>
            <a:ext cx="7914392" cy="2246769"/>
          </a:xfrm>
          <a:prstGeom prst="rect">
            <a:avLst/>
          </a:prstGeom>
          <a:noFill/>
        </p:spPr>
        <p:txBody>
          <a:bodyPr wrap="square">
            <a:spAutoFit/>
          </a:bodyPr>
          <a:lstStyle/>
          <a:p>
            <a:r>
              <a:rPr lang="en-GB" sz="1600" dirty="0"/>
              <a:t>The Colossus was built by Chares of Lindos, a Greek sculptor, between 292 and 280 BC. It overlooked the harbour on the Greek island of Rhodes.</a:t>
            </a:r>
          </a:p>
          <a:p>
            <a:pPr>
              <a:spcBef>
                <a:spcPts val="600"/>
              </a:spcBef>
            </a:pPr>
            <a:r>
              <a:rPr lang="en-GB" sz="1600" dirty="0"/>
              <a:t>The statue was built to honour Helios, the Greek sun god, in celebration of the successful defence of the island after a year-long siege. Legend says that the people of Rhodes melted down abandoned bronze and iron weapons to help with its creation.</a:t>
            </a:r>
          </a:p>
          <a:p>
            <a:pPr>
              <a:spcBef>
                <a:spcPts val="600"/>
              </a:spcBef>
            </a:pPr>
            <a:r>
              <a:rPr lang="en-GB" sz="1600" dirty="0"/>
              <a:t>The Colossus only stood for 54 years before an earthquake caused it to fall in 226 BC. It lay in pieces for over 800 years.</a:t>
            </a:r>
            <a:br>
              <a:rPr lang="en-GB" dirty="0"/>
            </a:br>
            <a:endParaRPr lang="en-GB" dirty="0"/>
          </a:p>
        </p:txBody>
      </p:sp>
      <p:sp>
        <p:nvSpPr>
          <p:cNvPr id="16" name="Arrow: Left 15">
            <a:hlinkClick r:id="rId4" action="ppaction://hlinksldjump"/>
            <a:extLst>
              <a:ext uri="{FF2B5EF4-FFF2-40B4-BE49-F238E27FC236}">
                <a16:creationId xmlns:a16="http://schemas.microsoft.com/office/drawing/2014/main" id="{FF6460B9-2144-4B34-96F4-52EDA40A5735}"/>
              </a:ext>
            </a:extLst>
          </p:cNvPr>
          <p:cNvSpPr/>
          <p:nvPr/>
        </p:nvSpPr>
        <p:spPr>
          <a:xfrm>
            <a:off x="766763" y="1265526"/>
            <a:ext cx="1381625" cy="682539"/>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137465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F5D00-57C2-4545-92AF-E6407F1F78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99690" y="1265526"/>
            <a:ext cx="4970258" cy="3199860"/>
          </a:xfrm>
          <a:prstGeom prst="rect">
            <a:avLst/>
          </a:prstGeom>
          <a:ln w="19050">
            <a:solidFill>
              <a:srgbClr val="11743A"/>
            </a:solidFill>
          </a:ln>
        </p:spPr>
      </p:pic>
      <p:sp>
        <p:nvSpPr>
          <p:cNvPr id="2" name="Title 1">
            <a:extLst>
              <a:ext uri="{FF2B5EF4-FFF2-40B4-BE49-F238E27FC236}">
                <a16:creationId xmlns:a16="http://schemas.microsoft.com/office/drawing/2014/main" id="{806368FA-815A-4C72-8038-2CAB269EBBF8}"/>
              </a:ext>
            </a:extLst>
          </p:cNvPr>
          <p:cNvSpPr>
            <a:spLocks noGrp="1"/>
          </p:cNvSpPr>
          <p:nvPr>
            <p:ph type="title"/>
          </p:nvPr>
        </p:nvSpPr>
        <p:spPr>
          <a:xfrm>
            <a:off x="457198" y="478895"/>
            <a:ext cx="8220075" cy="862413"/>
          </a:xfrm>
        </p:spPr>
        <p:txBody>
          <a:bodyPr/>
          <a:lstStyle/>
          <a:p>
            <a:r>
              <a:rPr lang="en-GB" sz="3600" b="1" i="0" u="none" strike="noStrike" dirty="0">
                <a:solidFill>
                  <a:srgbClr val="000000"/>
                </a:solidFill>
                <a:effectLst/>
                <a:latin typeface="+mn-lt"/>
              </a:rPr>
              <a:t>The Lighthouse at Alexandria</a:t>
            </a:r>
            <a:endParaRPr lang="en-GB" sz="3600" dirty="0">
              <a:latin typeface="+mn-lt"/>
            </a:endParaRPr>
          </a:p>
        </p:txBody>
      </p:sp>
      <p:sp>
        <p:nvSpPr>
          <p:cNvPr id="4" name="Rectangle 3">
            <a:hlinkClick r:id="rId3"/>
            <a:extLst>
              <a:ext uri="{FF2B5EF4-FFF2-40B4-BE49-F238E27FC236}">
                <a16:creationId xmlns:a16="http://schemas.microsoft.com/office/drawing/2014/main" id="{F525641C-C5BB-4E33-95EF-826A98193714}"/>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42F61CA-97D8-449C-9074-A865F7BA4F0B}"/>
              </a:ext>
            </a:extLst>
          </p:cNvPr>
          <p:cNvGrpSpPr/>
          <p:nvPr/>
        </p:nvGrpSpPr>
        <p:grpSpPr>
          <a:xfrm>
            <a:off x="6110243" y="1811708"/>
            <a:ext cx="2457409" cy="2777384"/>
            <a:chOff x="5981889" y="2564767"/>
            <a:chExt cx="2568505" cy="1652006"/>
          </a:xfrm>
        </p:grpSpPr>
        <p:sp>
          <p:nvSpPr>
            <p:cNvPr id="13" name="Rectangle: Rounded Corners 12">
              <a:extLst>
                <a:ext uri="{FF2B5EF4-FFF2-40B4-BE49-F238E27FC236}">
                  <a16:creationId xmlns:a16="http://schemas.microsoft.com/office/drawing/2014/main" id="{19D33D52-1A6A-48C4-B041-FF1E12933D5D}"/>
                </a:ext>
              </a:extLst>
            </p:cNvPr>
            <p:cNvSpPr/>
            <p:nvPr/>
          </p:nvSpPr>
          <p:spPr>
            <a:xfrm>
              <a:off x="5981889" y="2564767"/>
              <a:ext cx="2568505" cy="1541933"/>
            </a:xfrm>
            <a:prstGeom prst="roundRect">
              <a:avLst>
                <a:gd name="adj" fmla="val 9033"/>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23F21FD-CDCF-4B5F-A59E-75AA74DF3053}"/>
                </a:ext>
              </a:extLst>
            </p:cNvPr>
            <p:cNvSpPr txBox="1"/>
            <p:nvPr/>
          </p:nvSpPr>
          <p:spPr>
            <a:xfrm>
              <a:off x="6016073" y="2625082"/>
              <a:ext cx="2491591" cy="1591691"/>
            </a:xfrm>
            <a:prstGeom prst="rect">
              <a:avLst/>
            </a:prstGeom>
            <a:noFill/>
          </p:spPr>
          <p:txBody>
            <a:bodyPr wrap="square">
              <a:spAutoFit/>
            </a:bodyPr>
            <a:lstStyle/>
            <a:p>
              <a:pPr algn="ctr" rtl="0">
                <a:spcBef>
                  <a:spcPts val="0"/>
                </a:spcBef>
                <a:spcAft>
                  <a:spcPts val="0"/>
                </a:spcAft>
              </a:pPr>
              <a:r>
                <a:rPr lang="en-GB" b="1" i="0" u="none" strike="noStrike" dirty="0">
                  <a:solidFill>
                    <a:srgbClr val="000000"/>
                  </a:solidFill>
                  <a:effectLst/>
                </a:rPr>
                <a:t>Did You Know...?</a:t>
              </a:r>
              <a:endParaRPr lang="en-GB" b="0" dirty="0">
                <a:effectLst/>
              </a:endParaRPr>
            </a:p>
            <a:p>
              <a:pPr algn="ctr" rtl="0">
                <a:spcBef>
                  <a:spcPts val="0"/>
                </a:spcBef>
                <a:spcAft>
                  <a:spcPts val="0"/>
                </a:spcAft>
              </a:pPr>
              <a:r>
                <a:rPr lang="en-GB" sz="1600" b="0" i="0" u="none" strike="noStrike" dirty="0">
                  <a:solidFill>
                    <a:srgbClr val="000000"/>
                  </a:solidFill>
                  <a:effectLst/>
                </a:rPr>
                <a:t>In 1994, archaeologists discovered some remains of the lighthouse on the seabed. In 2016, Egypt had plans to turn the submerged ruins into an ancient museum. </a:t>
              </a:r>
              <a:endParaRPr lang="en-GB" sz="1400" dirty="0"/>
            </a:p>
          </p:txBody>
        </p:sp>
      </p:grpSp>
      <p:sp>
        <p:nvSpPr>
          <p:cNvPr id="9" name="Rectangle 8">
            <a:extLst>
              <a:ext uri="{FF2B5EF4-FFF2-40B4-BE49-F238E27FC236}">
                <a16:creationId xmlns:a16="http://schemas.microsoft.com/office/drawing/2014/main" id="{6A47C64A-2D3C-4284-8C85-E1E99EA66F7B}"/>
              </a:ext>
            </a:extLst>
          </p:cNvPr>
          <p:cNvSpPr/>
          <p:nvPr/>
        </p:nvSpPr>
        <p:spPr>
          <a:xfrm>
            <a:off x="601985" y="4267928"/>
            <a:ext cx="7940030" cy="2057516"/>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07A2F7-6F08-4247-930D-92C0D07BB790}"/>
              </a:ext>
            </a:extLst>
          </p:cNvPr>
          <p:cNvSpPr txBox="1"/>
          <p:nvPr/>
        </p:nvSpPr>
        <p:spPr>
          <a:xfrm>
            <a:off x="670353" y="4315081"/>
            <a:ext cx="7899147" cy="2523768"/>
          </a:xfrm>
          <a:prstGeom prst="rect">
            <a:avLst/>
          </a:prstGeom>
          <a:noFill/>
        </p:spPr>
        <p:txBody>
          <a:bodyPr wrap="square">
            <a:spAutoFit/>
          </a:bodyPr>
          <a:lstStyle/>
          <a:p>
            <a:r>
              <a:rPr lang="en-GB" sz="1600" dirty="0"/>
              <a:t>The Lighthouse at Alexandria was constructed in 280 BC on the Island of Pharos, in Egypt, to guide ships through the shallow, rocky waters of Alexandria’s harbour. </a:t>
            </a:r>
          </a:p>
          <a:p>
            <a:pPr>
              <a:spcBef>
                <a:spcPts val="600"/>
              </a:spcBef>
            </a:pPr>
            <a:r>
              <a:rPr lang="en-GB" sz="1600" dirty="0"/>
              <a:t>The pioneering lighthouse, estimated to be between 115 and 145 metres tall, used a mirror to reflect the sun's rays during the day and a fire at night. The light was reportedly visible over 30 miles away. </a:t>
            </a:r>
          </a:p>
          <a:p>
            <a:pPr>
              <a:spcBef>
                <a:spcPts val="600"/>
              </a:spcBef>
            </a:pPr>
            <a:r>
              <a:rPr lang="en-GB" sz="1600" dirty="0"/>
              <a:t>The lighthouse was damaged and eventually abandoned after several major earthquakes. The ruins completely collapsed during the 15th century.</a:t>
            </a:r>
          </a:p>
          <a:p>
            <a:br>
              <a:rPr lang="en-GB" dirty="0"/>
            </a:br>
            <a:endParaRPr lang="en-GB" dirty="0"/>
          </a:p>
        </p:txBody>
      </p:sp>
      <p:sp>
        <p:nvSpPr>
          <p:cNvPr id="16" name="Arrow: Left 15">
            <a:hlinkClick r:id="rId4" action="ppaction://hlinksldjump"/>
            <a:extLst>
              <a:ext uri="{FF2B5EF4-FFF2-40B4-BE49-F238E27FC236}">
                <a16:creationId xmlns:a16="http://schemas.microsoft.com/office/drawing/2014/main" id="{FF6460B9-2144-4B34-96F4-52EDA40A5735}"/>
              </a:ext>
            </a:extLst>
          </p:cNvPr>
          <p:cNvSpPr/>
          <p:nvPr/>
        </p:nvSpPr>
        <p:spPr>
          <a:xfrm>
            <a:off x="601985" y="1252468"/>
            <a:ext cx="1381625" cy="682539"/>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156601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30CB-B253-4030-8949-C62ADDD845EA}"/>
              </a:ext>
            </a:extLst>
          </p:cNvPr>
          <p:cNvSpPr>
            <a:spLocks noGrp="1"/>
          </p:cNvSpPr>
          <p:nvPr>
            <p:ph type="title"/>
          </p:nvPr>
        </p:nvSpPr>
        <p:spPr/>
        <p:txBody>
          <a:bodyPr/>
          <a:lstStyle/>
          <a:p>
            <a:r>
              <a:rPr lang="en-GB" sz="3600" b="1" i="0" u="none" strike="noStrike" dirty="0">
                <a:solidFill>
                  <a:srgbClr val="000000"/>
                </a:solidFill>
                <a:effectLst/>
                <a:latin typeface="+mn-lt"/>
              </a:rPr>
              <a:t>Talk About It</a:t>
            </a:r>
            <a:endParaRPr lang="en-GB" sz="3600" dirty="0">
              <a:latin typeface="+mn-lt"/>
            </a:endParaRPr>
          </a:p>
        </p:txBody>
      </p:sp>
      <p:sp>
        <p:nvSpPr>
          <p:cNvPr id="4" name="Rectangle 3">
            <a:hlinkClick r:id="rId2"/>
            <a:extLst>
              <a:ext uri="{FF2B5EF4-FFF2-40B4-BE49-F238E27FC236}">
                <a16:creationId xmlns:a16="http://schemas.microsoft.com/office/drawing/2014/main" id="{502FD6EF-E134-4DC6-8F22-2FBF420B1838}"/>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8616B78-1E24-4F2F-823B-754966736A70}"/>
              </a:ext>
            </a:extLst>
          </p:cNvPr>
          <p:cNvSpPr/>
          <p:nvPr/>
        </p:nvSpPr>
        <p:spPr>
          <a:xfrm>
            <a:off x="594165" y="1134257"/>
            <a:ext cx="2496216" cy="2097872"/>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dirty="0">
                <a:solidFill>
                  <a:srgbClr val="000000"/>
                </a:solidFill>
                <a:effectLst/>
              </a:rPr>
              <a:t>Which ancient Wonder of the World would you most like to have visited? </a:t>
            </a:r>
            <a:endParaRPr lang="en-GB" sz="1600" b="1" dirty="0"/>
          </a:p>
        </p:txBody>
      </p:sp>
      <p:sp>
        <p:nvSpPr>
          <p:cNvPr id="9" name="Oval 8">
            <a:extLst>
              <a:ext uri="{FF2B5EF4-FFF2-40B4-BE49-F238E27FC236}">
                <a16:creationId xmlns:a16="http://schemas.microsoft.com/office/drawing/2014/main" id="{C44B20A2-FD5E-49E8-85E0-FF0E6772091B}"/>
              </a:ext>
            </a:extLst>
          </p:cNvPr>
          <p:cNvSpPr/>
          <p:nvPr/>
        </p:nvSpPr>
        <p:spPr>
          <a:xfrm>
            <a:off x="3380672" y="1501252"/>
            <a:ext cx="2496216" cy="2097872"/>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dirty="0">
                <a:solidFill>
                  <a:srgbClr val="000000"/>
                </a:solidFill>
                <a:effectLst/>
              </a:rPr>
              <a:t>What would you put on your own list of wonders?</a:t>
            </a:r>
            <a:endParaRPr lang="en-GB" sz="1400" b="1" dirty="0"/>
          </a:p>
        </p:txBody>
      </p:sp>
      <p:sp>
        <p:nvSpPr>
          <p:cNvPr id="11" name="Oval 10">
            <a:extLst>
              <a:ext uri="{FF2B5EF4-FFF2-40B4-BE49-F238E27FC236}">
                <a16:creationId xmlns:a16="http://schemas.microsoft.com/office/drawing/2014/main" id="{B9B5AEF7-1CDA-4F39-8033-0B4B0A471995}"/>
              </a:ext>
            </a:extLst>
          </p:cNvPr>
          <p:cNvSpPr/>
          <p:nvPr/>
        </p:nvSpPr>
        <p:spPr>
          <a:xfrm>
            <a:off x="6053619" y="1144470"/>
            <a:ext cx="2496216" cy="2097872"/>
          </a:xfrm>
          <a:prstGeom prst="ellipse">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dirty="0">
                <a:solidFill>
                  <a:srgbClr val="000000"/>
                </a:solidFill>
                <a:effectLst/>
              </a:rPr>
              <a:t>Do you know anyone who has visited these ancient sites?</a:t>
            </a:r>
            <a:r>
              <a:rPr lang="en-GB" sz="1600" b="0" i="0" u="none" strike="noStrike" dirty="0">
                <a:solidFill>
                  <a:srgbClr val="000000"/>
                </a:solidFill>
                <a:effectLst/>
              </a:rPr>
              <a:t> </a:t>
            </a:r>
            <a:endParaRPr lang="en-GB" sz="1200" b="1" dirty="0"/>
          </a:p>
        </p:txBody>
      </p:sp>
      <p:sp>
        <p:nvSpPr>
          <p:cNvPr id="13" name="Oval 12">
            <a:extLst>
              <a:ext uri="{FF2B5EF4-FFF2-40B4-BE49-F238E27FC236}">
                <a16:creationId xmlns:a16="http://schemas.microsoft.com/office/drawing/2014/main" id="{C273AEEA-0109-4468-99BB-3A907DE7CE6B}"/>
              </a:ext>
            </a:extLst>
          </p:cNvPr>
          <p:cNvSpPr/>
          <p:nvPr/>
        </p:nvSpPr>
        <p:spPr>
          <a:xfrm>
            <a:off x="1448269" y="3240697"/>
            <a:ext cx="2642938" cy="2211191"/>
          </a:xfrm>
          <a:prstGeom prst="ellipse">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dirty="0">
                <a:solidFill>
                  <a:srgbClr val="000000"/>
                </a:solidFill>
                <a:effectLst/>
              </a:rPr>
              <a:t>Why do you think all of the ancient Wonders of the World are located around the Mediterranean?</a:t>
            </a:r>
            <a:r>
              <a:rPr lang="en-GB" sz="1600" b="0" i="0" u="none" strike="noStrike" dirty="0">
                <a:solidFill>
                  <a:srgbClr val="000000"/>
                </a:solidFill>
                <a:effectLst/>
              </a:rPr>
              <a:t> </a:t>
            </a:r>
            <a:endParaRPr lang="en-GB" sz="1100" b="1" dirty="0"/>
          </a:p>
        </p:txBody>
      </p:sp>
      <p:sp>
        <p:nvSpPr>
          <p:cNvPr id="15" name="Oval 14">
            <a:extLst>
              <a:ext uri="{FF2B5EF4-FFF2-40B4-BE49-F238E27FC236}">
                <a16:creationId xmlns:a16="http://schemas.microsoft.com/office/drawing/2014/main" id="{29B3A17B-815A-4E5A-A18B-766F6E1F36F5}"/>
              </a:ext>
            </a:extLst>
          </p:cNvPr>
          <p:cNvSpPr/>
          <p:nvPr/>
        </p:nvSpPr>
        <p:spPr>
          <a:xfrm>
            <a:off x="5052794" y="3240698"/>
            <a:ext cx="2642938" cy="2211191"/>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dirty="0">
                <a:solidFill>
                  <a:srgbClr val="000000"/>
                </a:solidFill>
                <a:effectLst/>
              </a:rPr>
              <a:t>What do the ancient Wonders of the World look like now?</a:t>
            </a:r>
            <a:r>
              <a:rPr lang="en-GB" sz="1600" b="0" i="0" u="none" strike="noStrike" dirty="0">
                <a:solidFill>
                  <a:srgbClr val="000000"/>
                </a:solidFill>
                <a:effectLst/>
              </a:rPr>
              <a:t> </a:t>
            </a:r>
            <a:endParaRPr lang="en-GB" sz="1050" b="1" dirty="0"/>
          </a:p>
        </p:txBody>
      </p:sp>
      <p:sp>
        <p:nvSpPr>
          <p:cNvPr id="17" name="Rectangle: Top Corners Rounded 16">
            <a:hlinkClick r:id="rId3" action="ppaction://hlinksldjump"/>
            <a:extLst>
              <a:ext uri="{FF2B5EF4-FFF2-40B4-BE49-F238E27FC236}">
                <a16:creationId xmlns:a16="http://schemas.microsoft.com/office/drawing/2014/main" id="{4EAAB564-DE6E-43F4-B529-05474244D4CA}"/>
              </a:ext>
            </a:extLst>
          </p:cNvPr>
          <p:cNvSpPr/>
          <p:nvPr/>
        </p:nvSpPr>
        <p:spPr>
          <a:xfrm>
            <a:off x="2691433" y="5799909"/>
            <a:ext cx="3751603" cy="609340"/>
          </a:xfrm>
          <a:prstGeom prst="round2SameRect">
            <a:avLst>
              <a:gd name="adj1" fmla="val 50000"/>
              <a:gd name="adj2" fmla="val 0"/>
            </a:avLst>
          </a:prstGeom>
          <a:solidFill>
            <a:srgbClr val="C0DF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rgbClr val="000000"/>
                </a:solidFill>
                <a:effectLst/>
              </a:rPr>
              <a:t>Click to find out.</a:t>
            </a:r>
            <a:endParaRPr lang="en-GB" b="1" dirty="0"/>
          </a:p>
        </p:txBody>
      </p:sp>
      <p:pic>
        <p:nvPicPr>
          <p:cNvPr id="19" name="Picture 18">
            <a:extLst>
              <a:ext uri="{FF2B5EF4-FFF2-40B4-BE49-F238E27FC236}">
                <a16:creationId xmlns:a16="http://schemas.microsoft.com/office/drawing/2014/main" id="{1F68F294-C683-4951-88CE-3C60DDE450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36"/>
          <a:stretch/>
        </p:blipFill>
        <p:spPr>
          <a:xfrm flipH="1">
            <a:off x="6460453" y="4461468"/>
            <a:ext cx="2234237" cy="1947781"/>
          </a:xfrm>
          <a:prstGeom prst="rect">
            <a:avLst/>
          </a:prstGeom>
        </p:spPr>
      </p:pic>
    </p:spTree>
    <p:extLst>
      <p:ext uri="{BB962C8B-B14F-4D97-AF65-F5344CB8AC3E}">
        <p14:creationId xmlns:p14="http://schemas.microsoft.com/office/powerpoint/2010/main" val="388770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BAA-1804-4AD9-A5C9-57A83BA25798}"/>
              </a:ext>
            </a:extLst>
          </p:cNvPr>
          <p:cNvSpPr>
            <a:spLocks noGrp="1"/>
          </p:cNvSpPr>
          <p:nvPr>
            <p:ph type="title"/>
          </p:nvPr>
        </p:nvSpPr>
        <p:spPr>
          <a:xfrm>
            <a:off x="457198" y="478894"/>
            <a:ext cx="8220075" cy="1132191"/>
          </a:xfrm>
        </p:spPr>
        <p:txBody>
          <a:bodyPr/>
          <a:lstStyle/>
          <a:p>
            <a:pPr algn="ctr"/>
            <a:r>
              <a:rPr lang="en-GB" sz="3600" b="1" i="0" u="none" strike="noStrike" dirty="0">
                <a:solidFill>
                  <a:srgbClr val="000000"/>
                </a:solidFill>
                <a:effectLst/>
                <a:latin typeface="+mn-lt"/>
              </a:rPr>
              <a:t>What Do the Ancient Wonders of the World Look like Now?</a:t>
            </a:r>
            <a:endParaRPr lang="en-GB" sz="3600" dirty="0">
              <a:latin typeface="+mn-lt"/>
            </a:endParaRPr>
          </a:p>
        </p:txBody>
      </p:sp>
      <p:sp>
        <p:nvSpPr>
          <p:cNvPr id="4" name="Rectangle 3">
            <a:hlinkClick r:id="rId2"/>
            <a:extLst>
              <a:ext uri="{FF2B5EF4-FFF2-40B4-BE49-F238E27FC236}">
                <a16:creationId xmlns:a16="http://schemas.microsoft.com/office/drawing/2014/main" id="{208B7DA3-716F-4EB9-A040-D89803E75843}"/>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hlinkClick r:id="rId3" action="ppaction://hlinksldjump"/>
            <a:extLst>
              <a:ext uri="{FF2B5EF4-FFF2-40B4-BE49-F238E27FC236}">
                <a16:creationId xmlns:a16="http://schemas.microsoft.com/office/drawing/2014/main" id="{8899ECA2-96F1-4B6D-9081-225AB651E4A1}"/>
              </a:ext>
            </a:extLst>
          </p:cNvPr>
          <p:cNvSpPr/>
          <p:nvPr/>
        </p:nvSpPr>
        <p:spPr>
          <a:xfrm>
            <a:off x="583883" y="1016738"/>
            <a:ext cx="1381625" cy="682539"/>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grpSp>
        <p:nvGrpSpPr>
          <p:cNvPr id="13" name="Group 12">
            <a:extLst>
              <a:ext uri="{FF2B5EF4-FFF2-40B4-BE49-F238E27FC236}">
                <a16:creationId xmlns:a16="http://schemas.microsoft.com/office/drawing/2014/main" id="{2758E6D5-63EC-45F9-BA30-0AEDAE36E502}"/>
              </a:ext>
            </a:extLst>
          </p:cNvPr>
          <p:cNvGrpSpPr/>
          <p:nvPr/>
        </p:nvGrpSpPr>
        <p:grpSpPr>
          <a:xfrm>
            <a:off x="400063" y="3082046"/>
            <a:ext cx="2491684" cy="964772"/>
            <a:chOff x="905798" y="3352979"/>
            <a:chExt cx="2491684" cy="964772"/>
          </a:xfrm>
        </p:grpSpPr>
        <p:sp>
          <p:nvSpPr>
            <p:cNvPr id="8" name="TextBox 21">
              <a:extLst>
                <a:ext uri="{FF2B5EF4-FFF2-40B4-BE49-F238E27FC236}">
                  <a16:creationId xmlns:a16="http://schemas.microsoft.com/office/drawing/2014/main" id="{B97DD7BF-101C-47B6-822E-F6FDD2C3BA13}"/>
                </a:ext>
              </a:extLst>
            </p:cNvPr>
            <p:cNvSpPr txBox="1">
              <a:spLocks noChangeArrowheads="1"/>
            </p:cNvSpPr>
            <p:nvPr/>
          </p:nvSpPr>
          <p:spPr bwMode="auto">
            <a:xfrm>
              <a:off x="1274695" y="3352979"/>
              <a:ext cx="1809875" cy="256149"/>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hlinkClick r:id="rId4"/>
                </a:rPr>
                <a:t>“</a:t>
              </a:r>
              <a:r>
                <a:rPr lang="en-GB" sz="500" b="1" i="0" dirty="0">
                  <a:effectLst/>
                  <a:latin typeface="Roboto" panose="02000000000000000000" pitchFamily="2" charset="0"/>
                  <a:ea typeface="Roboto" panose="02000000000000000000" pitchFamily="2" charset="0"/>
                  <a:hlinkClick r:id="rId4"/>
                </a:rPr>
                <a:t>Bronze doe and stag where the Colossus of Rhodes might have once stood</a:t>
              </a:r>
              <a:r>
                <a:rPr lang="en-GB" altLang="en-US" sz="500" dirty="0">
                  <a:latin typeface="Roboto" panose="02000000000000000000" pitchFamily="2" charset="0"/>
                  <a:ea typeface="Roboto" panose="02000000000000000000" pitchFamily="2" charset="0"/>
                  <a:cs typeface="Arial" panose="020B0604020202020204" pitchFamily="34" charset="0"/>
                  <a:hlinkClick r:id="rId4"/>
                </a:rPr>
                <a:t>” </a:t>
              </a:r>
              <a:r>
                <a:rPr lang="en-GB" altLang="en-US" sz="500" dirty="0">
                  <a:latin typeface="Roboto" panose="02000000000000000000" pitchFamily="2" charset="0"/>
                  <a:ea typeface="Roboto" panose="02000000000000000000" pitchFamily="2" charset="0"/>
                  <a:cs typeface="Arial" panose="020B0604020202020204" pitchFamily="34" charset="0"/>
                </a:rPr>
                <a:t>by </a:t>
              </a:r>
              <a:r>
                <a:rPr lang="en-GB" sz="500" b="0" i="0" u="none" strike="noStrike" dirty="0">
                  <a:solidFill>
                    <a:srgbClr val="ED592F"/>
                  </a:solidFill>
                  <a:effectLst/>
                  <a:latin typeface="Roboto" panose="02000000000000000000" pitchFamily="2" charset="0"/>
                  <a:ea typeface="Roboto" panose="02000000000000000000" pitchFamily="2" charset="0"/>
                  <a:hlinkClick r:id="rId5"/>
                </a:rPr>
                <a:t>Jorge Lascar</a:t>
              </a:r>
              <a:r>
                <a:rPr lang="en-GB" sz="500" b="0" i="0" dirty="0">
                  <a:solidFill>
                    <a:srgbClr val="333333"/>
                  </a:solidFill>
                  <a:effectLst/>
                  <a:latin typeface="Roboto" panose="02000000000000000000" pitchFamily="2" charset="0"/>
                  <a:ea typeface="Roboto" panose="02000000000000000000" pitchFamily="2" charset="0"/>
                </a:rPr>
                <a:t> </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6"/>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B9D4C858-9AD0-4730-83BB-89B00AC13FAC}"/>
                </a:ext>
              </a:extLst>
            </p:cNvPr>
            <p:cNvSpPr txBox="1"/>
            <p:nvPr/>
          </p:nvSpPr>
          <p:spPr>
            <a:xfrm>
              <a:off x="905798" y="3579087"/>
              <a:ext cx="2491684" cy="738664"/>
            </a:xfrm>
            <a:prstGeom prst="rect">
              <a:avLst/>
            </a:prstGeom>
            <a:noFill/>
          </p:spPr>
          <p:txBody>
            <a:bodyPr wrap="square">
              <a:spAutoFit/>
            </a:bodyPr>
            <a:lstStyle/>
            <a:p>
              <a:pPr algn="ctr"/>
              <a:r>
                <a:rPr lang="en-GB" sz="1400" b="0" i="0" u="none" strike="noStrike" dirty="0">
                  <a:solidFill>
                    <a:srgbClr val="000000"/>
                  </a:solidFill>
                  <a:effectLst/>
                </a:rPr>
                <a:t>The bronze doe and stag mark the possible site of the Colossus of Rhodes.</a:t>
              </a:r>
              <a:endParaRPr lang="en-GB" sz="1400" dirty="0"/>
            </a:p>
          </p:txBody>
        </p:sp>
      </p:grpSp>
      <p:grpSp>
        <p:nvGrpSpPr>
          <p:cNvPr id="14" name="Group 13">
            <a:extLst>
              <a:ext uri="{FF2B5EF4-FFF2-40B4-BE49-F238E27FC236}">
                <a16:creationId xmlns:a16="http://schemas.microsoft.com/office/drawing/2014/main" id="{094A0A00-4642-4EF4-A47A-3334A04111CC}"/>
              </a:ext>
            </a:extLst>
          </p:cNvPr>
          <p:cNvGrpSpPr/>
          <p:nvPr/>
        </p:nvGrpSpPr>
        <p:grpSpPr>
          <a:xfrm>
            <a:off x="2693901" y="1673197"/>
            <a:ext cx="2102389" cy="2204453"/>
            <a:chOff x="1073315" y="1952354"/>
            <a:chExt cx="2102389" cy="2204453"/>
          </a:xfrm>
        </p:grpSpPr>
        <p:sp>
          <p:nvSpPr>
            <p:cNvPr id="15" name="TextBox 21">
              <a:extLst>
                <a:ext uri="{FF2B5EF4-FFF2-40B4-BE49-F238E27FC236}">
                  <a16:creationId xmlns:a16="http://schemas.microsoft.com/office/drawing/2014/main" id="{5E71048A-1EAD-401F-92D3-CFF52654821D}"/>
                </a:ext>
              </a:extLst>
            </p:cNvPr>
            <p:cNvSpPr txBox="1">
              <a:spLocks noChangeArrowheads="1"/>
            </p:cNvSpPr>
            <p:nvPr/>
          </p:nvSpPr>
          <p:spPr bwMode="auto">
            <a:xfrm>
              <a:off x="1308272" y="3394604"/>
              <a:ext cx="1632476" cy="256149"/>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sz="500" b="0" i="0" u="none" strike="noStrike" dirty="0">
                  <a:solidFill>
                    <a:srgbClr val="ED592F"/>
                  </a:solidFill>
                  <a:effectLst/>
                  <a:latin typeface="Roboto" panose="02000000000000000000" pitchFamily="2" charset="0"/>
                  <a:ea typeface="Roboto" panose="02000000000000000000" pitchFamily="2" charset="0"/>
                  <a:hlinkClick r:id="rId7"/>
                </a:rPr>
                <a:t>"490_pamukkale_templo_artemisa"</a:t>
              </a:r>
              <a:r>
                <a:rPr lang="en-GB" sz="500" b="0" i="0" dirty="0">
                  <a:solidFill>
                    <a:srgbClr val="333333"/>
                  </a:solidFill>
                  <a:effectLst/>
                  <a:latin typeface="Roboto" panose="02000000000000000000" pitchFamily="2" charset="0"/>
                  <a:ea typeface="Roboto" panose="02000000000000000000" pitchFamily="2" charset="0"/>
                </a:rPr>
                <a:t> </a:t>
              </a:r>
              <a:r>
                <a:rPr lang="en-GB" altLang="en-US" sz="500" dirty="0">
                  <a:latin typeface="Roboto" panose="02000000000000000000" pitchFamily="2" charset="0"/>
                  <a:ea typeface="Roboto" panose="02000000000000000000" pitchFamily="2" charset="0"/>
                  <a:cs typeface="Arial" panose="020B0604020202020204" pitchFamily="34" charset="0"/>
                </a:rPr>
                <a:t>by </a:t>
              </a:r>
              <a:r>
                <a:rPr lang="en-GB" sz="500" b="0" i="0" u="none" strike="noStrike" dirty="0">
                  <a:solidFill>
                    <a:srgbClr val="ED592F"/>
                  </a:solidFill>
                  <a:effectLst/>
                  <a:latin typeface="Roboto" panose="02000000000000000000" pitchFamily="2" charset="0"/>
                  <a:ea typeface="Roboto" panose="02000000000000000000" pitchFamily="2" charset="0"/>
                  <a:hlinkClick r:id="rId8"/>
                </a:rPr>
                <a:t>queulat00</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6"/>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B08FD06B-6EE8-429B-B34C-E2AB16900773}"/>
                </a:ext>
              </a:extLst>
            </p:cNvPr>
            <p:cNvSpPr txBox="1"/>
            <p:nvPr/>
          </p:nvSpPr>
          <p:spPr>
            <a:xfrm>
              <a:off x="1073315" y="3633587"/>
              <a:ext cx="2102389" cy="523220"/>
            </a:xfrm>
            <a:prstGeom prst="rect">
              <a:avLst/>
            </a:prstGeom>
            <a:noFill/>
          </p:spPr>
          <p:txBody>
            <a:bodyPr wrap="square">
              <a:spAutoFit/>
            </a:bodyPr>
            <a:lstStyle/>
            <a:p>
              <a:pPr algn="ctr"/>
              <a:r>
                <a:rPr lang="en-GB" sz="1400" b="0" i="0" u="none" strike="noStrike" dirty="0">
                  <a:solidFill>
                    <a:srgbClr val="000000"/>
                  </a:solidFill>
                  <a:effectLst/>
                </a:rPr>
                <a:t>The ruins of the Temple of Artemis, Ephesus.</a:t>
              </a:r>
              <a:endParaRPr lang="en-GB" sz="1100" dirty="0"/>
            </a:p>
          </p:txBody>
        </p:sp>
        <p:sp>
          <p:nvSpPr>
            <p:cNvPr id="17" name="Oval 16">
              <a:extLst>
                <a:ext uri="{FF2B5EF4-FFF2-40B4-BE49-F238E27FC236}">
                  <a16:creationId xmlns:a16="http://schemas.microsoft.com/office/drawing/2014/main" id="{029B0258-1EF0-4CF2-BE1F-B43A7BE03194}"/>
                </a:ext>
              </a:extLst>
            </p:cNvPr>
            <p:cNvSpPr/>
            <p:nvPr/>
          </p:nvSpPr>
          <p:spPr>
            <a:xfrm>
              <a:off x="1460072" y="1952354"/>
              <a:ext cx="1381626" cy="1381626"/>
            </a:xfrm>
            <a:prstGeom prst="ellipse">
              <a:avLst/>
            </a:prstGeom>
            <a:blipFill>
              <a:blip r:embed="rId9" cstate="screen">
                <a:extLst>
                  <a:ext uri="{28A0092B-C50C-407E-A947-70E740481C1C}">
                    <a14:useLocalDpi xmlns:a14="http://schemas.microsoft.com/office/drawing/2010/main"/>
                  </a:ext>
                </a:extLst>
              </a:blip>
              <a:stretch>
                <a:fillRect l="-28170" t="493" r="-7324" b="493"/>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97035316-C514-45B5-8A8D-3AB728C1213C}"/>
              </a:ext>
            </a:extLst>
          </p:cNvPr>
          <p:cNvGrpSpPr/>
          <p:nvPr/>
        </p:nvGrpSpPr>
        <p:grpSpPr>
          <a:xfrm>
            <a:off x="4587968" y="1673197"/>
            <a:ext cx="2277604" cy="2300937"/>
            <a:chOff x="911643" y="1943480"/>
            <a:chExt cx="2277604" cy="2300937"/>
          </a:xfrm>
        </p:grpSpPr>
        <p:sp>
          <p:nvSpPr>
            <p:cNvPr id="23" name="TextBox 21">
              <a:extLst>
                <a:ext uri="{FF2B5EF4-FFF2-40B4-BE49-F238E27FC236}">
                  <a16:creationId xmlns:a16="http://schemas.microsoft.com/office/drawing/2014/main" id="{179BC3CE-64AA-4D41-AEC2-09AFE253E396}"/>
                </a:ext>
              </a:extLst>
            </p:cNvPr>
            <p:cNvSpPr txBox="1">
              <a:spLocks noChangeArrowheads="1"/>
            </p:cNvSpPr>
            <p:nvPr/>
          </p:nvSpPr>
          <p:spPr bwMode="auto">
            <a:xfrm>
              <a:off x="1297990" y="3316231"/>
              <a:ext cx="1632476" cy="256149"/>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sz="500" b="0" i="0" u="none" strike="noStrike" dirty="0">
                  <a:solidFill>
                    <a:srgbClr val="ED592F"/>
                  </a:solidFill>
                  <a:effectLst/>
                  <a:latin typeface="Roboto" panose="02000000000000000000" pitchFamily="2" charset="0"/>
                  <a:ea typeface="Roboto" panose="02000000000000000000" pitchFamily="2" charset="0"/>
                  <a:hlinkClick r:id="rId10"/>
                </a:rPr>
                <a:t>"Fort Qaitbey"</a:t>
              </a:r>
              <a:r>
                <a:rPr lang="en-GB" sz="500" b="0" i="0" u="none" strike="noStrike" dirty="0">
                  <a:solidFill>
                    <a:srgbClr val="333333"/>
                  </a:solidFill>
                  <a:effectLst/>
                  <a:latin typeface="Roboto" panose="02000000000000000000" pitchFamily="2" charset="0"/>
                  <a:ea typeface="Roboto" panose="02000000000000000000" pitchFamily="2" charset="0"/>
                </a:rPr>
                <a:t> by </a:t>
              </a:r>
              <a:r>
                <a:rPr lang="en-GB" sz="500" b="0" i="0" u="none" strike="noStrike" dirty="0">
                  <a:solidFill>
                    <a:srgbClr val="ED592F"/>
                  </a:solidFill>
                  <a:effectLst/>
                  <a:latin typeface="Roboto" panose="02000000000000000000" pitchFamily="2" charset="0"/>
                  <a:ea typeface="Roboto" panose="02000000000000000000" pitchFamily="2" charset="0"/>
                  <a:hlinkClick r:id="rId11"/>
                </a:rPr>
                <a:t>D-Stanley</a:t>
              </a:r>
              <a:r>
                <a:rPr lang="en-GB" sz="500" b="0" i="0" u="none" strike="noStrike" dirty="0">
                  <a:solidFill>
                    <a:srgbClr val="333333"/>
                  </a:solidFill>
                  <a:effectLst/>
                  <a:latin typeface="Roboto" panose="02000000000000000000" pitchFamily="2" charset="0"/>
                  <a:ea typeface="Roboto" panose="02000000000000000000" pitchFamily="2" charset="0"/>
                </a:rPr>
                <a:t> is licensed under </a:t>
              </a:r>
              <a:r>
                <a:rPr lang="en-GB" sz="500" b="0" i="0" u="none" strike="noStrike" dirty="0">
                  <a:solidFill>
                    <a:srgbClr val="ED592F"/>
                  </a:solidFill>
                  <a:effectLst/>
                  <a:latin typeface="Roboto" panose="02000000000000000000" pitchFamily="2" charset="0"/>
                  <a:ea typeface="Roboto" panose="02000000000000000000" pitchFamily="2" charset="0"/>
                  <a:hlinkClick r:id="rId1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3A6B833C-217A-4420-BA06-10C0A4A8AC94}"/>
                </a:ext>
              </a:extLst>
            </p:cNvPr>
            <p:cNvSpPr txBox="1"/>
            <p:nvPr/>
          </p:nvSpPr>
          <p:spPr>
            <a:xfrm>
              <a:off x="911643" y="3505753"/>
              <a:ext cx="2277604" cy="738664"/>
            </a:xfrm>
            <a:prstGeom prst="rect">
              <a:avLst/>
            </a:prstGeom>
            <a:noFill/>
          </p:spPr>
          <p:txBody>
            <a:bodyPr wrap="square">
              <a:spAutoFit/>
            </a:bodyPr>
            <a:lstStyle/>
            <a:p>
              <a:pPr algn="ctr"/>
              <a:r>
                <a:rPr lang="en-GB" sz="1400" b="0" i="0" u="none" strike="noStrike" dirty="0">
                  <a:solidFill>
                    <a:srgbClr val="000000"/>
                  </a:solidFill>
                  <a:effectLst/>
                </a:rPr>
                <a:t>Fort Qaitbey is built on the same site as the Lighthouse at Alexandria.</a:t>
              </a:r>
              <a:endParaRPr lang="en-GB" sz="1000" dirty="0"/>
            </a:p>
          </p:txBody>
        </p:sp>
        <p:sp>
          <p:nvSpPr>
            <p:cNvPr id="25" name="Oval 24">
              <a:extLst>
                <a:ext uri="{FF2B5EF4-FFF2-40B4-BE49-F238E27FC236}">
                  <a16:creationId xmlns:a16="http://schemas.microsoft.com/office/drawing/2014/main" id="{8CA92213-0872-4A7F-9248-546D70DD5070}"/>
                </a:ext>
              </a:extLst>
            </p:cNvPr>
            <p:cNvSpPr/>
            <p:nvPr/>
          </p:nvSpPr>
          <p:spPr>
            <a:xfrm>
              <a:off x="1423415" y="1943480"/>
              <a:ext cx="1381626" cy="1381626"/>
            </a:xfrm>
            <a:prstGeom prst="ellipse">
              <a:avLst/>
            </a:prstGeom>
            <a:blipFill>
              <a:blip r:embed="rId13" cstate="screen">
                <a:extLst>
                  <a:ext uri="{28A0092B-C50C-407E-A947-70E740481C1C}">
                    <a14:useLocalDpi xmlns:a14="http://schemas.microsoft.com/office/drawing/2010/main"/>
                  </a:ext>
                </a:extLst>
              </a:blip>
              <a:stretch>
                <a:fillRect l="-24260" t="493" r="-13838" b="493"/>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1CAE3A06-EA5E-4388-89AD-C7DBD1A313CE}"/>
              </a:ext>
            </a:extLst>
          </p:cNvPr>
          <p:cNvGrpSpPr/>
          <p:nvPr/>
        </p:nvGrpSpPr>
        <p:grpSpPr>
          <a:xfrm>
            <a:off x="6553893" y="3099441"/>
            <a:ext cx="2328463" cy="953915"/>
            <a:chOff x="1015399" y="3383123"/>
            <a:chExt cx="2328463" cy="953915"/>
          </a:xfrm>
        </p:grpSpPr>
        <p:sp>
          <p:nvSpPr>
            <p:cNvPr id="27" name="TextBox 21">
              <a:extLst>
                <a:ext uri="{FF2B5EF4-FFF2-40B4-BE49-F238E27FC236}">
                  <a16:creationId xmlns:a16="http://schemas.microsoft.com/office/drawing/2014/main" id="{2907BDCC-DDE7-4A12-B297-D8402B53C4E2}"/>
                </a:ext>
              </a:extLst>
            </p:cNvPr>
            <p:cNvSpPr txBox="1">
              <a:spLocks noChangeArrowheads="1"/>
            </p:cNvSpPr>
            <p:nvPr/>
          </p:nvSpPr>
          <p:spPr bwMode="auto">
            <a:xfrm>
              <a:off x="1274695" y="3383123"/>
              <a:ext cx="1809875" cy="256149"/>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sz="500" b="0" i="0" u="none" strike="noStrike" dirty="0">
                  <a:solidFill>
                    <a:srgbClr val="ED592F"/>
                  </a:solidFill>
                  <a:effectLst/>
                  <a:latin typeface="Roboto" panose="02000000000000000000" pitchFamily="2" charset="0"/>
                  <a:ea typeface="Roboto" panose="02000000000000000000" pitchFamily="2" charset="0"/>
                  <a:hlinkClick r:id="rId14"/>
                </a:rPr>
                <a:t>"Mausoleum at Halicarnassus"</a:t>
              </a:r>
              <a:r>
                <a:rPr lang="en-GB" sz="500" b="0" i="0" u="none" strike="noStrike" dirty="0">
                  <a:solidFill>
                    <a:srgbClr val="333333"/>
                  </a:solidFill>
                  <a:effectLst/>
                  <a:latin typeface="Roboto" panose="02000000000000000000" pitchFamily="2" charset="0"/>
                  <a:ea typeface="Roboto" panose="02000000000000000000" pitchFamily="2" charset="0"/>
                </a:rPr>
                <a:t> by </a:t>
              </a:r>
              <a:r>
                <a:rPr lang="en-GB" sz="500" b="0" i="0" u="none" strike="noStrike" dirty="0" err="1">
                  <a:solidFill>
                    <a:srgbClr val="ED592F"/>
                  </a:solidFill>
                  <a:effectLst/>
                  <a:latin typeface="Roboto" panose="02000000000000000000" pitchFamily="2" charset="0"/>
                  <a:ea typeface="Roboto" panose="02000000000000000000" pitchFamily="2" charset="0"/>
                  <a:hlinkClick r:id="rId15"/>
                </a:rPr>
                <a:t>Shadowgate</a:t>
              </a:r>
              <a:r>
                <a:rPr lang="en-GB" sz="500" b="0" i="0" u="none" strike="noStrike" dirty="0">
                  <a:solidFill>
                    <a:srgbClr val="333333"/>
                  </a:solidFill>
                  <a:effectLst/>
                  <a:latin typeface="Roboto" panose="02000000000000000000" pitchFamily="2" charset="0"/>
                  <a:ea typeface="Roboto" panose="02000000000000000000" pitchFamily="2" charset="0"/>
                </a:rPr>
                <a:t> is licensed under </a:t>
              </a:r>
              <a:r>
                <a:rPr lang="en-GB" sz="500" b="0" i="0" u="none" strike="noStrike" dirty="0">
                  <a:solidFill>
                    <a:srgbClr val="ED592F"/>
                  </a:solidFill>
                  <a:effectLst/>
                  <a:latin typeface="Roboto" panose="02000000000000000000" pitchFamily="2" charset="0"/>
                  <a:ea typeface="Roboto" panose="02000000000000000000" pitchFamily="2" charset="0"/>
                  <a:hlinkClick r:id="rId1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FF28DDAF-9C34-4432-884B-098D747176F8}"/>
                </a:ext>
              </a:extLst>
            </p:cNvPr>
            <p:cNvSpPr txBox="1"/>
            <p:nvPr/>
          </p:nvSpPr>
          <p:spPr>
            <a:xfrm>
              <a:off x="1015399" y="3598374"/>
              <a:ext cx="2328463" cy="738664"/>
            </a:xfrm>
            <a:prstGeom prst="rect">
              <a:avLst/>
            </a:prstGeom>
            <a:noFill/>
          </p:spPr>
          <p:txBody>
            <a:bodyPr wrap="square">
              <a:spAutoFit/>
            </a:bodyPr>
            <a:lstStyle/>
            <a:p>
              <a:pPr algn="ctr"/>
              <a:r>
                <a:rPr lang="en-GB" sz="1400" b="0" i="0" u="none" strike="noStrike" dirty="0">
                  <a:solidFill>
                    <a:srgbClr val="000000"/>
                  </a:solidFill>
                  <a:effectLst/>
                </a:rPr>
                <a:t>The ruins of the Mausoleum at Halicarnassus</a:t>
              </a:r>
              <a:endParaRPr lang="en-GB" sz="1100" dirty="0"/>
            </a:p>
          </p:txBody>
        </p:sp>
      </p:grpSp>
      <p:grpSp>
        <p:nvGrpSpPr>
          <p:cNvPr id="30" name="Group 29">
            <a:extLst>
              <a:ext uri="{FF2B5EF4-FFF2-40B4-BE49-F238E27FC236}">
                <a16:creationId xmlns:a16="http://schemas.microsoft.com/office/drawing/2014/main" id="{4335B667-5B8A-4869-B3C2-421CEBADD0D7}"/>
              </a:ext>
            </a:extLst>
          </p:cNvPr>
          <p:cNvGrpSpPr/>
          <p:nvPr/>
        </p:nvGrpSpPr>
        <p:grpSpPr>
          <a:xfrm>
            <a:off x="739374" y="4079589"/>
            <a:ext cx="2704052" cy="2268795"/>
            <a:chOff x="739951" y="2014466"/>
            <a:chExt cx="2704052" cy="2268795"/>
          </a:xfrm>
        </p:grpSpPr>
        <p:sp>
          <p:nvSpPr>
            <p:cNvPr id="31" name="TextBox 21">
              <a:extLst>
                <a:ext uri="{FF2B5EF4-FFF2-40B4-BE49-F238E27FC236}">
                  <a16:creationId xmlns:a16="http://schemas.microsoft.com/office/drawing/2014/main" id="{E72B73B6-1DC2-4E45-AB0A-E1F68AB97583}"/>
                </a:ext>
              </a:extLst>
            </p:cNvPr>
            <p:cNvSpPr txBox="1">
              <a:spLocks noChangeArrowheads="1"/>
            </p:cNvSpPr>
            <p:nvPr/>
          </p:nvSpPr>
          <p:spPr bwMode="auto">
            <a:xfrm>
              <a:off x="1274695" y="3383123"/>
              <a:ext cx="1809875" cy="215313"/>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spcBef>
                  <a:spcPts val="0"/>
                </a:spcBef>
                <a:spcAft>
                  <a:spcPts val="0"/>
                </a:spcAft>
                <a:buNone/>
              </a:pPr>
              <a:r>
                <a:rPr lang="en-GB" sz="500" b="0" i="0" u="none" strike="noStrike" dirty="0">
                  <a:solidFill>
                    <a:srgbClr val="ED592F"/>
                  </a:solidFill>
                  <a:effectLst/>
                  <a:latin typeface="Roboto" panose="02000000000000000000" pitchFamily="2" charset="0"/>
                  <a:ea typeface="Roboto" panose="02000000000000000000" pitchFamily="2" charset="0"/>
                  <a:hlinkClick r:id="rId16"/>
                </a:rPr>
                <a:t>"Collapsed Temple of Zeus in Olympia"</a:t>
              </a:r>
              <a:r>
                <a:rPr lang="en-GB" sz="500" b="0" i="0" u="none" strike="noStrike" dirty="0">
                  <a:solidFill>
                    <a:srgbClr val="333333"/>
                  </a:solidFill>
                  <a:effectLst/>
                  <a:latin typeface="Roboto" panose="02000000000000000000" pitchFamily="2" charset="0"/>
                  <a:ea typeface="Roboto" panose="02000000000000000000" pitchFamily="2" charset="0"/>
                </a:rPr>
                <a:t> by </a:t>
              </a:r>
              <a:r>
                <a:rPr lang="en-GB" sz="500" b="0" i="0" u="none" strike="noStrike" dirty="0" err="1">
                  <a:solidFill>
                    <a:srgbClr val="ED592F"/>
                  </a:solidFill>
                  <a:effectLst/>
                  <a:latin typeface="Roboto" panose="02000000000000000000" pitchFamily="2" charset="0"/>
                  <a:ea typeface="Roboto" panose="02000000000000000000" pitchFamily="2" charset="0"/>
                  <a:hlinkClick r:id="rId17"/>
                </a:rPr>
                <a:t>nox</a:t>
              </a:r>
              <a:r>
                <a:rPr lang="en-GB" sz="500" b="0" i="0" u="none" strike="noStrike" dirty="0">
                  <a:solidFill>
                    <a:srgbClr val="ED592F"/>
                  </a:solidFill>
                  <a:effectLst/>
                  <a:latin typeface="Roboto" panose="02000000000000000000" pitchFamily="2" charset="0"/>
                  <a:ea typeface="Roboto" panose="02000000000000000000" pitchFamily="2" charset="0"/>
                  <a:hlinkClick r:id="rId17"/>
                </a:rPr>
                <a:t>-AM-</a:t>
              </a:r>
              <a:r>
                <a:rPr lang="en-GB" sz="500" b="0" i="0" u="none" strike="noStrike" dirty="0" err="1">
                  <a:solidFill>
                    <a:srgbClr val="ED592F"/>
                  </a:solidFill>
                  <a:effectLst/>
                  <a:latin typeface="Roboto" panose="02000000000000000000" pitchFamily="2" charset="0"/>
                  <a:ea typeface="Roboto" panose="02000000000000000000" pitchFamily="2" charset="0"/>
                  <a:hlinkClick r:id="rId17"/>
                </a:rPr>
                <a:t>ruit</a:t>
              </a:r>
              <a:r>
                <a:rPr lang="en-GB" sz="500" b="0" i="0" u="none" strike="noStrike" dirty="0">
                  <a:solidFill>
                    <a:srgbClr val="333333"/>
                  </a:solidFill>
                  <a:effectLst/>
                  <a:latin typeface="Roboto" panose="02000000000000000000" pitchFamily="2" charset="0"/>
                  <a:ea typeface="Roboto" panose="02000000000000000000" pitchFamily="2" charset="0"/>
                </a:rPr>
                <a:t> is licensed under </a:t>
              </a:r>
              <a:r>
                <a:rPr lang="en-GB" sz="500" b="0" i="0" u="none" strike="noStrike" dirty="0">
                  <a:solidFill>
                    <a:srgbClr val="ED592F"/>
                  </a:solidFill>
                  <a:effectLst/>
                  <a:latin typeface="Roboto" panose="02000000000000000000" pitchFamily="2" charset="0"/>
                  <a:ea typeface="Roboto" panose="02000000000000000000" pitchFamily="2" charset="0"/>
                  <a:hlinkClick r:id="rId12"/>
                </a:rPr>
                <a:t>CC BY 2.0</a:t>
              </a:r>
              <a:br>
                <a:rPr lang="en-GB" sz="500" dirty="0">
                  <a:latin typeface="Roboto" panose="02000000000000000000" pitchFamily="2" charset="0"/>
                  <a:ea typeface="Roboto" panose="02000000000000000000" pitchFamily="2" charset="0"/>
                </a:rPr>
              </a:b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22AF42CC-9C4C-4DAA-BF4D-B9F6BB3B233E}"/>
                </a:ext>
              </a:extLst>
            </p:cNvPr>
            <p:cNvSpPr txBox="1"/>
            <p:nvPr/>
          </p:nvSpPr>
          <p:spPr>
            <a:xfrm>
              <a:off x="739951" y="3544597"/>
              <a:ext cx="2704052" cy="738664"/>
            </a:xfrm>
            <a:prstGeom prst="rect">
              <a:avLst/>
            </a:prstGeom>
            <a:noFill/>
          </p:spPr>
          <p:txBody>
            <a:bodyPr wrap="square">
              <a:spAutoFit/>
            </a:bodyPr>
            <a:lstStyle/>
            <a:p>
              <a:pPr algn="ctr"/>
              <a:r>
                <a:rPr lang="en-GB" sz="1400" b="0" i="0" u="none" strike="noStrike" dirty="0">
                  <a:solidFill>
                    <a:srgbClr val="000000"/>
                  </a:solidFill>
                  <a:effectLst/>
                </a:rPr>
                <a:t>The ruins of the Temple of Zeus, home of the Statue of Zeus at Olympia.</a:t>
              </a:r>
              <a:endParaRPr lang="en-GB" sz="1000" dirty="0"/>
            </a:p>
          </p:txBody>
        </p:sp>
        <p:sp>
          <p:nvSpPr>
            <p:cNvPr id="33" name="Oval 32">
              <a:extLst>
                <a:ext uri="{FF2B5EF4-FFF2-40B4-BE49-F238E27FC236}">
                  <a16:creationId xmlns:a16="http://schemas.microsoft.com/office/drawing/2014/main" id="{C110B66D-EA93-4C1E-8900-EF88BE8726AA}"/>
                </a:ext>
              </a:extLst>
            </p:cNvPr>
            <p:cNvSpPr/>
            <p:nvPr/>
          </p:nvSpPr>
          <p:spPr>
            <a:xfrm>
              <a:off x="1526359" y="2014466"/>
              <a:ext cx="1306545" cy="1306545"/>
            </a:xfrm>
            <a:prstGeom prst="ellipse">
              <a:avLst/>
            </a:prstGeom>
            <a:blipFill>
              <a:blip r:embed="rId18" cstate="screen">
                <a:extLst>
                  <a:ext uri="{28A0092B-C50C-407E-A947-70E740481C1C}">
                    <a14:useLocalDpi xmlns:a14="http://schemas.microsoft.com/office/drawing/2010/main"/>
                  </a:ext>
                </a:extLst>
              </a:blip>
              <a:stretch>
                <a:fillRect l="-13373" t="-6485" r="-13373" b="-6485"/>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Oval 36">
            <a:extLst>
              <a:ext uri="{FF2B5EF4-FFF2-40B4-BE49-F238E27FC236}">
                <a16:creationId xmlns:a16="http://schemas.microsoft.com/office/drawing/2014/main" id="{CA279C95-C12C-4455-AEB9-AE8EE3167710}"/>
              </a:ext>
            </a:extLst>
          </p:cNvPr>
          <p:cNvSpPr/>
          <p:nvPr/>
        </p:nvSpPr>
        <p:spPr>
          <a:xfrm>
            <a:off x="7022092" y="1669142"/>
            <a:ext cx="1392066" cy="1392066"/>
          </a:xfrm>
          <a:prstGeom prst="ellipse">
            <a:avLst/>
          </a:prstGeom>
          <a:blipFill>
            <a:blip r:embed="rId19" cstate="screen">
              <a:extLst>
                <a:ext uri="{28A0092B-C50C-407E-A947-70E740481C1C}">
                  <a14:useLocalDpi xmlns:a14="http://schemas.microsoft.com/office/drawing/2010/main"/>
                </a:ext>
              </a:extLst>
            </a:blip>
            <a:stretch>
              <a:fillRect l="-11995" t="-6485" r="-11995" b="-6485"/>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21E9C02-850D-4A55-9575-3B3206E28303}"/>
              </a:ext>
            </a:extLst>
          </p:cNvPr>
          <p:cNvSpPr/>
          <p:nvPr/>
        </p:nvSpPr>
        <p:spPr>
          <a:xfrm>
            <a:off x="967927" y="1672453"/>
            <a:ext cx="1416410" cy="1381626"/>
          </a:xfrm>
          <a:prstGeom prst="ellipse">
            <a:avLst/>
          </a:prstGeom>
          <a:blipFill>
            <a:blip r:embed="rId20" cstate="screen">
              <a:extLst>
                <a:ext uri="{28A0092B-C50C-407E-A947-70E740481C1C}">
                  <a14:useLocalDpi xmlns:a14="http://schemas.microsoft.com/office/drawing/2010/main"/>
                </a:ext>
              </a:extLst>
            </a:blip>
            <a:stretch>
              <a:fillRect l="-6745" t="65" r="-20363" b="65"/>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E0025AF-6CAD-4E58-A840-6920015CB30A}"/>
              </a:ext>
            </a:extLst>
          </p:cNvPr>
          <p:cNvGrpSpPr/>
          <p:nvPr/>
        </p:nvGrpSpPr>
        <p:grpSpPr>
          <a:xfrm>
            <a:off x="3270512" y="4079589"/>
            <a:ext cx="2609934" cy="1837908"/>
            <a:chOff x="834069" y="2014466"/>
            <a:chExt cx="2609934" cy="1837908"/>
          </a:xfrm>
        </p:grpSpPr>
        <p:sp>
          <p:nvSpPr>
            <p:cNvPr id="43" name="TextBox 21">
              <a:extLst>
                <a:ext uri="{FF2B5EF4-FFF2-40B4-BE49-F238E27FC236}">
                  <a16:creationId xmlns:a16="http://schemas.microsoft.com/office/drawing/2014/main" id="{8F787E1F-E960-481F-B6AF-04C26A99402A}"/>
                </a:ext>
              </a:extLst>
            </p:cNvPr>
            <p:cNvSpPr txBox="1">
              <a:spLocks noChangeArrowheads="1"/>
            </p:cNvSpPr>
            <p:nvPr/>
          </p:nvSpPr>
          <p:spPr bwMode="auto">
            <a:xfrm>
              <a:off x="1274695" y="3383123"/>
              <a:ext cx="1809875" cy="215313"/>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spcBef>
                  <a:spcPts val="0"/>
                </a:spcBef>
                <a:spcAft>
                  <a:spcPts val="0"/>
                </a:spcAft>
                <a:buNone/>
              </a:pPr>
              <a:r>
                <a:rPr lang="en-GB" sz="500" b="0" i="0" u="none" strike="noStrike" dirty="0">
                  <a:solidFill>
                    <a:srgbClr val="ED592F"/>
                  </a:solidFill>
                  <a:effectLst/>
                  <a:latin typeface="Roboto" panose="02000000000000000000" pitchFamily="2" charset="0"/>
                  <a:ea typeface="Roboto" panose="02000000000000000000" pitchFamily="2" charset="0"/>
                  <a:hlinkClick r:id="rId21"/>
                </a:rPr>
                <a:t>"Great Pyramid of Giza"</a:t>
              </a:r>
              <a:r>
                <a:rPr lang="en-GB" sz="500" b="0" i="0" u="none" strike="noStrike" dirty="0">
                  <a:solidFill>
                    <a:srgbClr val="333333"/>
                  </a:solidFill>
                  <a:effectLst/>
                  <a:latin typeface="Roboto" panose="02000000000000000000" pitchFamily="2" charset="0"/>
                  <a:ea typeface="Roboto" panose="02000000000000000000" pitchFamily="2" charset="0"/>
                </a:rPr>
                <a:t> by </a:t>
              </a:r>
              <a:r>
                <a:rPr lang="en-GB" sz="500" b="0" i="0" u="none" strike="noStrike" dirty="0" err="1">
                  <a:solidFill>
                    <a:srgbClr val="ED592F"/>
                  </a:solidFill>
                  <a:effectLst/>
                  <a:latin typeface="Roboto" panose="02000000000000000000" pitchFamily="2" charset="0"/>
                  <a:ea typeface="Roboto" panose="02000000000000000000" pitchFamily="2" charset="0"/>
                  <a:hlinkClick r:id="rId22"/>
                </a:rPr>
                <a:t>girolame</a:t>
              </a:r>
              <a:r>
                <a:rPr lang="en-GB" sz="500" b="0" i="0" u="none" strike="noStrike" dirty="0">
                  <a:solidFill>
                    <a:srgbClr val="333333"/>
                  </a:solidFill>
                  <a:effectLst/>
                  <a:latin typeface="Roboto" panose="02000000000000000000" pitchFamily="2" charset="0"/>
                  <a:ea typeface="Roboto" panose="02000000000000000000" pitchFamily="2" charset="0"/>
                </a:rPr>
                <a:t> is licensed under </a:t>
              </a:r>
              <a:r>
                <a:rPr lang="en-GB" sz="500" b="0" i="0" u="none" strike="noStrike" dirty="0">
                  <a:solidFill>
                    <a:srgbClr val="ED592F"/>
                  </a:solidFill>
                  <a:effectLst/>
                  <a:latin typeface="Roboto" panose="02000000000000000000" pitchFamily="2" charset="0"/>
                  <a:ea typeface="Roboto" panose="02000000000000000000" pitchFamily="2" charset="0"/>
                  <a:hlinkClick r:id="rId12"/>
                </a:rPr>
                <a:t>CC BY 2.0</a:t>
              </a:r>
              <a:br>
                <a:rPr lang="en-GB" sz="500" dirty="0">
                  <a:latin typeface="Roboto" panose="02000000000000000000" pitchFamily="2" charset="0"/>
                  <a:ea typeface="Roboto" panose="02000000000000000000" pitchFamily="2" charset="0"/>
                </a:rPr>
              </a:b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44" name="TextBox 43">
              <a:extLst>
                <a:ext uri="{FF2B5EF4-FFF2-40B4-BE49-F238E27FC236}">
                  <a16:creationId xmlns:a16="http://schemas.microsoft.com/office/drawing/2014/main" id="{F6A71229-FDEB-49B5-B736-4E7E6FC8A2B7}"/>
                </a:ext>
              </a:extLst>
            </p:cNvPr>
            <p:cNvSpPr txBox="1"/>
            <p:nvPr/>
          </p:nvSpPr>
          <p:spPr>
            <a:xfrm>
              <a:off x="834069" y="3544597"/>
              <a:ext cx="2609934" cy="307777"/>
            </a:xfrm>
            <a:prstGeom prst="rect">
              <a:avLst/>
            </a:prstGeom>
            <a:noFill/>
          </p:spPr>
          <p:txBody>
            <a:bodyPr wrap="square">
              <a:spAutoFit/>
            </a:bodyPr>
            <a:lstStyle/>
            <a:p>
              <a:pPr algn="ctr"/>
              <a:r>
                <a:rPr lang="en-GB" sz="1400" b="0" i="0" u="none" strike="noStrike" dirty="0">
                  <a:solidFill>
                    <a:srgbClr val="000000"/>
                  </a:solidFill>
                  <a:effectLst/>
                </a:rPr>
                <a:t>The Great Pyramid of Giza</a:t>
              </a:r>
              <a:endParaRPr lang="en-GB" sz="800" dirty="0"/>
            </a:p>
          </p:txBody>
        </p:sp>
        <p:sp>
          <p:nvSpPr>
            <p:cNvPr id="45" name="Oval 44">
              <a:extLst>
                <a:ext uri="{FF2B5EF4-FFF2-40B4-BE49-F238E27FC236}">
                  <a16:creationId xmlns:a16="http://schemas.microsoft.com/office/drawing/2014/main" id="{B2C199DD-489D-4E95-A71C-F13B6FA30F92}"/>
                </a:ext>
              </a:extLst>
            </p:cNvPr>
            <p:cNvSpPr/>
            <p:nvPr/>
          </p:nvSpPr>
          <p:spPr>
            <a:xfrm>
              <a:off x="1526359" y="2014466"/>
              <a:ext cx="1306545" cy="1306545"/>
            </a:xfrm>
            <a:prstGeom prst="ellipse">
              <a:avLst/>
            </a:prstGeom>
            <a:blipFill>
              <a:blip r:embed="rId23" cstate="screen">
                <a:extLst>
                  <a:ext uri="{28A0092B-C50C-407E-A947-70E740481C1C}">
                    <a14:useLocalDpi xmlns:a14="http://schemas.microsoft.com/office/drawing/2010/main"/>
                  </a:ext>
                </a:extLst>
              </a:blip>
              <a:stretch>
                <a:fillRect l="-13373" t="-6485" r="-13373" b="-6485"/>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499D2E19-C3CF-4D3D-9D89-D9233C139ADA}"/>
              </a:ext>
            </a:extLst>
          </p:cNvPr>
          <p:cNvGrpSpPr/>
          <p:nvPr/>
        </p:nvGrpSpPr>
        <p:grpSpPr>
          <a:xfrm>
            <a:off x="5707328" y="4079589"/>
            <a:ext cx="2784850" cy="2264801"/>
            <a:chOff x="921549" y="2003850"/>
            <a:chExt cx="2784850" cy="2264801"/>
          </a:xfrm>
        </p:grpSpPr>
        <p:sp>
          <p:nvSpPr>
            <p:cNvPr id="47" name="TextBox 21">
              <a:extLst>
                <a:ext uri="{FF2B5EF4-FFF2-40B4-BE49-F238E27FC236}">
                  <a16:creationId xmlns:a16="http://schemas.microsoft.com/office/drawing/2014/main" id="{A3338EC4-7F63-4F53-B216-43BAF593308D}"/>
                </a:ext>
              </a:extLst>
            </p:cNvPr>
            <p:cNvSpPr txBox="1">
              <a:spLocks noChangeArrowheads="1"/>
            </p:cNvSpPr>
            <p:nvPr/>
          </p:nvSpPr>
          <p:spPr bwMode="auto">
            <a:xfrm>
              <a:off x="1313739" y="3372076"/>
              <a:ext cx="2083342" cy="215313"/>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spcBef>
                  <a:spcPts val="0"/>
                </a:spcBef>
                <a:spcAft>
                  <a:spcPts val="0"/>
                </a:spcAft>
                <a:buNone/>
              </a:pPr>
              <a:r>
                <a:rPr lang="en-GB" sz="500" b="0" i="0" u="none" strike="noStrike" dirty="0">
                  <a:solidFill>
                    <a:srgbClr val="ED592F"/>
                  </a:solidFill>
                  <a:effectLst/>
                  <a:latin typeface="Roboto" panose="02000000000000000000" pitchFamily="2" charset="0"/>
                  <a:ea typeface="Roboto" panose="02000000000000000000" pitchFamily="2" charset="0"/>
                  <a:hlinkClick r:id="rId24"/>
                </a:rPr>
                <a:t>"Hanging Gardens of Babylon"</a:t>
              </a:r>
              <a:r>
                <a:rPr lang="en-GB" sz="500" b="0" i="0" u="none" strike="noStrike" dirty="0">
                  <a:solidFill>
                    <a:srgbClr val="333333"/>
                  </a:solidFill>
                  <a:effectLst/>
                  <a:latin typeface="Roboto" panose="02000000000000000000" pitchFamily="2" charset="0"/>
                  <a:ea typeface="Roboto" panose="02000000000000000000" pitchFamily="2" charset="0"/>
                </a:rPr>
                <a:t> by </a:t>
              </a:r>
              <a:r>
                <a:rPr lang="en-GB" sz="500" b="0" i="0" u="none" strike="noStrike" dirty="0">
                  <a:solidFill>
                    <a:srgbClr val="ED592F"/>
                  </a:solidFill>
                  <a:effectLst/>
                  <a:latin typeface="Roboto" panose="02000000000000000000" pitchFamily="2" charset="0"/>
                  <a:ea typeface="Roboto" panose="02000000000000000000" pitchFamily="2" charset="0"/>
                  <a:hlinkClick r:id="rId11"/>
                </a:rPr>
                <a:t>D-Stanley</a:t>
              </a:r>
              <a:r>
                <a:rPr lang="en-GB" sz="500" b="0" i="0" u="none" strike="noStrike" dirty="0">
                  <a:solidFill>
                    <a:srgbClr val="333333"/>
                  </a:solidFill>
                  <a:effectLst/>
                  <a:latin typeface="Roboto" panose="02000000000000000000" pitchFamily="2" charset="0"/>
                  <a:ea typeface="Roboto" panose="02000000000000000000" pitchFamily="2" charset="0"/>
                </a:rPr>
                <a:t> is licensed under </a:t>
              </a:r>
              <a:r>
                <a:rPr lang="en-GB" sz="500" b="0" i="0" u="none" strike="noStrike" dirty="0">
                  <a:solidFill>
                    <a:srgbClr val="ED592F"/>
                  </a:solidFill>
                  <a:effectLst/>
                  <a:latin typeface="Roboto" panose="02000000000000000000" pitchFamily="2" charset="0"/>
                  <a:ea typeface="Roboto" panose="02000000000000000000" pitchFamily="2" charset="0"/>
                  <a:hlinkClick r:id="rId12"/>
                </a:rPr>
                <a:t>CC BY 2.0</a:t>
              </a:r>
              <a:br>
                <a:rPr lang="en-GB" sz="500" dirty="0">
                  <a:latin typeface="Roboto" panose="02000000000000000000" pitchFamily="2" charset="0"/>
                  <a:ea typeface="Roboto" panose="02000000000000000000" pitchFamily="2" charset="0"/>
                </a:rPr>
              </a:b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00296686-00AD-412C-A101-7D4196E1ED3B}"/>
                </a:ext>
              </a:extLst>
            </p:cNvPr>
            <p:cNvSpPr txBox="1"/>
            <p:nvPr/>
          </p:nvSpPr>
          <p:spPr>
            <a:xfrm>
              <a:off x="921549" y="3529987"/>
              <a:ext cx="2784850" cy="738664"/>
            </a:xfrm>
            <a:prstGeom prst="rect">
              <a:avLst/>
            </a:prstGeom>
            <a:noFill/>
          </p:spPr>
          <p:txBody>
            <a:bodyPr wrap="square">
              <a:spAutoFit/>
            </a:bodyPr>
            <a:lstStyle/>
            <a:p>
              <a:pPr algn="ctr"/>
              <a:r>
                <a:rPr lang="en-GB" sz="1400" b="0" i="0" u="none" strike="noStrike" dirty="0">
                  <a:solidFill>
                    <a:srgbClr val="000000"/>
                  </a:solidFill>
                  <a:effectLst/>
                </a:rPr>
                <a:t>The ruins of Babylon, where the hanging gardens are said to have been built.</a:t>
              </a:r>
              <a:endParaRPr lang="en-GB" sz="600" dirty="0"/>
            </a:p>
          </p:txBody>
        </p:sp>
        <p:sp>
          <p:nvSpPr>
            <p:cNvPr id="49" name="Oval 48">
              <a:extLst>
                <a:ext uri="{FF2B5EF4-FFF2-40B4-BE49-F238E27FC236}">
                  <a16:creationId xmlns:a16="http://schemas.microsoft.com/office/drawing/2014/main" id="{4E0E97C9-D81E-499C-8114-5342BA344CF1}"/>
                </a:ext>
              </a:extLst>
            </p:cNvPr>
            <p:cNvSpPr/>
            <p:nvPr/>
          </p:nvSpPr>
          <p:spPr>
            <a:xfrm>
              <a:off x="1699685" y="2003850"/>
              <a:ext cx="1306545" cy="1306545"/>
            </a:xfrm>
            <a:prstGeom prst="ellipse">
              <a:avLst/>
            </a:prstGeom>
            <a:blipFill>
              <a:blip r:embed="rId25" cstate="screen">
                <a:extLst>
                  <a:ext uri="{28A0092B-C50C-407E-A947-70E740481C1C}">
                    <a14:useLocalDpi xmlns:a14="http://schemas.microsoft.com/office/drawing/2010/main"/>
                  </a:ext>
                </a:extLst>
              </a:blip>
              <a:stretch>
                <a:fillRect l="-13373" t="-6485" r="-13373" b="-6485"/>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4601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6394C877-D48A-4827-A910-73D4EBE3F646}"/>
              </a:ext>
            </a:extLst>
          </p:cNvPr>
          <p:cNvSpPr/>
          <p:nvPr/>
        </p:nvSpPr>
        <p:spPr>
          <a:xfrm>
            <a:off x="3657601" y="3103927"/>
            <a:ext cx="1510018" cy="105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1EB14BA2-0F03-42CB-8273-38A278BEA958}"/>
              </a:ext>
            </a:extLst>
          </p:cNvPr>
          <p:cNvSpPr/>
          <p:nvPr/>
        </p:nvSpPr>
        <p:spPr>
          <a:xfrm>
            <a:off x="8414158" y="6157519"/>
            <a:ext cx="729842" cy="67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BC50A1-7C04-452B-ACAF-D29BF77FAB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027"/>
          <a:stretch/>
        </p:blipFill>
        <p:spPr>
          <a:xfrm>
            <a:off x="4133497" y="1260948"/>
            <a:ext cx="4603639" cy="5142450"/>
          </a:xfrm>
          <a:prstGeom prst="rect">
            <a:avLst/>
          </a:prstGeom>
        </p:spPr>
      </p:pic>
      <p:sp>
        <p:nvSpPr>
          <p:cNvPr id="7" name="Rectangle 6">
            <a:extLst>
              <a:ext uri="{FF2B5EF4-FFF2-40B4-BE49-F238E27FC236}">
                <a16:creationId xmlns:a16="http://schemas.microsoft.com/office/drawing/2014/main" id="{13FF48C7-F564-47E4-9139-60C4D2C96508}"/>
              </a:ext>
            </a:extLst>
          </p:cNvPr>
          <p:cNvSpPr/>
          <p:nvPr/>
        </p:nvSpPr>
        <p:spPr>
          <a:xfrm>
            <a:off x="511729" y="2072448"/>
            <a:ext cx="3677434" cy="3330061"/>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F2E819-ADB9-43B1-BEE5-F7CDDC2C3935}"/>
              </a:ext>
            </a:extLst>
          </p:cNvPr>
          <p:cNvSpPr>
            <a:spLocks noGrp="1"/>
          </p:cNvSpPr>
          <p:nvPr>
            <p:ph type="title"/>
          </p:nvPr>
        </p:nvSpPr>
        <p:spPr>
          <a:xfrm>
            <a:off x="457198" y="587229"/>
            <a:ext cx="8220075" cy="885971"/>
          </a:xfrm>
        </p:spPr>
        <p:txBody>
          <a:bodyPr/>
          <a:lstStyle/>
          <a:p>
            <a:pPr algn="ctr" rtl="0">
              <a:spcBef>
                <a:spcPts val="0"/>
              </a:spcBef>
              <a:spcAft>
                <a:spcPts val="0"/>
              </a:spcAft>
            </a:pPr>
            <a:r>
              <a:rPr lang="en-GB" sz="3600" b="1" i="0" u="none" strike="noStrike" dirty="0">
                <a:solidFill>
                  <a:srgbClr val="000000"/>
                </a:solidFill>
                <a:effectLst/>
                <a:latin typeface="+mn-lt"/>
              </a:rPr>
              <a:t>The Ancient Seven Wonders </a:t>
            </a:r>
            <a:br>
              <a:rPr lang="en-GB" sz="3600" b="0" dirty="0">
                <a:effectLst/>
                <a:latin typeface="+mn-lt"/>
              </a:rPr>
            </a:br>
            <a:r>
              <a:rPr lang="en-GB" sz="3600" b="1" i="0" u="none" strike="noStrike" dirty="0">
                <a:solidFill>
                  <a:srgbClr val="000000"/>
                </a:solidFill>
                <a:effectLst/>
                <a:latin typeface="+mn-lt"/>
              </a:rPr>
              <a:t>of the World</a:t>
            </a:r>
            <a:endParaRPr lang="en-GB" sz="3600" dirty="0">
              <a:latin typeface="+mn-lt"/>
            </a:endParaRPr>
          </a:p>
        </p:txBody>
      </p:sp>
      <p:sp>
        <p:nvSpPr>
          <p:cNvPr id="4" name="Rectangle 3">
            <a:hlinkClick r:id="rId3"/>
            <a:extLst>
              <a:ext uri="{FF2B5EF4-FFF2-40B4-BE49-F238E27FC236}">
                <a16:creationId xmlns:a16="http://schemas.microsoft.com/office/drawing/2014/main" id="{C4F61B23-CCC4-4B7C-BFE5-9F122242588D}"/>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Snipped 9">
            <a:extLst>
              <a:ext uri="{FF2B5EF4-FFF2-40B4-BE49-F238E27FC236}">
                <a16:creationId xmlns:a16="http://schemas.microsoft.com/office/drawing/2014/main" id="{73F3395E-E399-4DBB-9AF6-04D23310CF58}"/>
              </a:ext>
            </a:extLst>
          </p:cNvPr>
          <p:cNvSpPr/>
          <p:nvPr/>
        </p:nvSpPr>
        <p:spPr>
          <a:xfrm>
            <a:off x="448809" y="1670146"/>
            <a:ext cx="3790688" cy="749903"/>
          </a:xfrm>
          <a:prstGeom prst="snip1Rect">
            <a:avLst>
              <a:gd name="adj" fmla="val 50000"/>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5F7A692-7E1A-4B34-A221-986EAF76941C}"/>
              </a:ext>
            </a:extLst>
          </p:cNvPr>
          <p:cNvSpPr txBox="1"/>
          <p:nvPr/>
        </p:nvSpPr>
        <p:spPr>
          <a:xfrm>
            <a:off x="557866" y="1685042"/>
            <a:ext cx="3558853" cy="4185761"/>
          </a:xfrm>
          <a:prstGeom prst="rect">
            <a:avLst/>
          </a:prstGeom>
          <a:noFill/>
        </p:spPr>
        <p:txBody>
          <a:bodyPr wrap="square">
            <a:spAutoFit/>
          </a:bodyPr>
          <a:lstStyle/>
          <a:p>
            <a:pPr rtl="0">
              <a:spcBef>
                <a:spcPts val="0"/>
              </a:spcBef>
              <a:spcAft>
                <a:spcPts val="0"/>
              </a:spcAft>
            </a:pPr>
            <a:r>
              <a:rPr lang="en-GB" sz="2000" b="1" i="0" u="none" strike="noStrike" dirty="0">
                <a:solidFill>
                  <a:schemeClr val="bg1"/>
                </a:solidFill>
                <a:effectLst/>
              </a:rPr>
              <a:t>What are the ancient Seven Wonders of the World?</a:t>
            </a:r>
            <a:endParaRPr lang="en-GB" sz="2000" b="0" dirty="0">
              <a:solidFill>
                <a:schemeClr val="bg1"/>
              </a:solidFill>
              <a:effectLst/>
            </a:endParaRPr>
          </a:p>
          <a:p>
            <a:pPr rtl="0">
              <a:spcBef>
                <a:spcPts val="1200"/>
              </a:spcBef>
              <a:spcAft>
                <a:spcPts val="0"/>
              </a:spcAft>
            </a:pPr>
            <a:r>
              <a:rPr lang="en-GB" sz="1800" b="0" i="0" u="none" strike="noStrike" dirty="0">
                <a:solidFill>
                  <a:srgbClr val="000000"/>
                </a:solidFill>
                <a:effectLst/>
              </a:rPr>
              <a:t>The ancient Seven Wonders of the World is a list of remarkable, humanly-constructed landmarks from ancient, classical civilisations. The original list dates from the second century BC. The landmarks consist of a pyramid, a mausoleum, a temple, two statues, a lighthouse and a garden.</a:t>
            </a:r>
            <a:endParaRPr lang="en-GB" b="0" dirty="0">
              <a:effectLst/>
            </a:endParaRPr>
          </a:p>
          <a:p>
            <a:br>
              <a:rPr lang="en-GB" dirty="0"/>
            </a:br>
            <a:endParaRPr lang="en-GB" dirty="0"/>
          </a:p>
        </p:txBody>
      </p:sp>
      <p:sp>
        <p:nvSpPr>
          <p:cNvPr id="12" name="TextBox 11">
            <a:extLst>
              <a:ext uri="{FF2B5EF4-FFF2-40B4-BE49-F238E27FC236}">
                <a16:creationId xmlns:a16="http://schemas.microsoft.com/office/drawing/2014/main" id="{8C0F2131-5C9A-4DDA-A630-F45AB7AE7B8E}"/>
              </a:ext>
            </a:extLst>
          </p:cNvPr>
          <p:cNvSpPr txBox="1"/>
          <p:nvPr/>
        </p:nvSpPr>
        <p:spPr>
          <a:xfrm>
            <a:off x="4591835" y="2615548"/>
            <a:ext cx="3720519" cy="3416320"/>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 ancient Seven Wonders of the World are:</a:t>
            </a:r>
            <a:endParaRPr lang="en-GB" b="0" dirty="0">
              <a:effectLst/>
            </a:endParaRP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Lighthouse of Alexandria</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Colossus of Rhodes</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Statue of Zeus at Olympia</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Temple of Artemis at Ephesus</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Hanging Gardens of Babylon</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Great Pyramid of Giza</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Mausoleum at Halicarnassus</a:t>
            </a:r>
          </a:p>
        </p:txBody>
      </p:sp>
    </p:spTree>
    <p:extLst>
      <p:ext uri="{BB962C8B-B14F-4D97-AF65-F5344CB8AC3E}">
        <p14:creationId xmlns:p14="http://schemas.microsoft.com/office/powerpoint/2010/main" val="28882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7987CAD-E20B-40E4-A8B7-A4C985E478D6}"/>
              </a:ext>
            </a:extLst>
          </p:cNvPr>
          <p:cNvSpPr/>
          <p:nvPr/>
        </p:nvSpPr>
        <p:spPr>
          <a:xfrm>
            <a:off x="601379" y="4105837"/>
            <a:ext cx="7278597" cy="226546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087EE5-B5CC-4019-93F6-F3DCEA5DA217}"/>
              </a:ext>
            </a:extLst>
          </p:cNvPr>
          <p:cNvSpPr/>
          <p:nvPr/>
        </p:nvSpPr>
        <p:spPr>
          <a:xfrm>
            <a:off x="601379" y="2072448"/>
            <a:ext cx="7278597" cy="197063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Snipped 10">
            <a:extLst>
              <a:ext uri="{FF2B5EF4-FFF2-40B4-BE49-F238E27FC236}">
                <a16:creationId xmlns:a16="http://schemas.microsoft.com/office/drawing/2014/main" id="{E4DDDD53-CFED-48F6-87EE-DABA3D2A51CA}"/>
              </a:ext>
            </a:extLst>
          </p:cNvPr>
          <p:cNvSpPr/>
          <p:nvPr/>
        </p:nvSpPr>
        <p:spPr>
          <a:xfrm>
            <a:off x="538459" y="1670146"/>
            <a:ext cx="7458059" cy="499313"/>
          </a:xfrm>
          <a:prstGeom prst="snip1Rect">
            <a:avLst>
              <a:gd name="adj" fmla="val 50000"/>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4A867377-C9D5-4E42-A40D-549B846F41D5}"/>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B73874A2-B676-4EB2-AFF6-236CA78115F0}"/>
              </a:ext>
            </a:extLst>
          </p:cNvPr>
          <p:cNvSpPr>
            <a:spLocks noGrp="1"/>
          </p:cNvSpPr>
          <p:nvPr>
            <p:ph type="title"/>
          </p:nvPr>
        </p:nvSpPr>
        <p:spPr>
          <a:xfrm>
            <a:off x="439272" y="587229"/>
            <a:ext cx="8238002" cy="885971"/>
          </a:xfrm>
        </p:spPr>
        <p:txBody>
          <a:bodyPr/>
          <a:lstStyle/>
          <a:p>
            <a:pPr algn="ctr" rtl="0">
              <a:spcBef>
                <a:spcPts val="0"/>
              </a:spcBef>
              <a:spcAft>
                <a:spcPts val="0"/>
              </a:spcAft>
            </a:pPr>
            <a:r>
              <a:rPr lang="en-GB" sz="3600" b="1" i="0" u="none" strike="noStrike" dirty="0">
                <a:solidFill>
                  <a:srgbClr val="000000"/>
                </a:solidFill>
                <a:effectLst/>
                <a:latin typeface="+mn-lt"/>
              </a:rPr>
              <a:t>The Ancient Seven Wonders </a:t>
            </a:r>
            <a:br>
              <a:rPr lang="en-GB" sz="3600" b="0" dirty="0">
                <a:effectLst/>
                <a:latin typeface="+mn-lt"/>
              </a:rPr>
            </a:br>
            <a:r>
              <a:rPr lang="en-GB" sz="3600" b="1" i="0" u="none" strike="noStrike" dirty="0">
                <a:solidFill>
                  <a:srgbClr val="000000"/>
                </a:solidFill>
                <a:effectLst/>
                <a:latin typeface="+mn-lt"/>
              </a:rPr>
              <a:t>of the World</a:t>
            </a:r>
            <a:endParaRPr lang="en-GB" sz="3600" dirty="0">
              <a:latin typeface="+mn-lt"/>
            </a:endParaRPr>
          </a:p>
        </p:txBody>
      </p:sp>
      <p:sp>
        <p:nvSpPr>
          <p:cNvPr id="7" name="TextBox 6">
            <a:extLst>
              <a:ext uri="{FF2B5EF4-FFF2-40B4-BE49-F238E27FC236}">
                <a16:creationId xmlns:a16="http://schemas.microsoft.com/office/drawing/2014/main" id="{62877EE9-FC0C-44B8-864F-3B227844429D}"/>
              </a:ext>
            </a:extLst>
          </p:cNvPr>
          <p:cNvSpPr txBox="1"/>
          <p:nvPr/>
        </p:nvSpPr>
        <p:spPr>
          <a:xfrm>
            <a:off x="645457" y="1711875"/>
            <a:ext cx="6517344" cy="2846933"/>
          </a:xfrm>
          <a:prstGeom prst="rect">
            <a:avLst/>
          </a:prstGeom>
          <a:noFill/>
        </p:spPr>
        <p:txBody>
          <a:bodyPr wrap="square">
            <a:spAutoFit/>
          </a:bodyPr>
          <a:lstStyle/>
          <a:p>
            <a:pPr rtl="0">
              <a:spcBef>
                <a:spcPts val="0"/>
              </a:spcBef>
              <a:spcAft>
                <a:spcPts val="0"/>
              </a:spcAft>
            </a:pPr>
            <a:r>
              <a:rPr lang="en-GB" sz="2000" b="1" i="0" u="none" strike="noStrike" dirty="0">
                <a:solidFill>
                  <a:schemeClr val="bg1"/>
                </a:solidFill>
                <a:effectLst/>
              </a:rPr>
              <a:t>Why was the list created?</a:t>
            </a:r>
            <a:endParaRPr lang="en-GB" sz="2000" b="0" dirty="0">
              <a:solidFill>
                <a:schemeClr val="bg1"/>
              </a:solidFill>
              <a:effectLst/>
            </a:endParaRPr>
          </a:p>
          <a:p>
            <a:pPr rtl="0">
              <a:spcBef>
                <a:spcPts val="1800"/>
              </a:spcBef>
              <a:spcAft>
                <a:spcPts val="0"/>
              </a:spcAft>
            </a:pPr>
            <a:r>
              <a:rPr lang="en-GB" sz="1800" b="0" i="0" u="none" strike="noStrike" dirty="0">
                <a:solidFill>
                  <a:srgbClr val="000000"/>
                </a:solidFill>
                <a:effectLst/>
              </a:rPr>
              <a:t>When early Greek travellers began to travel and explore other ancient civilisations, such as the Egyptians, Persians and Babylonians, they were impressed with some of the marvellous and imaginative architecture they saw.                 They began to put together lists of some ‘must-see’ recommendations for future visitors.</a:t>
            </a:r>
            <a:endParaRPr lang="en-GB" b="0" dirty="0">
              <a:effectLst/>
            </a:endParaRPr>
          </a:p>
          <a:p>
            <a:br>
              <a:rPr lang="en-GB" dirty="0"/>
            </a:br>
            <a:endParaRPr lang="en-GB" dirty="0"/>
          </a:p>
        </p:txBody>
      </p:sp>
      <p:pic>
        <p:nvPicPr>
          <p:cNvPr id="13" name="Picture 12">
            <a:extLst>
              <a:ext uri="{FF2B5EF4-FFF2-40B4-BE49-F238E27FC236}">
                <a16:creationId xmlns:a16="http://schemas.microsoft.com/office/drawing/2014/main" id="{6A7CE99F-F5F5-4975-BE09-45E3406E6D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920"/>
          <a:stretch/>
        </p:blipFill>
        <p:spPr>
          <a:xfrm>
            <a:off x="6715184" y="1356283"/>
            <a:ext cx="1983661" cy="5050876"/>
          </a:xfrm>
          <a:prstGeom prst="rect">
            <a:avLst/>
          </a:prstGeom>
        </p:spPr>
      </p:pic>
      <p:sp>
        <p:nvSpPr>
          <p:cNvPr id="15" name="TextBox 14">
            <a:extLst>
              <a:ext uri="{FF2B5EF4-FFF2-40B4-BE49-F238E27FC236}">
                <a16:creationId xmlns:a16="http://schemas.microsoft.com/office/drawing/2014/main" id="{EA0973F5-12E1-4913-A000-3D7DFF284C40}"/>
              </a:ext>
            </a:extLst>
          </p:cNvPr>
          <p:cNvSpPr txBox="1"/>
          <p:nvPr/>
        </p:nvSpPr>
        <p:spPr>
          <a:xfrm>
            <a:off x="645457" y="3879026"/>
            <a:ext cx="5576049" cy="3016210"/>
          </a:xfrm>
          <a:prstGeom prst="rect">
            <a:avLst/>
          </a:prstGeom>
          <a:noFill/>
        </p:spPr>
        <p:txBody>
          <a:bodyPr wrap="square">
            <a:spAutoFit/>
          </a:bodyPr>
          <a:lstStyle/>
          <a:p>
            <a:pPr rtl="0">
              <a:spcBef>
                <a:spcPts val="0"/>
              </a:spcBef>
              <a:spcAft>
                <a:spcPts val="0"/>
              </a:spcAft>
            </a:pPr>
            <a:br>
              <a:rPr lang="en-GB" b="0" dirty="0">
                <a:effectLst/>
              </a:rPr>
            </a:br>
            <a:r>
              <a:rPr lang="en-GB" sz="1800" b="0" i="0" u="none" strike="noStrike" dirty="0">
                <a:solidFill>
                  <a:srgbClr val="000000"/>
                </a:solidFill>
                <a:effectLst/>
              </a:rPr>
              <a:t>They called these inspiring landmarks ‘theamata’ - meaning ‘sights’. Over time, this developed into the more magnificent name ‘thaumato’ - meaning ‘wonders’.</a:t>
            </a:r>
            <a:endParaRPr lang="en-GB" b="0" dirty="0">
              <a:effectLst/>
            </a:endParaRPr>
          </a:p>
          <a:p>
            <a:pPr rtl="0">
              <a:spcBef>
                <a:spcPts val="1200"/>
              </a:spcBef>
              <a:spcAft>
                <a:spcPts val="0"/>
              </a:spcAft>
            </a:pPr>
            <a:r>
              <a:rPr lang="en-GB" sz="1800" b="0" i="0" u="none" strike="noStrike" dirty="0">
                <a:solidFill>
                  <a:srgbClr val="000000"/>
                </a:solidFill>
                <a:effectLst/>
              </a:rPr>
              <a:t>Therefore, the ancient Seven                                      Wonders of the World was an                                              early tourist guidebook!</a:t>
            </a:r>
            <a:endParaRPr lang="en-GB" b="0" dirty="0">
              <a:effectLst/>
            </a:endParaRPr>
          </a:p>
          <a:p>
            <a:br>
              <a:rPr lang="en-GB" dirty="0"/>
            </a:br>
            <a:endParaRPr lang="en-GB" dirty="0"/>
          </a:p>
        </p:txBody>
      </p:sp>
      <p:pic>
        <p:nvPicPr>
          <p:cNvPr id="17" name="Picture 16">
            <a:extLst>
              <a:ext uri="{FF2B5EF4-FFF2-40B4-BE49-F238E27FC236}">
                <a16:creationId xmlns:a16="http://schemas.microsoft.com/office/drawing/2014/main" id="{B45C9467-B847-4EC9-B0CF-CF58311038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5702"/>
          <a:stretch/>
        </p:blipFill>
        <p:spPr>
          <a:xfrm>
            <a:off x="3914293" y="5082862"/>
            <a:ext cx="2307213" cy="1288350"/>
          </a:xfrm>
          <a:prstGeom prst="rect">
            <a:avLst/>
          </a:prstGeom>
        </p:spPr>
      </p:pic>
      <p:grpSp>
        <p:nvGrpSpPr>
          <p:cNvPr id="23" name="Group 22">
            <a:extLst>
              <a:ext uri="{FF2B5EF4-FFF2-40B4-BE49-F238E27FC236}">
                <a16:creationId xmlns:a16="http://schemas.microsoft.com/office/drawing/2014/main" id="{5A49D74B-3DC8-4B5F-84FF-E2AB4722BDAA}"/>
              </a:ext>
            </a:extLst>
          </p:cNvPr>
          <p:cNvGrpSpPr/>
          <p:nvPr/>
        </p:nvGrpSpPr>
        <p:grpSpPr>
          <a:xfrm>
            <a:off x="5941924" y="2848863"/>
            <a:ext cx="1841157" cy="1841157"/>
            <a:chOff x="2080101" y="1473200"/>
            <a:chExt cx="2617694" cy="2617694"/>
          </a:xfrm>
        </p:grpSpPr>
        <p:sp>
          <p:nvSpPr>
            <p:cNvPr id="22" name="Oval 21">
              <a:extLst>
                <a:ext uri="{FF2B5EF4-FFF2-40B4-BE49-F238E27FC236}">
                  <a16:creationId xmlns:a16="http://schemas.microsoft.com/office/drawing/2014/main" id="{395AC6AC-BC13-45C2-83B2-2330F6040C18}"/>
                </a:ext>
              </a:extLst>
            </p:cNvPr>
            <p:cNvSpPr/>
            <p:nvPr/>
          </p:nvSpPr>
          <p:spPr>
            <a:xfrm>
              <a:off x="2080101" y="1473200"/>
              <a:ext cx="2617694" cy="2617694"/>
            </a:xfrm>
            <a:prstGeom prst="ellipse">
              <a:avLst/>
            </a:prstGeom>
            <a:solidFill>
              <a:schemeClr val="bg1"/>
            </a:solid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DA12653-F75D-44E1-AB53-8C4135CFDCE3}"/>
                </a:ext>
              </a:extLst>
            </p:cNvPr>
            <p:cNvSpPr/>
            <p:nvPr/>
          </p:nvSpPr>
          <p:spPr>
            <a:xfrm>
              <a:off x="2080101" y="1473200"/>
              <a:ext cx="2617694" cy="2617694"/>
            </a:xfrm>
            <a:prstGeom prst="ellipse">
              <a:avLst/>
            </a:prstGeom>
            <a:blipFill>
              <a:blip r:embed="rId5" cstate="screen">
                <a:extLst>
                  <a:ext uri="{28A0092B-C50C-407E-A947-70E740481C1C}">
                    <a14:useLocalDpi xmlns:a14="http://schemas.microsoft.com/office/drawing/2010/main"/>
                  </a:ext>
                </a:extLst>
              </a:blip>
              <a:stretch>
                <a:fillRect l="4617" t="8055" r="4617" b="-197"/>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4713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5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81CED162-548B-46D9-9DD2-74A59DF0A6AB}"/>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F55744B3-4115-4376-85C6-784766602DEE}"/>
              </a:ext>
            </a:extLst>
          </p:cNvPr>
          <p:cNvSpPr>
            <a:spLocks noGrp="1"/>
          </p:cNvSpPr>
          <p:nvPr>
            <p:ph type="title"/>
          </p:nvPr>
        </p:nvSpPr>
        <p:spPr>
          <a:xfrm>
            <a:off x="439272" y="587229"/>
            <a:ext cx="8238002" cy="885971"/>
          </a:xfrm>
        </p:spPr>
        <p:txBody>
          <a:bodyPr/>
          <a:lstStyle/>
          <a:p>
            <a:pPr algn="ctr" rtl="0">
              <a:spcBef>
                <a:spcPts val="0"/>
              </a:spcBef>
              <a:spcAft>
                <a:spcPts val="0"/>
              </a:spcAft>
            </a:pPr>
            <a:r>
              <a:rPr lang="en-GB" sz="3600" b="1" i="0" u="none" strike="noStrike" dirty="0">
                <a:solidFill>
                  <a:srgbClr val="000000"/>
                </a:solidFill>
                <a:effectLst/>
                <a:latin typeface="+mn-lt"/>
              </a:rPr>
              <a:t>The Ancient Seven Wonders </a:t>
            </a:r>
            <a:br>
              <a:rPr lang="en-GB" sz="3600" b="0" dirty="0">
                <a:effectLst/>
                <a:latin typeface="+mn-lt"/>
              </a:rPr>
            </a:br>
            <a:r>
              <a:rPr lang="en-GB" sz="3600" b="1" i="0" u="none" strike="noStrike" dirty="0">
                <a:solidFill>
                  <a:srgbClr val="000000"/>
                </a:solidFill>
                <a:effectLst/>
                <a:latin typeface="+mn-lt"/>
              </a:rPr>
              <a:t>of the World</a:t>
            </a:r>
            <a:endParaRPr lang="en-GB" sz="3600" dirty="0">
              <a:latin typeface="+mn-lt"/>
            </a:endParaRPr>
          </a:p>
        </p:txBody>
      </p:sp>
      <p:sp>
        <p:nvSpPr>
          <p:cNvPr id="9" name="Rectangle 8">
            <a:extLst>
              <a:ext uri="{FF2B5EF4-FFF2-40B4-BE49-F238E27FC236}">
                <a16:creationId xmlns:a16="http://schemas.microsoft.com/office/drawing/2014/main" id="{A27F2040-2B56-4A40-82CD-E1749A6EDA11}"/>
              </a:ext>
            </a:extLst>
          </p:cNvPr>
          <p:cNvSpPr/>
          <p:nvPr/>
        </p:nvSpPr>
        <p:spPr>
          <a:xfrm>
            <a:off x="618471" y="2072448"/>
            <a:ext cx="7812779" cy="1636427"/>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Snipped 10">
            <a:extLst>
              <a:ext uri="{FF2B5EF4-FFF2-40B4-BE49-F238E27FC236}">
                <a16:creationId xmlns:a16="http://schemas.microsoft.com/office/drawing/2014/main" id="{BC5E582D-14E8-45AA-BC73-4DBA08DF1B98}"/>
              </a:ext>
            </a:extLst>
          </p:cNvPr>
          <p:cNvSpPr/>
          <p:nvPr/>
        </p:nvSpPr>
        <p:spPr>
          <a:xfrm>
            <a:off x="555551" y="1670146"/>
            <a:ext cx="8005412" cy="499313"/>
          </a:xfrm>
          <a:prstGeom prst="snip1Rect">
            <a:avLst>
              <a:gd name="adj" fmla="val 50000"/>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870EC24-C3F1-4099-A859-1D149C453066}"/>
              </a:ext>
            </a:extLst>
          </p:cNvPr>
          <p:cNvSpPr txBox="1"/>
          <p:nvPr/>
        </p:nvSpPr>
        <p:spPr>
          <a:xfrm>
            <a:off x="645456" y="1711875"/>
            <a:ext cx="7751610" cy="2523768"/>
          </a:xfrm>
          <a:prstGeom prst="rect">
            <a:avLst/>
          </a:prstGeom>
          <a:noFill/>
        </p:spPr>
        <p:txBody>
          <a:bodyPr wrap="square">
            <a:spAutoFit/>
          </a:bodyPr>
          <a:lstStyle/>
          <a:p>
            <a:pPr rtl="0">
              <a:spcBef>
                <a:spcPts val="0"/>
              </a:spcBef>
              <a:spcAft>
                <a:spcPts val="0"/>
              </a:spcAft>
            </a:pPr>
            <a:r>
              <a:rPr lang="en-GB" sz="2000" b="1" i="0" u="none" strike="noStrike" dirty="0">
                <a:solidFill>
                  <a:schemeClr val="bg1"/>
                </a:solidFill>
                <a:effectLst/>
              </a:rPr>
              <a:t>Why are there only seven?</a:t>
            </a:r>
          </a:p>
          <a:p>
            <a:pPr rtl="0">
              <a:spcBef>
                <a:spcPts val="1800"/>
              </a:spcBef>
              <a:spcAft>
                <a:spcPts val="0"/>
              </a:spcAft>
            </a:pPr>
            <a:r>
              <a:rPr lang="en-GB" sz="1800" b="0" i="0" u="none" strike="noStrike" dirty="0">
                <a:solidFill>
                  <a:srgbClr val="000000"/>
                </a:solidFill>
                <a:effectLst/>
              </a:rPr>
              <a:t>Even though there are a multitude of hugely impressive ancient sights, there have only ever been seven ancient Wonders of the World.</a:t>
            </a:r>
            <a:endParaRPr lang="en-GB" b="0" dirty="0">
              <a:effectLst/>
            </a:endParaRPr>
          </a:p>
          <a:p>
            <a:pPr rtl="0">
              <a:spcBef>
                <a:spcPts val="1200"/>
              </a:spcBef>
              <a:spcAft>
                <a:spcPts val="0"/>
              </a:spcAft>
            </a:pPr>
            <a:r>
              <a:rPr lang="en-GB" sz="1800" b="0" i="0" u="none" strike="noStrike" dirty="0">
                <a:solidFill>
                  <a:srgbClr val="000000"/>
                </a:solidFill>
                <a:effectLst/>
              </a:rPr>
              <a:t>The ancient Greeks believed the number seven represented                                   perfection so it was a particularly significant number for them. </a:t>
            </a:r>
            <a:endParaRPr lang="en-GB" b="0" dirty="0">
              <a:effectLst/>
            </a:endParaRPr>
          </a:p>
          <a:p>
            <a:br>
              <a:rPr lang="en-GB" dirty="0"/>
            </a:br>
            <a:endParaRPr lang="en-GB" dirty="0"/>
          </a:p>
        </p:txBody>
      </p:sp>
      <p:grpSp>
        <p:nvGrpSpPr>
          <p:cNvPr id="14" name="Group 13">
            <a:extLst>
              <a:ext uri="{FF2B5EF4-FFF2-40B4-BE49-F238E27FC236}">
                <a16:creationId xmlns:a16="http://schemas.microsoft.com/office/drawing/2014/main" id="{EFFC7693-B288-4EF3-BEF1-179467521186}"/>
              </a:ext>
            </a:extLst>
          </p:cNvPr>
          <p:cNvGrpSpPr/>
          <p:nvPr/>
        </p:nvGrpSpPr>
        <p:grpSpPr>
          <a:xfrm>
            <a:off x="7176023" y="2591836"/>
            <a:ext cx="1477612" cy="1477612"/>
            <a:chOff x="2080101" y="1473200"/>
            <a:chExt cx="2617694" cy="2617694"/>
          </a:xfrm>
        </p:grpSpPr>
        <p:sp>
          <p:nvSpPr>
            <p:cNvPr id="15" name="Oval 14">
              <a:extLst>
                <a:ext uri="{FF2B5EF4-FFF2-40B4-BE49-F238E27FC236}">
                  <a16:creationId xmlns:a16="http://schemas.microsoft.com/office/drawing/2014/main" id="{97092604-E0EB-4D9A-ACC9-34A044AE1C9C}"/>
                </a:ext>
              </a:extLst>
            </p:cNvPr>
            <p:cNvSpPr/>
            <p:nvPr/>
          </p:nvSpPr>
          <p:spPr>
            <a:xfrm>
              <a:off x="2080101" y="1473200"/>
              <a:ext cx="2617694" cy="2617694"/>
            </a:xfrm>
            <a:prstGeom prst="ellipse">
              <a:avLst/>
            </a:prstGeom>
            <a:solidFill>
              <a:schemeClr val="bg1"/>
            </a:solid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F33517A-7815-40EA-AC6B-79B44C3A49CE}"/>
                </a:ext>
              </a:extLst>
            </p:cNvPr>
            <p:cNvSpPr/>
            <p:nvPr/>
          </p:nvSpPr>
          <p:spPr>
            <a:xfrm>
              <a:off x="2080101" y="1473200"/>
              <a:ext cx="2617694" cy="2617694"/>
            </a:xfrm>
            <a:prstGeom prst="ellipse">
              <a:avLst/>
            </a:prstGeom>
            <a:blipFill>
              <a:blip r:embed="rId3" cstate="screen">
                <a:extLst>
                  <a:ext uri="{28A0092B-C50C-407E-A947-70E740481C1C}">
                    <a14:useLocalDpi xmlns:a14="http://schemas.microsoft.com/office/drawing/2010/main"/>
                  </a:ext>
                </a:extLst>
              </a:blip>
              <a:stretch>
                <a:fillRect l="21649" t="15783" r="21649" b="7961"/>
              </a:stretch>
            </a:blip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extBox 17">
            <a:extLst>
              <a:ext uri="{FF2B5EF4-FFF2-40B4-BE49-F238E27FC236}">
                <a16:creationId xmlns:a16="http://schemas.microsoft.com/office/drawing/2014/main" id="{9215E030-595A-4120-889B-0CCA6793ADBB}"/>
              </a:ext>
            </a:extLst>
          </p:cNvPr>
          <p:cNvSpPr txBox="1"/>
          <p:nvPr/>
        </p:nvSpPr>
        <p:spPr>
          <a:xfrm>
            <a:off x="645455" y="3915018"/>
            <a:ext cx="7199583" cy="2462213"/>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 original list of the ancient Seven Wonders of the World has inspired a host of similar lists throughout history.</a:t>
            </a:r>
            <a:endParaRPr lang="en-GB" b="0" dirty="0">
              <a:effectLst/>
            </a:endParaRPr>
          </a:p>
          <a:p>
            <a:pPr rtl="0">
              <a:spcBef>
                <a:spcPts val="1200"/>
              </a:spcBef>
              <a:spcAft>
                <a:spcPts val="0"/>
              </a:spcAft>
            </a:pPr>
            <a:r>
              <a:rPr lang="en-GB" sz="1800" b="0" i="0" u="none" strike="noStrike" dirty="0">
                <a:solidFill>
                  <a:srgbClr val="000000"/>
                </a:solidFill>
                <a:effectLst/>
              </a:rPr>
              <a:t>In 2000, a modern list of the new Seven                                                                     Wonders of the World was created,                                                                consisting of landmarks that are still                                                                           in existence today. </a:t>
            </a:r>
            <a:endParaRPr lang="en-GB" b="0" dirty="0">
              <a:effectLst/>
            </a:endParaRPr>
          </a:p>
          <a:p>
            <a:br>
              <a:rPr lang="en-GB" dirty="0"/>
            </a:br>
            <a:endParaRPr lang="en-GB" dirty="0"/>
          </a:p>
        </p:txBody>
      </p:sp>
      <p:sp>
        <p:nvSpPr>
          <p:cNvPr id="22" name="Freeform: Shape 21">
            <a:extLst>
              <a:ext uri="{FF2B5EF4-FFF2-40B4-BE49-F238E27FC236}">
                <a16:creationId xmlns:a16="http://schemas.microsoft.com/office/drawing/2014/main" id="{DA1C9B40-B8AF-4E68-9B30-794E20C4D614}"/>
              </a:ext>
            </a:extLst>
          </p:cNvPr>
          <p:cNvSpPr/>
          <p:nvPr/>
        </p:nvSpPr>
        <p:spPr>
          <a:xfrm>
            <a:off x="4768553" y="4500371"/>
            <a:ext cx="3782340" cy="1908939"/>
          </a:xfrm>
          <a:custGeom>
            <a:avLst/>
            <a:gdLst>
              <a:gd name="connsiteX0" fmla="*/ 1733477 w 3466954"/>
              <a:gd name="connsiteY0" fmla="*/ 0 h 1763999"/>
              <a:gd name="connsiteX1" fmla="*/ 3466954 w 3466954"/>
              <a:gd name="connsiteY1" fmla="*/ 1733477 h 1763999"/>
              <a:gd name="connsiteX2" fmla="*/ 3465413 w 3466954"/>
              <a:gd name="connsiteY2" fmla="*/ 1763999 h 1763999"/>
              <a:gd name="connsiteX3" fmla="*/ 1542 w 3466954"/>
              <a:gd name="connsiteY3" fmla="*/ 1763999 h 1763999"/>
              <a:gd name="connsiteX4" fmla="*/ 0 w 3466954"/>
              <a:gd name="connsiteY4" fmla="*/ 1733477 h 1763999"/>
              <a:gd name="connsiteX5" fmla="*/ 1733477 w 3466954"/>
              <a:gd name="connsiteY5" fmla="*/ 0 h 17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954" h="1763999">
                <a:moveTo>
                  <a:pt x="1733477" y="0"/>
                </a:moveTo>
                <a:cubicBezTo>
                  <a:pt x="2690850" y="0"/>
                  <a:pt x="3466954" y="776104"/>
                  <a:pt x="3466954" y="1733477"/>
                </a:cubicBezTo>
                <a:lnTo>
                  <a:pt x="3465413" y="1763999"/>
                </a:lnTo>
                <a:lnTo>
                  <a:pt x="1542" y="1763999"/>
                </a:lnTo>
                <a:lnTo>
                  <a:pt x="0" y="1733477"/>
                </a:lnTo>
                <a:cubicBezTo>
                  <a:pt x="0" y="776104"/>
                  <a:pt x="776104" y="0"/>
                  <a:pt x="1733477" y="0"/>
                </a:cubicBezTo>
                <a:close/>
              </a:path>
            </a:pathLst>
          </a:custGeom>
          <a:blipFill>
            <a:blip r:embed="rId4" cstate="screen">
              <a:extLst>
                <a:ext uri="{28A0092B-C50C-407E-A947-70E740481C1C}">
                  <a14:useLocalDpi xmlns:a14="http://schemas.microsoft.com/office/drawing/2010/main"/>
                </a:ext>
              </a:extLst>
            </a:blip>
            <a:stretch>
              <a:fillRect l="-267" t="-918" r="-267" b="-918"/>
            </a:stretch>
          </a:blip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7721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CBC529D4-A860-401C-A1D1-F23585D02867}"/>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0758CC7-B1FF-4354-9C07-885715386A50}"/>
              </a:ext>
            </a:extLst>
          </p:cNvPr>
          <p:cNvSpPr>
            <a:spLocks noGrp="1"/>
          </p:cNvSpPr>
          <p:nvPr>
            <p:ph type="title"/>
          </p:nvPr>
        </p:nvSpPr>
        <p:spPr>
          <a:xfrm>
            <a:off x="439272" y="587229"/>
            <a:ext cx="8238002" cy="885971"/>
          </a:xfrm>
        </p:spPr>
        <p:txBody>
          <a:bodyPr/>
          <a:lstStyle/>
          <a:p>
            <a:pPr algn="ctr" rtl="0">
              <a:spcBef>
                <a:spcPts val="0"/>
              </a:spcBef>
              <a:spcAft>
                <a:spcPts val="0"/>
              </a:spcAft>
            </a:pPr>
            <a:r>
              <a:rPr lang="en-GB" sz="3600" b="1" i="0" u="none" strike="noStrike" dirty="0">
                <a:solidFill>
                  <a:srgbClr val="000000"/>
                </a:solidFill>
                <a:effectLst/>
                <a:latin typeface="+mn-lt"/>
              </a:rPr>
              <a:t>The Ancient Seven Wonders </a:t>
            </a:r>
            <a:br>
              <a:rPr lang="en-GB" sz="3600" b="0" dirty="0">
                <a:effectLst/>
                <a:latin typeface="+mn-lt"/>
              </a:rPr>
            </a:br>
            <a:r>
              <a:rPr lang="en-GB" sz="3600" b="1" i="0" u="none" strike="noStrike" dirty="0">
                <a:solidFill>
                  <a:srgbClr val="000000"/>
                </a:solidFill>
                <a:effectLst/>
                <a:latin typeface="+mn-lt"/>
              </a:rPr>
              <a:t>of the World</a:t>
            </a:r>
            <a:endParaRPr lang="en-GB" sz="3600" dirty="0">
              <a:latin typeface="+mn-lt"/>
            </a:endParaRPr>
          </a:p>
        </p:txBody>
      </p:sp>
      <p:sp>
        <p:nvSpPr>
          <p:cNvPr id="7" name="TextBox 6">
            <a:extLst>
              <a:ext uri="{FF2B5EF4-FFF2-40B4-BE49-F238E27FC236}">
                <a16:creationId xmlns:a16="http://schemas.microsoft.com/office/drawing/2014/main" id="{486C1265-6BD8-4328-B8DB-C81D7556E777}"/>
              </a:ext>
            </a:extLst>
          </p:cNvPr>
          <p:cNvSpPr txBox="1"/>
          <p:nvPr/>
        </p:nvSpPr>
        <p:spPr>
          <a:xfrm>
            <a:off x="572569" y="1566236"/>
            <a:ext cx="5631675"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Click on the map to find out more about the ancient Seven Wonders of the World.</a:t>
            </a:r>
            <a:endParaRPr lang="en-GB" b="0" dirty="0">
              <a:effectLst/>
            </a:endParaRPr>
          </a:p>
          <a:p>
            <a:br>
              <a:rPr lang="en-GB" dirty="0"/>
            </a:br>
            <a:endParaRPr lang="en-GB" dirty="0"/>
          </a:p>
        </p:txBody>
      </p:sp>
      <p:pic>
        <p:nvPicPr>
          <p:cNvPr id="9" name="Picture 8">
            <a:extLst>
              <a:ext uri="{FF2B5EF4-FFF2-40B4-BE49-F238E27FC236}">
                <a16:creationId xmlns:a16="http://schemas.microsoft.com/office/drawing/2014/main" id="{93822985-495A-43AE-831C-F7A3DD805B24}"/>
              </a:ext>
            </a:extLst>
          </p:cNvPr>
          <p:cNvPicPr>
            <a:picLocks noChangeAspect="1"/>
          </p:cNvPicPr>
          <p:nvPr/>
        </p:nvPicPr>
        <p:blipFill rotWithShape="1">
          <a:blip r:embed="rId3">
            <a:extLst>
              <a:ext uri="{28A0092B-C50C-407E-A947-70E740481C1C}">
                <a14:useLocalDpi xmlns:a14="http://schemas.microsoft.com/office/drawing/2010/main"/>
              </a:ext>
            </a:extLst>
          </a:blip>
          <a:srcRect l="50000" t="32625" r="38504" b="58267"/>
          <a:stretch/>
        </p:blipFill>
        <p:spPr>
          <a:xfrm>
            <a:off x="694837" y="2368787"/>
            <a:ext cx="6328492" cy="3324314"/>
          </a:xfrm>
          <a:prstGeom prst="rect">
            <a:avLst/>
          </a:prstGeom>
          <a:ln w="28575">
            <a:solidFill>
              <a:srgbClr val="11743A"/>
            </a:solidFill>
          </a:ln>
        </p:spPr>
      </p:pic>
      <p:sp>
        <p:nvSpPr>
          <p:cNvPr id="10" name="Oval 9">
            <a:hlinkClick r:id="rId4" action="ppaction://hlinksldjump"/>
            <a:extLst>
              <a:ext uri="{FF2B5EF4-FFF2-40B4-BE49-F238E27FC236}">
                <a16:creationId xmlns:a16="http://schemas.microsoft.com/office/drawing/2014/main" id="{C5DF3A80-70D5-4642-830C-2BB43672C651}"/>
              </a:ext>
            </a:extLst>
          </p:cNvPr>
          <p:cNvSpPr/>
          <p:nvPr/>
        </p:nvSpPr>
        <p:spPr>
          <a:xfrm>
            <a:off x="569615" y="4806289"/>
            <a:ext cx="1486968" cy="1516906"/>
          </a:xfrm>
          <a:prstGeom prst="ellipse">
            <a:avLst/>
          </a:prstGeom>
          <a:solidFill>
            <a:schemeClr val="bg1"/>
          </a:solidFill>
          <a:ln w="28575">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743A"/>
                </a:solidFill>
              </a:rPr>
              <a:t>Talk About it</a:t>
            </a:r>
          </a:p>
        </p:txBody>
      </p:sp>
      <p:sp>
        <p:nvSpPr>
          <p:cNvPr id="11" name="Rectangle 10">
            <a:hlinkClick r:id="rId5" action="ppaction://hlinksldjump"/>
            <a:extLst>
              <a:ext uri="{FF2B5EF4-FFF2-40B4-BE49-F238E27FC236}">
                <a16:creationId xmlns:a16="http://schemas.microsoft.com/office/drawing/2014/main" id="{F711584B-D7AA-4B0F-98C3-432F749FA7C9}"/>
              </a:ext>
            </a:extLst>
          </p:cNvPr>
          <p:cNvSpPr/>
          <p:nvPr/>
        </p:nvSpPr>
        <p:spPr>
          <a:xfrm>
            <a:off x="6135880" y="1566236"/>
            <a:ext cx="2435551" cy="615298"/>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rPr>
              <a:t>The Statue of Zeus at Olympia</a:t>
            </a:r>
            <a:endParaRPr lang="en-GB" sz="1600" dirty="0"/>
          </a:p>
        </p:txBody>
      </p:sp>
      <p:sp>
        <p:nvSpPr>
          <p:cNvPr id="13" name="Rectangle 12">
            <a:hlinkClick r:id="rId6" action="ppaction://hlinksldjump"/>
            <a:extLst>
              <a:ext uri="{FF2B5EF4-FFF2-40B4-BE49-F238E27FC236}">
                <a16:creationId xmlns:a16="http://schemas.microsoft.com/office/drawing/2014/main" id="{EF5AE42A-1D49-47BA-AE97-47151D2B984F}"/>
              </a:ext>
            </a:extLst>
          </p:cNvPr>
          <p:cNvSpPr/>
          <p:nvPr/>
        </p:nvSpPr>
        <p:spPr>
          <a:xfrm>
            <a:off x="6135879" y="2241417"/>
            <a:ext cx="2435551" cy="615298"/>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rPr>
              <a:t>The Temple of Artemis at Ephesus</a:t>
            </a:r>
            <a:endParaRPr lang="en-GB" sz="1400" dirty="0"/>
          </a:p>
        </p:txBody>
      </p:sp>
      <p:sp>
        <p:nvSpPr>
          <p:cNvPr id="15" name="Rectangle 14">
            <a:hlinkClick r:id="rId7" action="ppaction://hlinksldjump"/>
            <a:extLst>
              <a:ext uri="{FF2B5EF4-FFF2-40B4-BE49-F238E27FC236}">
                <a16:creationId xmlns:a16="http://schemas.microsoft.com/office/drawing/2014/main" id="{CD000560-F857-4BB2-9884-F088EFBDAAE3}"/>
              </a:ext>
            </a:extLst>
          </p:cNvPr>
          <p:cNvSpPr/>
          <p:nvPr/>
        </p:nvSpPr>
        <p:spPr>
          <a:xfrm>
            <a:off x="6135878" y="2916598"/>
            <a:ext cx="2435551" cy="615298"/>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GB" sz="1600" b="0" i="0" u="none" strike="noStrike" dirty="0">
                <a:solidFill>
                  <a:srgbClr val="000000"/>
                </a:solidFill>
                <a:effectLst/>
              </a:rPr>
              <a:t>The Mausoleum at Halicarnassus</a:t>
            </a:r>
            <a:endParaRPr lang="en-GB" sz="1200" dirty="0"/>
          </a:p>
        </p:txBody>
      </p:sp>
      <p:sp>
        <p:nvSpPr>
          <p:cNvPr id="17" name="Rectangle 16">
            <a:hlinkClick r:id="rId8" action="ppaction://hlinksldjump"/>
            <a:extLst>
              <a:ext uri="{FF2B5EF4-FFF2-40B4-BE49-F238E27FC236}">
                <a16:creationId xmlns:a16="http://schemas.microsoft.com/office/drawing/2014/main" id="{AA71DDE3-F52A-4C02-A39A-B07C866F156A}"/>
              </a:ext>
            </a:extLst>
          </p:cNvPr>
          <p:cNvSpPr/>
          <p:nvPr/>
        </p:nvSpPr>
        <p:spPr>
          <a:xfrm>
            <a:off x="6135877" y="3592381"/>
            <a:ext cx="2435551" cy="615298"/>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GB" sz="1600" b="0" i="0" u="none" strike="noStrike" dirty="0">
                <a:solidFill>
                  <a:srgbClr val="000000"/>
                </a:solidFill>
                <a:effectLst/>
              </a:rPr>
              <a:t>The Colossus of Rhodes</a:t>
            </a:r>
            <a:endParaRPr lang="en-GB" sz="1400" b="0" dirty="0">
              <a:effectLst/>
            </a:endParaRPr>
          </a:p>
        </p:txBody>
      </p:sp>
      <p:sp>
        <p:nvSpPr>
          <p:cNvPr id="19" name="Rectangle 18">
            <a:hlinkClick r:id="rId9" action="ppaction://hlinksldjump"/>
            <a:extLst>
              <a:ext uri="{FF2B5EF4-FFF2-40B4-BE49-F238E27FC236}">
                <a16:creationId xmlns:a16="http://schemas.microsoft.com/office/drawing/2014/main" id="{82D999A4-707D-4F5E-B26E-8F3A9963F36F}"/>
              </a:ext>
            </a:extLst>
          </p:cNvPr>
          <p:cNvSpPr/>
          <p:nvPr/>
        </p:nvSpPr>
        <p:spPr>
          <a:xfrm>
            <a:off x="6135876" y="4267562"/>
            <a:ext cx="2435551" cy="615298"/>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GB" sz="1600" b="0" i="0" u="none" strike="noStrike" dirty="0">
                <a:solidFill>
                  <a:srgbClr val="000000"/>
                </a:solidFill>
                <a:effectLst/>
              </a:rPr>
              <a:t>The Hanging Gardens of Babylon</a:t>
            </a:r>
            <a:endParaRPr lang="en-GB" sz="1400" b="0" dirty="0">
              <a:effectLst/>
            </a:endParaRPr>
          </a:p>
        </p:txBody>
      </p:sp>
      <p:sp>
        <p:nvSpPr>
          <p:cNvPr id="21" name="Rectangle 20">
            <a:hlinkClick r:id="rId10" action="ppaction://hlinksldjump"/>
            <a:extLst>
              <a:ext uri="{FF2B5EF4-FFF2-40B4-BE49-F238E27FC236}">
                <a16:creationId xmlns:a16="http://schemas.microsoft.com/office/drawing/2014/main" id="{FC763D00-8B33-45C8-B0AB-4124E75C35B5}"/>
              </a:ext>
            </a:extLst>
          </p:cNvPr>
          <p:cNvSpPr/>
          <p:nvPr/>
        </p:nvSpPr>
        <p:spPr>
          <a:xfrm>
            <a:off x="6135875" y="4944527"/>
            <a:ext cx="2435551" cy="615298"/>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GB" sz="1600" b="0" i="0" u="none" strike="noStrike" dirty="0">
                <a:solidFill>
                  <a:srgbClr val="000000"/>
                </a:solidFill>
                <a:effectLst/>
              </a:rPr>
              <a:t>The Lighthouse of Alexandria</a:t>
            </a:r>
            <a:endParaRPr lang="en-GB" sz="1400" b="0" dirty="0">
              <a:effectLst/>
            </a:endParaRPr>
          </a:p>
        </p:txBody>
      </p:sp>
      <p:sp>
        <p:nvSpPr>
          <p:cNvPr id="23" name="Rectangle 22">
            <a:hlinkClick r:id="rId11" action="ppaction://hlinksldjump"/>
            <a:extLst>
              <a:ext uri="{FF2B5EF4-FFF2-40B4-BE49-F238E27FC236}">
                <a16:creationId xmlns:a16="http://schemas.microsoft.com/office/drawing/2014/main" id="{3329164E-FE1E-4401-97D6-F57D4B48FA26}"/>
              </a:ext>
            </a:extLst>
          </p:cNvPr>
          <p:cNvSpPr/>
          <p:nvPr/>
        </p:nvSpPr>
        <p:spPr>
          <a:xfrm>
            <a:off x="6138834" y="5624282"/>
            <a:ext cx="2435551" cy="615298"/>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GB" sz="1600" b="0" i="0" u="none" strike="noStrike" dirty="0">
                <a:solidFill>
                  <a:srgbClr val="000000"/>
                </a:solidFill>
                <a:effectLst/>
              </a:rPr>
              <a:t>The Great Pyramid of Giza</a:t>
            </a:r>
            <a:endParaRPr lang="en-GB" sz="1200" b="0" dirty="0">
              <a:effectLst/>
            </a:endParaRPr>
          </a:p>
        </p:txBody>
      </p:sp>
    </p:spTree>
    <p:extLst>
      <p:ext uri="{BB962C8B-B14F-4D97-AF65-F5344CB8AC3E}">
        <p14:creationId xmlns:p14="http://schemas.microsoft.com/office/powerpoint/2010/main" val="175359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F5D00-57C2-4545-92AF-E6407F1F78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2760" y="1417673"/>
            <a:ext cx="5198989" cy="3676286"/>
          </a:xfrm>
          <a:prstGeom prst="rect">
            <a:avLst/>
          </a:prstGeom>
          <a:ln w="19050">
            <a:solidFill>
              <a:srgbClr val="11743A"/>
            </a:solidFill>
          </a:ln>
        </p:spPr>
      </p:pic>
      <p:sp>
        <p:nvSpPr>
          <p:cNvPr id="2" name="Title 1">
            <a:extLst>
              <a:ext uri="{FF2B5EF4-FFF2-40B4-BE49-F238E27FC236}">
                <a16:creationId xmlns:a16="http://schemas.microsoft.com/office/drawing/2014/main" id="{806368FA-815A-4C72-8038-2CAB269EBBF8}"/>
              </a:ext>
            </a:extLst>
          </p:cNvPr>
          <p:cNvSpPr>
            <a:spLocks noGrp="1"/>
          </p:cNvSpPr>
          <p:nvPr>
            <p:ph type="title"/>
          </p:nvPr>
        </p:nvSpPr>
        <p:spPr/>
        <p:txBody>
          <a:bodyPr/>
          <a:lstStyle/>
          <a:p>
            <a:r>
              <a:rPr lang="en-GB" sz="3600" b="1" i="0" u="none" strike="noStrike" dirty="0">
                <a:solidFill>
                  <a:srgbClr val="000000"/>
                </a:solidFill>
                <a:effectLst/>
                <a:latin typeface="+mn-lt"/>
              </a:rPr>
              <a:t>The Great Pyramid of Giza</a:t>
            </a:r>
            <a:endParaRPr lang="en-GB" sz="3600" dirty="0">
              <a:latin typeface="+mn-lt"/>
            </a:endParaRPr>
          </a:p>
        </p:txBody>
      </p:sp>
      <p:sp>
        <p:nvSpPr>
          <p:cNvPr id="4" name="Rectangle 3">
            <a:hlinkClick r:id="rId3"/>
            <a:extLst>
              <a:ext uri="{FF2B5EF4-FFF2-40B4-BE49-F238E27FC236}">
                <a16:creationId xmlns:a16="http://schemas.microsoft.com/office/drawing/2014/main" id="{F525641C-C5BB-4E33-95EF-826A98193714}"/>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42F61CA-97D8-449C-9074-A865F7BA4F0B}"/>
              </a:ext>
            </a:extLst>
          </p:cNvPr>
          <p:cNvGrpSpPr/>
          <p:nvPr/>
        </p:nvGrpSpPr>
        <p:grpSpPr>
          <a:xfrm>
            <a:off x="6501623" y="1978942"/>
            <a:ext cx="2127003" cy="2546335"/>
            <a:chOff x="6450347" y="1978942"/>
            <a:chExt cx="2127003" cy="2546335"/>
          </a:xfrm>
        </p:grpSpPr>
        <p:sp>
          <p:nvSpPr>
            <p:cNvPr id="13" name="Rectangle: Rounded Corners 12">
              <a:extLst>
                <a:ext uri="{FF2B5EF4-FFF2-40B4-BE49-F238E27FC236}">
                  <a16:creationId xmlns:a16="http://schemas.microsoft.com/office/drawing/2014/main" id="{19D33D52-1A6A-48C4-B041-FF1E12933D5D}"/>
                </a:ext>
              </a:extLst>
            </p:cNvPr>
            <p:cNvSpPr/>
            <p:nvPr/>
          </p:nvSpPr>
          <p:spPr>
            <a:xfrm>
              <a:off x="6457576" y="1978942"/>
              <a:ext cx="2084440" cy="2259772"/>
            </a:xfrm>
            <a:prstGeom prst="roundRect">
              <a:avLst>
                <a:gd name="adj" fmla="val 9033"/>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23F21FD-CDCF-4B5F-A59E-75AA74DF3053}"/>
                </a:ext>
              </a:extLst>
            </p:cNvPr>
            <p:cNvSpPr txBox="1"/>
            <p:nvPr/>
          </p:nvSpPr>
          <p:spPr>
            <a:xfrm>
              <a:off x="6450347" y="2124620"/>
              <a:ext cx="2127003" cy="2400657"/>
            </a:xfrm>
            <a:prstGeom prst="rect">
              <a:avLst/>
            </a:prstGeom>
            <a:noFill/>
          </p:spPr>
          <p:txBody>
            <a:bodyPr wrap="square">
              <a:spAutoFit/>
            </a:bodyPr>
            <a:lstStyle/>
            <a:p>
              <a:pPr algn="ctr" rtl="0">
                <a:spcBef>
                  <a:spcPts val="0"/>
                </a:spcBef>
                <a:spcAft>
                  <a:spcPts val="0"/>
                </a:spcAft>
              </a:pPr>
              <a:r>
                <a:rPr lang="en-GB" sz="1800" b="1" i="0" u="none" strike="noStrike" dirty="0">
                  <a:solidFill>
                    <a:srgbClr val="000000"/>
                  </a:solidFill>
                  <a:effectLst/>
                </a:rPr>
                <a:t>Did You Know...?</a:t>
              </a:r>
              <a:endParaRPr lang="en-GB" b="0" dirty="0">
                <a:effectLst/>
              </a:endParaRPr>
            </a:p>
            <a:p>
              <a:pPr algn="ctr" rtl="0">
                <a:spcBef>
                  <a:spcPts val="0"/>
                </a:spcBef>
                <a:spcAft>
                  <a:spcPts val="0"/>
                </a:spcAft>
              </a:pPr>
              <a:r>
                <a:rPr lang="en-GB" sz="1600" b="0" i="0" u="none" strike="noStrike" dirty="0">
                  <a:solidFill>
                    <a:srgbClr val="000000"/>
                  </a:solidFill>
                  <a:effectLst/>
                </a:rPr>
                <a:t>The Great Pyramid of Giza is the only one of the ancient Seven Wonders of  the World that is  still standing!</a:t>
              </a:r>
              <a:endParaRPr lang="en-GB" sz="1600" b="0" dirty="0">
                <a:effectLst/>
              </a:endParaRPr>
            </a:p>
            <a:p>
              <a:br>
                <a:rPr lang="en-GB" dirty="0"/>
              </a:br>
              <a:endParaRPr lang="en-GB" dirty="0"/>
            </a:p>
          </p:txBody>
        </p:sp>
      </p:grpSp>
      <p:sp>
        <p:nvSpPr>
          <p:cNvPr id="9" name="Rectangle 8">
            <a:extLst>
              <a:ext uri="{FF2B5EF4-FFF2-40B4-BE49-F238E27FC236}">
                <a16:creationId xmlns:a16="http://schemas.microsoft.com/office/drawing/2014/main" id="{6A47C64A-2D3C-4284-8C85-E1E99EA66F7B}"/>
              </a:ext>
            </a:extLst>
          </p:cNvPr>
          <p:cNvSpPr/>
          <p:nvPr/>
        </p:nvSpPr>
        <p:spPr>
          <a:xfrm>
            <a:off x="601985" y="4032833"/>
            <a:ext cx="7940030" cy="2122253"/>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07A2F7-6F08-4247-930D-92C0D07BB790}"/>
              </a:ext>
            </a:extLst>
          </p:cNvPr>
          <p:cNvSpPr txBox="1"/>
          <p:nvPr/>
        </p:nvSpPr>
        <p:spPr>
          <a:xfrm>
            <a:off x="627623" y="4112111"/>
            <a:ext cx="7829265" cy="2616101"/>
          </a:xfrm>
          <a:prstGeom prst="rect">
            <a:avLst/>
          </a:prstGeom>
          <a:noFill/>
        </p:spPr>
        <p:txBody>
          <a:bodyPr wrap="square">
            <a:spAutoFit/>
          </a:bodyPr>
          <a:lstStyle/>
          <a:p>
            <a:pPr algn="just" rtl="0">
              <a:spcBef>
                <a:spcPts val="0"/>
              </a:spcBef>
              <a:spcAft>
                <a:spcPts val="0"/>
              </a:spcAft>
            </a:pPr>
            <a:r>
              <a:rPr lang="en-GB" sz="1600" b="0" i="0" u="none" strike="noStrike" dirty="0">
                <a:solidFill>
                  <a:srgbClr val="000000"/>
                </a:solidFill>
                <a:effectLst/>
              </a:rPr>
              <a:t>The Great Pyramid of Giza was built in about 2600 BC by the Egyptians. It took 20 years to complete. </a:t>
            </a:r>
            <a:endParaRPr lang="en-GB" sz="1600" b="0" dirty="0">
              <a:effectLst/>
            </a:endParaRPr>
          </a:p>
          <a:p>
            <a:pPr algn="just" rtl="0">
              <a:spcBef>
                <a:spcPts val="600"/>
              </a:spcBef>
              <a:spcAft>
                <a:spcPts val="0"/>
              </a:spcAft>
            </a:pPr>
            <a:r>
              <a:rPr lang="en-GB" sz="1600" b="0" i="0" u="none" strike="noStrike" dirty="0">
                <a:solidFill>
                  <a:srgbClr val="000000"/>
                </a:solidFill>
                <a:effectLst/>
              </a:rPr>
              <a:t>It is the largest of the three Giza pyramids and was constructed as a tomb for the Egyptian pharaoh named Khufu.</a:t>
            </a:r>
            <a:endParaRPr lang="en-GB" sz="1600" b="0" dirty="0">
              <a:effectLst/>
            </a:endParaRPr>
          </a:p>
          <a:p>
            <a:pPr algn="just" rtl="0">
              <a:spcBef>
                <a:spcPts val="600"/>
              </a:spcBef>
              <a:spcAft>
                <a:spcPts val="0"/>
              </a:spcAft>
            </a:pPr>
            <a:r>
              <a:rPr lang="en-GB" sz="1600" b="0" i="0" u="none" strike="noStrike" dirty="0">
                <a:solidFill>
                  <a:srgbClr val="000000"/>
                </a:solidFill>
                <a:effectLst/>
              </a:rPr>
              <a:t>The pyramid’s perfect symmetry and unparalleled height (146.5 metres) impressed the ancient tourists. It remained the tallest human-made structure on earth for almost 4000 years. </a:t>
            </a:r>
            <a:endParaRPr lang="en-GB" sz="1600" b="0" dirty="0">
              <a:effectLst/>
            </a:endParaRPr>
          </a:p>
          <a:p>
            <a:br>
              <a:rPr lang="en-GB" dirty="0"/>
            </a:br>
            <a:endParaRPr lang="en-GB" dirty="0"/>
          </a:p>
        </p:txBody>
      </p:sp>
      <p:sp>
        <p:nvSpPr>
          <p:cNvPr id="16" name="Arrow: Left 15">
            <a:hlinkClick r:id="rId4" action="ppaction://hlinksldjump"/>
            <a:extLst>
              <a:ext uri="{FF2B5EF4-FFF2-40B4-BE49-F238E27FC236}">
                <a16:creationId xmlns:a16="http://schemas.microsoft.com/office/drawing/2014/main" id="{FF6460B9-2144-4B34-96F4-52EDA40A5735}"/>
              </a:ext>
            </a:extLst>
          </p:cNvPr>
          <p:cNvSpPr/>
          <p:nvPr/>
        </p:nvSpPr>
        <p:spPr>
          <a:xfrm>
            <a:off x="504892" y="1213143"/>
            <a:ext cx="1321806" cy="765799"/>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36218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F5D00-57C2-4545-92AF-E6407F1F78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89588" y="1473200"/>
            <a:ext cx="4955293" cy="3503964"/>
          </a:xfrm>
          <a:prstGeom prst="rect">
            <a:avLst/>
          </a:prstGeom>
          <a:ln w="19050">
            <a:solidFill>
              <a:srgbClr val="11743A"/>
            </a:solidFill>
          </a:ln>
        </p:spPr>
      </p:pic>
      <p:sp>
        <p:nvSpPr>
          <p:cNvPr id="2" name="Title 1">
            <a:extLst>
              <a:ext uri="{FF2B5EF4-FFF2-40B4-BE49-F238E27FC236}">
                <a16:creationId xmlns:a16="http://schemas.microsoft.com/office/drawing/2014/main" id="{806368FA-815A-4C72-8038-2CAB269EBBF8}"/>
              </a:ext>
            </a:extLst>
          </p:cNvPr>
          <p:cNvSpPr>
            <a:spLocks noGrp="1"/>
          </p:cNvSpPr>
          <p:nvPr>
            <p:ph type="title"/>
          </p:nvPr>
        </p:nvSpPr>
        <p:spPr/>
        <p:txBody>
          <a:bodyPr/>
          <a:lstStyle/>
          <a:p>
            <a:r>
              <a:rPr lang="en-GB" sz="3600" b="1" i="0" u="none" strike="noStrike" dirty="0">
                <a:solidFill>
                  <a:srgbClr val="000000"/>
                </a:solidFill>
                <a:effectLst/>
                <a:latin typeface="+mn-lt"/>
              </a:rPr>
              <a:t>The Temple of Artemis at Ephesus</a:t>
            </a:r>
            <a:endParaRPr lang="en-GB" sz="3600" dirty="0">
              <a:latin typeface="+mn-lt"/>
            </a:endParaRPr>
          </a:p>
        </p:txBody>
      </p:sp>
      <p:sp>
        <p:nvSpPr>
          <p:cNvPr id="4" name="Rectangle 3">
            <a:hlinkClick r:id="rId3"/>
            <a:extLst>
              <a:ext uri="{FF2B5EF4-FFF2-40B4-BE49-F238E27FC236}">
                <a16:creationId xmlns:a16="http://schemas.microsoft.com/office/drawing/2014/main" id="{F525641C-C5BB-4E33-95EF-826A98193714}"/>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42F61CA-97D8-449C-9074-A865F7BA4F0B}"/>
              </a:ext>
            </a:extLst>
          </p:cNvPr>
          <p:cNvGrpSpPr/>
          <p:nvPr/>
        </p:nvGrpSpPr>
        <p:grpSpPr>
          <a:xfrm>
            <a:off x="6423391" y="2564767"/>
            <a:ext cx="2127003" cy="1746344"/>
            <a:chOff x="6423391" y="2564767"/>
            <a:chExt cx="2127003" cy="1746344"/>
          </a:xfrm>
        </p:grpSpPr>
        <p:sp>
          <p:nvSpPr>
            <p:cNvPr id="13" name="Rectangle: Rounded Corners 12">
              <a:extLst>
                <a:ext uri="{FF2B5EF4-FFF2-40B4-BE49-F238E27FC236}">
                  <a16:creationId xmlns:a16="http://schemas.microsoft.com/office/drawing/2014/main" id="{19D33D52-1A6A-48C4-B041-FF1E12933D5D}"/>
                </a:ext>
              </a:extLst>
            </p:cNvPr>
            <p:cNvSpPr/>
            <p:nvPr/>
          </p:nvSpPr>
          <p:spPr>
            <a:xfrm>
              <a:off x="6423391" y="2564767"/>
              <a:ext cx="2127003" cy="1631217"/>
            </a:xfrm>
            <a:prstGeom prst="roundRect">
              <a:avLst>
                <a:gd name="adj" fmla="val 9033"/>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23F21FD-CDCF-4B5F-A59E-75AA74DF3053}"/>
                </a:ext>
              </a:extLst>
            </p:cNvPr>
            <p:cNvSpPr txBox="1"/>
            <p:nvPr/>
          </p:nvSpPr>
          <p:spPr>
            <a:xfrm>
              <a:off x="6423391" y="2679895"/>
              <a:ext cx="2127003" cy="1631216"/>
            </a:xfrm>
            <a:prstGeom prst="rect">
              <a:avLst/>
            </a:prstGeom>
            <a:noFill/>
          </p:spPr>
          <p:txBody>
            <a:bodyPr wrap="square">
              <a:spAutoFit/>
            </a:bodyPr>
            <a:lstStyle/>
            <a:p>
              <a:pPr algn="ctr" rtl="0">
                <a:spcBef>
                  <a:spcPts val="0"/>
                </a:spcBef>
                <a:spcAft>
                  <a:spcPts val="0"/>
                </a:spcAft>
              </a:pPr>
              <a:r>
                <a:rPr lang="en-GB" sz="1800" b="1" i="0" u="none" strike="noStrike" dirty="0">
                  <a:solidFill>
                    <a:srgbClr val="000000"/>
                  </a:solidFill>
                  <a:effectLst/>
                </a:rPr>
                <a:t>Did You Know...?</a:t>
              </a:r>
              <a:endParaRPr lang="en-GB" b="0" dirty="0">
                <a:effectLst/>
              </a:endParaRPr>
            </a:p>
            <a:p>
              <a:pPr algn="ctr" rtl="0">
                <a:spcBef>
                  <a:spcPts val="0"/>
                </a:spcBef>
                <a:spcAft>
                  <a:spcPts val="0"/>
                </a:spcAft>
              </a:pPr>
              <a:r>
                <a:rPr lang="en-GB" sz="1600" b="0" i="0" u="none" strike="noStrike" dirty="0">
                  <a:solidFill>
                    <a:srgbClr val="000000"/>
                  </a:solidFill>
                  <a:effectLst/>
                </a:rPr>
                <a:t>The temple took over 120 years to build and only one night to destroy!</a:t>
              </a:r>
              <a:br>
                <a:rPr lang="en-GB" dirty="0"/>
              </a:br>
              <a:endParaRPr lang="en-GB" dirty="0"/>
            </a:p>
          </p:txBody>
        </p:sp>
      </p:grpSp>
      <p:sp>
        <p:nvSpPr>
          <p:cNvPr id="9" name="Rectangle 8">
            <a:extLst>
              <a:ext uri="{FF2B5EF4-FFF2-40B4-BE49-F238E27FC236}">
                <a16:creationId xmlns:a16="http://schemas.microsoft.com/office/drawing/2014/main" id="{6A47C64A-2D3C-4284-8C85-E1E99EA66F7B}"/>
              </a:ext>
            </a:extLst>
          </p:cNvPr>
          <p:cNvSpPr/>
          <p:nvPr/>
        </p:nvSpPr>
        <p:spPr>
          <a:xfrm>
            <a:off x="601985" y="4075564"/>
            <a:ext cx="7940030" cy="2122252"/>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07A2F7-6F08-4247-930D-92C0D07BB790}"/>
              </a:ext>
            </a:extLst>
          </p:cNvPr>
          <p:cNvSpPr txBox="1"/>
          <p:nvPr/>
        </p:nvSpPr>
        <p:spPr>
          <a:xfrm>
            <a:off x="627623" y="4154841"/>
            <a:ext cx="7829265" cy="2800767"/>
          </a:xfrm>
          <a:prstGeom prst="rect">
            <a:avLst/>
          </a:prstGeom>
          <a:noFill/>
        </p:spPr>
        <p:txBody>
          <a:bodyPr wrap="square">
            <a:spAutoFit/>
          </a:bodyPr>
          <a:lstStyle/>
          <a:p>
            <a:r>
              <a:rPr lang="en-GB" sz="1600" dirty="0"/>
              <a:t>The Temple of Artemis was built in the Greek colony of Ephesus (now part of Turkey) in 550 BC. It was created to honour Artemis, the goddess of hunting. Earlier temples had been repeatedly devastated by flooding.</a:t>
            </a:r>
          </a:p>
          <a:p>
            <a:pPr>
              <a:spcBef>
                <a:spcPts val="600"/>
              </a:spcBef>
            </a:pPr>
            <a:r>
              <a:rPr lang="en-GB" sz="1600" dirty="0"/>
              <a:t>No expense was spared in the building of the temple and ancient visitors were in awe of the sheer beauty of this amazing structure. </a:t>
            </a:r>
          </a:p>
          <a:p>
            <a:pPr>
              <a:spcBef>
                <a:spcPts val="600"/>
              </a:spcBef>
            </a:pPr>
            <a:r>
              <a:rPr lang="en-GB" sz="1600" dirty="0"/>
              <a:t>On July 21st, 356 BC it was set ablaze by a man called </a:t>
            </a:r>
            <a:r>
              <a:rPr lang="en-GB" sz="1600" dirty="0" err="1"/>
              <a:t>Herostratus</a:t>
            </a:r>
            <a:r>
              <a:rPr lang="en-GB" sz="1600" dirty="0"/>
              <a:t>, who hoped that he would become famous by destroying such a beautiful creation. </a:t>
            </a:r>
          </a:p>
          <a:p>
            <a:br>
              <a:rPr lang="en-GB" dirty="0"/>
            </a:br>
            <a:br>
              <a:rPr lang="en-GB" dirty="0"/>
            </a:br>
            <a:endParaRPr lang="en-GB" dirty="0"/>
          </a:p>
        </p:txBody>
      </p:sp>
      <p:sp>
        <p:nvSpPr>
          <p:cNvPr id="16" name="Arrow: Left 15">
            <a:hlinkClick r:id="rId4" action="ppaction://hlinksldjump"/>
            <a:extLst>
              <a:ext uri="{FF2B5EF4-FFF2-40B4-BE49-F238E27FC236}">
                <a16:creationId xmlns:a16="http://schemas.microsoft.com/office/drawing/2014/main" id="{FF6460B9-2144-4B34-96F4-52EDA40A5735}"/>
              </a:ext>
            </a:extLst>
          </p:cNvPr>
          <p:cNvSpPr/>
          <p:nvPr/>
        </p:nvSpPr>
        <p:spPr>
          <a:xfrm>
            <a:off x="592454" y="1267568"/>
            <a:ext cx="1381625" cy="765799"/>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170220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F5D00-57C2-4545-92AF-E6407F1F78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20594" y="1341308"/>
            <a:ext cx="4322749" cy="3056683"/>
          </a:xfrm>
          <a:prstGeom prst="rect">
            <a:avLst/>
          </a:prstGeom>
          <a:ln w="19050">
            <a:solidFill>
              <a:srgbClr val="11743A"/>
            </a:solidFill>
          </a:ln>
        </p:spPr>
      </p:pic>
      <p:sp>
        <p:nvSpPr>
          <p:cNvPr id="2" name="Title 1">
            <a:extLst>
              <a:ext uri="{FF2B5EF4-FFF2-40B4-BE49-F238E27FC236}">
                <a16:creationId xmlns:a16="http://schemas.microsoft.com/office/drawing/2014/main" id="{806368FA-815A-4C72-8038-2CAB269EBBF8}"/>
              </a:ext>
            </a:extLst>
          </p:cNvPr>
          <p:cNvSpPr>
            <a:spLocks noGrp="1"/>
          </p:cNvSpPr>
          <p:nvPr>
            <p:ph type="title"/>
          </p:nvPr>
        </p:nvSpPr>
        <p:spPr>
          <a:xfrm>
            <a:off x="457198" y="478895"/>
            <a:ext cx="8220075" cy="862413"/>
          </a:xfrm>
        </p:spPr>
        <p:txBody>
          <a:bodyPr/>
          <a:lstStyle/>
          <a:p>
            <a:r>
              <a:rPr lang="en-GB" sz="3600" b="1" i="0" u="none" strike="noStrike" dirty="0">
                <a:solidFill>
                  <a:srgbClr val="000000"/>
                </a:solidFill>
                <a:effectLst/>
                <a:latin typeface="+mn-lt"/>
              </a:rPr>
              <a:t>The Hanging Gardens of Babylon</a:t>
            </a:r>
            <a:endParaRPr lang="en-GB" sz="3600" dirty="0">
              <a:latin typeface="+mn-lt"/>
            </a:endParaRPr>
          </a:p>
        </p:txBody>
      </p:sp>
      <p:sp>
        <p:nvSpPr>
          <p:cNvPr id="4" name="Rectangle 3">
            <a:hlinkClick r:id="rId3"/>
            <a:extLst>
              <a:ext uri="{FF2B5EF4-FFF2-40B4-BE49-F238E27FC236}">
                <a16:creationId xmlns:a16="http://schemas.microsoft.com/office/drawing/2014/main" id="{F525641C-C5BB-4E33-95EF-826A98193714}"/>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42F61CA-97D8-449C-9074-A865F7BA4F0B}"/>
              </a:ext>
            </a:extLst>
          </p:cNvPr>
          <p:cNvGrpSpPr/>
          <p:nvPr/>
        </p:nvGrpSpPr>
        <p:grpSpPr>
          <a:xfrm>
            <a:off x="6272613" y="1640794"/>
            <a:ext cx="2303419" cy="2589376"/>
            <a:chOff x="6272613" y="2564767"/>
            <a:chExt cx="2303419" cy="1969287"/>
          </a:xfrm>
        </p:grpSpPr>
        <p:sp>
          <p:nvSpPr>
            <p:cNvPr id="13" name="Rectangle: Rounded Corners 12">
              <a:extLst>
                <a:ext uri="{FF2B5EF4-FFF2-40B4-BE49-F238E27FC236}">
                  <a16:creationId xmlns:a16="http://schemas.microsoft.com/office/drawing/2014/main" id="{19D33D52-1A6A-48C4-B041-FF1E12933D5D}"/>
                </a:ext>
              </a:extLst>
            </p:cNvPr>
            <p:cNvSpPr/>
            <p:nvPr/>
          </p:nvSpPr>
          <p:spPr>
            <a:xfrm>
              <a:off x="6272613" y="2564767"/>
              <a:ext cx="2277781" cy="1969287"/>
            </a:xfrm>
            <a:prstGeom prst="roundRect">
              <a:avLst>
                <a:gd name="adj" fmla="val 9033"/>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23F21FD-CDCF-4B5F-A59E-75AA74DF3053}"/>
                </a:ext>
              </a:extLst>
            </p:cNvPr>
            <p:cNvSpPr txBox="1"/>
            <p:nvPr/>
          </p:nvSpPr>
          <p:spPr>
            <a:xfrm>
              <a:off x="6298251" y="2673395"/>
              <a:ext cx="2277781" cy="1778947"/>
            </a:xfrm>
            <a:prstGeom prst="rect">
              <a:avLst/>
            </a:prstGeom>
            <a:noFill/>
          </p:spPr>
          <p:txBody>
            <a:bodyPr wrap="square">
              <a:spAutoFit/>
            </a:bodyPr>
            <a:lstStyle/>
            <a:p>
              <a:pPr algn="ctr" rtl="0">
                <a:spcBef>
                  <a:spcPts val="0"/>
                </a:spcBef>
                <a:spcAft>
                  <a:spcPts val="0"/>
                </a:spcAft>
              </a:pPr>
              <a:r>
                <a:rPr lang="en-GB" sz="1800" b="1" i="0" u="none" strike="noStrike" dirty="0">
                  <a:solidFill>
                    <a:srgbClr val="000000"/>
                  </a:solidFill>
                  <a:effectLst/>
                </a:rPr>
                <a:t>Did You Know...?</a:t>
              </a:r>
              <a:endParaRPr lang="en-GB" b="0" dirty="0">
                <a:effectLst/>
              </a:endParaRPr>
            </a:p>
            <a:p>
              <a:pPr algn="ctr" rtl="0">
                <a:spcBef>
                  <a:spcPts val="0"/>
                </a:spcBef>
                <a:spcAft>
                  <a:spcPts val="0"/>
                </a:spcAft>
              </a:pPr>
              <a:r>
                <a:rPr lang="en-GB" sz="1600" b="0" i="0" u="none" strike="noStrike" dirty="0">
                  <a:solidFill>
                    <a:srgbClr val="000000"/>
                  </a:solidFill>
                  <a:effectLst/>
                </a:rPr>
                <a:t>It is possible these mysterious gardens were purely mythical and never actually existed. No archeological evidence of them has ever been discovered.</a:t>
              </a:r>
              <a:endParaRPr lang="en-GB" sz="1600" dirty="0"/>
            </a:p>
          </p:txBody>
        </p:sp>
      </p:grpSp>
      <p:sp>
        <p:nvSpPr>
          <p:cNvPr id="9" name="Rectangle 8">
            <a:extLst>
              <a:ext uri="{FF2B5EF4-FFF2-40B4-BE49-F238E27FC236}">
                <a16:creationId xmlns:a16="http://schemas.microsoft.com/office/drawing/2014/main" id="{6A47C64A-2D3C-4284-8C85-E1E99EA66F7B}"/>
              </a:ext>
            </a:extLst>
          </p:cNvPr>
          <p:cNvSpPr/>
          <p:nvPr/>
        </p:nvSpPr>
        <p:spPr>
          <a:xfrm>
            <a:off x="601985" y="4146295"/>
            <a:ext cx="7940030" cy="2209376"/>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07A2F7-6F08-4247-930D-92C0D07BB790}"/>
              </a:ext>
            </a:extLst>
          </p:cNvPr>
          <p:cNvSpPr txBox="1"/>
          <p:nvPr/>
        </p:nvSpPr>
        <p:spPr>
          <a:xfrm>
            <a:off x="653261" y="4154841"/>
            <a:ext cx="7905846" cy="3293209"/>
          </a:xfrm>
          <a:prstGeom prst="rect">
            <a:avLst/>
          </a:prstGeom>
          <a:noFill/>
        </p:spPr>
        <p:txBody>
          <a:bodyPr wrap="square">
            <a:spAutoFit/>
          </a:bodyPr>
          <a:lstStyle/>
          <a:p>
            <a:r>
              <a:rPr lang="en-GB" sz="1600" dirty="0"/>
              <a:t>The Hanging Gardens of Babylon are said to have been created in about 600 BC in the ancient city of Babylon (now part of Iraq). King Nebuchadnezzar II built them as a gift for his wife, who missed the mountains and flowers of her homeland.</a:t>
            </a:r>
          </a:p>
          <a:p>
            <a:pPr>
              <a:spcBef>
                <a:spcPts val="600"/>
              </a:spcBef>
            </a:pPr>
            <a:r>
              <a:rPr lang="en-GB" sz="1600" dirty="0"/>
              <a:t>Ancient travellers described the mud brick structure as a remarkable feat of engineering. The gardens resembled a lush green mountain full of trees, shrubs and vines - quite an achievement in the desert!</a:t>
            </a:r>
          </a:p>
          <a:p>
            <a:pPr>
              <a:spcBef>
                <a:spcPts val="600"/>
              </a:spcBef>
            </a:pPr>
            <a:r>
              <a:rPr lang="en-GB" sz="1600" dirty="0"/>
              <a:t>The Hanging Gardens of Babylon were destroyed by an earthquake in the first century AD.</a:t>
            </a:r>
          </a:p>
          <a:p>
            <a:br>
              <a:rPr lang="en-GB" sz="1600" dirty="0"/>
            </a:br>
            <a:br>
              <a:rPr lang="en-GB" dirty="0"/>
            </a:br>
            <a:br>
              <a:rPr lang="en-GB" dirty="0"/>
            </a:br>
            <a:endParaRPr lang="en-GB" dirty="0"/>
          </a:p>
        </p:txBody>
      </p:sp>
      <p:sp>
        <p:nvSpPr>
          <p:cNvPr id="16" name="Arrow: Left 15">
            <a:hlinkClick r:id="rId4" action="ppaction://hlinksldjump"/>
            <a:extLst>
              <a:ext uri="{FF2B5EF4-FFF2-40B4-BE49-F238E27FC236}">
                <a16:creationId xmlns:a16="http://schemas.microsoft.com/office/drawing/2014/main" id="{FF6460B9-2144-4B34-96F4-52EDA40A5735}"/>
              </a:ext>
            </a:extLst>
          </p:cNvPr>
          <p:cNvSpPr/>
          <p:nvPr/>
        </p:nvSpPr>
        <p:spPr>
          <a:xfrm>
            <a:off x="796115" y="1136590"/>
            <a:ext cx="1381625" cy="742361"/>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18569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0CE785-04D7-461E-8831-08D71DFC4391}"/>
              </a:ext>
            </a:extLst>
          </p:cNvPr>
          <p:cNvSpPr/>
          <p:nvPr/>
        </p:nvSpPr>
        <p:spPr>
          <a:xfrm>
            <a:off x="3102590" y="5689619"/>
            <a:ext cx="5503024" cy="620194"/>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6368FA-815A-4C72-8038-2CAB269EBBF8}"/>
              </a:ext>
            </a:extLst>
          </p:cNvPr>
          <p:cNvSpPr>
            <a:spLocks noGrp="1"/>
          </p:cNvSpPr>
          <p:nvPr>
            <p:ph type="title"/>
          </p:nvPr>
        </p:nvSpPr>
        <p:spPr>
          <a:xfrm>
            <a:off x="457198" y="478895"/>
            <a:ext cx="8220075" cy="862413"/>
          </a:xfrm>
        </p:spPr>
        <p:txBody>
          <a:bodyPr/>
          <a:lstStyle/>
          <a:p>
            <a:r>
              <a:rPr lang="en-GB" sz="3600" b="1" i="0" u="none" strike="noStrike" dirty="0">
                <a:solidFill>
                  <a:srgbClr val="000000"/>
                </a:solidFill>
                <a:effectLst/>
                <a:latin typeface="+mn-lt"/>
                <a:cs typeface="Arial" panose="020B0604020202020204" pitchFamily="34" charset="0"/>
              </a:rPr>
              <a:t>The Statue of Zeus at Olympia</a:t>
            </a:r>
            <a:endParaRPr lang="en-GB" sz="3600" dirty="0">
              <a:latin typeface="+mn-lt"/>
              <a:cs typeface="Arial" panose="020B0604020202020204" pitchFamily="34" charset="0"/>
            </a:endParaRPr>
          </a:p>
        </p:txBody>
      </p:sp>
      <p:sp>
        <p:nvSpPr>
          <p:cNvPr id="4" name="Rectangle 3">
            <a:hlinkClick r:id="rId2"/>
            <a:extLst>
              <a:ext uri="{FF2B5EF4-FFF2-40B4-BE49-F238E27FC236}">
                <a16:creationId xmlns:a16="http://schemas.microsoft.com/office/drawing/2014/main" id="{F525641C-C5BB-4E33-95EF-826A98193714}"/>
              </a:ext>
            </a:extLst>
          </p:cNvPr>
          <p:cNvSpPr/>
          <p:nvPr/>
        </p:nvSpPr>
        <p:spPr>
          <a:xfrm>
            <a:off x="8414158" y="6635691"/>
            <a:ext cx="729842" cy="19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A47C64A-2D3C-4284-8C85-E1E99EA66F7B}"/>
              </a:ext>
            </a:extLst>
          </p:cNvPr>
          <p:cNvSpPr/>
          <p:nvPr/>
        </p:nvSpPr>
        <p:spPr>
          <a:xfrm>
            <a:off x="3264493" y="1341309"/>
            <a:ext cx="5277522" cy="3291012"/>
          </a:xfrm>
          <a:prstGeom prst="rect">
            <a:avLst/>
          </a:prstGeom>
          <a:solidFill>
            <a:schemeClr val="bg1"/>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07A2F7-6F08-4247-930D-92C0D07BB790}"/>
              </a:ext>
            </a:extLst>
          </p:cNvPr>
          <p:cNvSpPr txBox="1"/>
          <p:nvPr/>
        </p:nvSpPr>
        <p:spPr>
          <a:xfrm>
            <a:off x="3341509" y="1404694"/>
            <a:ext cx="5209051" cy="4031873"/>
          </a:xfrm>
          <a:prstGeom prst="rect">
            <a:avLst/>
          </a:prstGeom>
          <a:noFill/>
        </p:spPr>
        <p:txBody>
          <a:bodyPr wrap="square">
            <a:spAutoFit/>
          </a:bodyPr>
          <a:lstStyle/>
          <a:p>
            <a:r>
              <a:rPr lang="en-GB" sz="1600" dirty="0"/>
              <a:t>The Statue of Zeus was created around 435 BC by the Greek sculptor Phidias to honour the chief of the Greek gods. It was placed in the Temple of Zeus in Olympia (the site of the first Olympic Games).</a:t>
            </a:r>
          </a:p>
          <a:p>
            <a:pPr>
              <a:spcBef>
                <a:spcPts val="600"/>
              </a:spcBef>
            </a:pPr>
            <a:r>
              <a:rPr lang="en-GB" sz="1600" dirty="0"/>
              <a:t>The enormous statue, over 12 metres high, was intended to inspire awe in worshippers. Zeus was shown seated on a resplendent throne, with ivory skin and golden robes.</a:t>
            </a:r>
          </a:p>
          <a:p>
            <a:pPr>
              <a:spcBef>
                <a:spcPts val="600"/>
              </a:spcBef>
            </a:pPr>
            <a:r>
              <a:rPr lang="en-GB" sz="1600" dirty="0"/>
              <a:t>After the rise of Christianity, the statue (considered to be pagan) was removed. It was later destroyed (possibly by an earthquake) sometime during the fifth century AD.</a:t>
            </a:r>
            <a:br>
              <a:rPr lang="en-GB" sz="1600" dirty="0"/>
            </a:br>
            <a:br>
              <a:rPr lang="en-GB" dirty="0"/>
            </a:br>
            <a:br>
              <a:rPr lang="en-GB" dirty="0"/>
            </a:br>
            <a:endParaRPr lang="en-GB" dirty="0"/>
          </a:p>
        </p:txBody>
      </p:sp>
      <p:sp>
        <p:nvSpPr>
          <p:cNvPr id="16" name="Arrow: Left 15">
            <a:hlinkClick r:id="rId3" action="ppaction://hlinksldjump"/>
            <a:extLst>
              <a:ext uri="{FF2B5EF4-FFF2-40B4-BE49-F238E27FC236}">
                <a16:creationId xmlns:a16="http://schemas.microsoft.com/office/drawing/2014/main" id="{FF6460B9-2144-4B34-96F4-52EDA40A5735}"/>
              </a:ext>
            </a:extLst>
          </p:cNvPr>
          <p:cNvSpPr/>
          <p:nvPr/>
        </p:nvSpPr>
        <p:spPr>
          <a:xfrm>
            <a:off x="601985" y="1154950"/>
            <a:ext cx="1381625" cy="742361"/>
          </a:xfrm>
          <a:prstGeom prst="leftArrow">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grpSp>
        <p:nvGrpSpPr>
          <p:cNvPr id="17" name="Group 16">
            <a:extLst>
              <a:ext uri="{FF2B5EF4-FFF2-40B4-BE49-F238E27FC236}">
                <a16:creationId xmlns:a16="http://schemas.microsoft.com/office/drawing/2014/main" id="{242F61CA-97D8-449C-9074-A865F7BA4F0B}"/>
              </a:ext>
            </a:extLst>
          </p:cNvPr>
          <p:cNvGrpSpPr/>
          <p:nvPr/>
        </p:nvGrpSpPr>
        <p:grpSpPr>
          <a:xfrm>
            <a:off x="3102591" y="4674177"/>
            <a:ext cx="5520116" cy="978367"/>
            <a:chOff x="6254221" y="2564768"/>
            <a:chExt cx="2303305" cy="744074"/>
          </a:xfrm>
        </p:grpSpPr>
        <p:sp>
          <p:nvSpPr>
            <p:cNvPr id="13" name="Rectangle: Rounded Corners 12">
              <a:extLst>
                <a:ext uri="{FF2B5EF4-FFF2-40B4-BE49-F238E27FC236}">
                  <a16:creationId xmlns:a16="http://schemas.microsoft.com/office/drawing/2014/main" id="{19D33D52-1A6A-48C4-B041-FF1E12933D5D}"/>
                </a:ext>
              </a:extLst>
            </p:cNvPr>
            <p:cNvSpPr/>
            <p:nvPr/>
          </p:nvSpPr>
          <p:spPr>
            <a:xfrm>
              <a:off x="6301212" y="2564768"/>
              <a:ext cx="2249182" cy="744074"/>
            </a:xfrm>
            <a:prstGeom prst="roundRect">
              <a:avLst>
                <a:gd name="adj" fmla="val 9033"/>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23F21FD-CDCF-4B5F-A59E-75AA74DF3053}"/>
                </a:ext>
              </a:extLst>
            </p:cNvPr>
            <p:cNvSpPr txBox="1"/>
            <p:nvPr/>
          </p:nvSpPr>
          <p:spPr>
            <a:xfrm>
              <a:off x="6254221" y="2599485"/>
              <a:ext cx="2303305" cy="655401"/>
            </a:xfrm>
            <a:prstGeom prst="rect">
              <a:avLst/>
            </a:prstGeom>
            <a:noFill/>
          </p:spPr>
          <p:txBody>
            <a:bodyPr wrap="square">
              <a:spAutoFit/>
            </a:bodyPr>
            <a:lstStyle/>
            <a:p>
              <a:pPr algn="ctr" rtl="0">
                <a:spcBef>
                  <a:spcPts val="0"/>
                </a:spcBef>
                <a:spcAft>
                  <a:spcPts val="0"/>
                </a:spcAft>
              </a:pPr>
              <a:r>
                <a:rPr lang="en-GB" sz="1800" b="1" i="0" u="none" strike="noStrike" dirty="0">
                  <a:solidFill>
                    <a:srgbClr val="000000"/>
                  </a:solidFill>
                  <a:effectLst/>
                </a:rPr>
                <a:t>Did You Know...?</a:t>
              </a:r>
              <a:endParaRPr lang="en-GB" b="0" dirty="0">
                <a:effectLst/>
              </a:endParaRPr>
            </a:p>
            <a:p>
              <a:pPr algn="ctr" rtl="0">
                <a:spcBef>
                  <a:spcPts val="0"/>
                </a:spcBef>
                <a:spcAft>
                  <a:spcPts val="0"/>
                </a:spcAft>
              </a:pPr>
              <a:r>
                <a:rPr lang="en-GB" sz="1600" b="0" i="0" u="none" strike="noStrike" dirty="0">
                  <a:solidFill>
                    <a:srgbClr val="000000"/>
                  </a:solidFill>
                  <a:effectLst/>
                </a:rPr>
                <a:t>The ancient traveller Strabo reported, “It seems that if Zeus moved to stand up, he would unroof the temple.”</a:t>
              </a:r>
              <a:endParaRPr lang="en-GB" sz="1400" dirty="0"/>
            </a:p>
          </p:txBody>
        </p:sp>
      </p:grpSp>
      <p:sp>
        <p:nvSpPr>
          <p:cNvPr id="14" name="TextBox 13">
            <a:extLst>
              <a:ext uri="{FF2B5EF4-FFF2-40B4-BE49-F238E27FC236}">
                <a16:creationId xmlns:a16="http://schemas.microsoft.com/office/drawing/2014/main" id="{B5129481-D79B-4F37-8E44-D77184424CC5}"/>
              </a:ext>
            </a:extLst>
          </p:cNvPr>
          <p:cNvSpPr txBox="1"/>
          <p:nvPr/>
        </p:nvSpPr>
        <p:spPr>
          <a:xfrm>
            <a:off x="3690313" y="5697180"/>
            <a:ext cx="4723845" cy="584775"/>
          </a:xfrm>
          <a:prstGeom prst="rect">
            <a:avLst/>
          </a:prstGeom>
          <a:noFill/>
        </p:spPr>
        <p:txBody>
          <a:bodyPr wrap="square">
            <a:spAutoFit/>
          </a:bodyPr>
          <a:lstStyle/>
          <a:p>
            <a:r>
              <a:rPr lang="en-GB" sz="1600" b="1" i="0" u="none" strike="noStrike" dirty="0">
                <a:solidFill>
                  <a:srgbClr val="000000"/>
                </a:solidFill>
                <a:effectLst/>
              </a:rPr>
              <a:t>resplendent</a:t>
            </a:r>
            <a:r>
              <a:rPr lang="en-GB" sz="1600" b="0" i="0" u="none" strike="noStrike" dirty="0">
                <a:solidFill>
                  <a:srgbClr val="000000"/>
                </a:solidFill>
                <a:effectLst/>
              </a:rPr>
              <a:t> - </a:t>
            </a:r>
            <a:r>
              <a:rPr lang="en-GB" sz="1600" dirty="0"/>
              <a:t>Something that has an expensive appearance and is impressive-looking.</a:t>
            </a:r>
          </a:p>
        </p:txBody>
      </p:sp>
      <p:pic>
        <p:nvPicPr>
          <p:cNvPr id="5" name="Picture 4">
            <a:extLst>
              <a:ext uri="{FF2B5EF4-FFF2-40B4-BE49-F238E27FC236}">
                <a16:creationId xmlns:a16="http://schemas.microsoft.com/office/drawing/2014/main" id="{9887425C-4B18-4260-ABCC-FA723EAD41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766" y="1546162"/>
            <a:ext cx="3180805" cy="4866499"/>
          </a:xfrm>
          <a:prstGeom prst="rect">
            <a:avLst/>
          </a:prstGeom>
        </p:spPr>
      </p:pic>
    </p:spTree>
    <p:extLst>
      <p:ext uri="{BB962C8B-B14F-4D97-AF65-F5344CB8AC3E}">
        <p14:creationId xmlns:p14="http://schemas.microsoft.com/office/powerpoint/2010/main" val="41276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p:bldP spid="1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160</TotalTime>
  <Words>1640</Words>
  <Application>Microsoft Office PowerPoint</Application>
  <PresentationFormat>On-screen Show (4:3)</PresentationFormat>
  <Paragraphs>117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Twinkl</vt:lpstr>
      <vt:lpstr>Roboto</vt:lpstr>
      <vt:lpstr>Office Theme</vt:lpstr>
      <vt:lpstr>PowerPoint Presentation</vt:lpstr>
      <vt:lpstr>The Ancient Seven Wonders  of the World</vt:lpstr>
      <vt:lpstr>The Ancient Seven Wonders  of the World</vt:lpstr>
      <vt:lpstr>The Ancient Seven Wonders  of the World</vt:lpstr>
      <vt:lpstr>The Ancient Seven Wonders  of the World</vt:lpstr>
      <vt:lpstr>The Great Pyramid of Giza</vt:lpstr>
      <vt:lpstr>The Temple of Artemis at Ephesus</vt:lpstr>
      <vt:lpstr>The Hanging Gardens of Babylon</vt:lpstr>
      <vt:lpstr>The Statue of Zeus at Olympia</vt:lpstr>
      <vt:lpstr>The Mausoleum at Halicarnassus</vt:lpstr>
      <vt:lpstr>The Colossus of Rhodes</vt:lpstr>
      <vt:lpstr>The Lighthouse at Alexandria</vt:lpstr>
      <vt:lpstr>Talk About It</vt:lpstr>
      <vt:lpstr>What Do the Ancient Wonders of the World Look like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Shannon Andrews</cp:lastModifiedBy>
  <cp:revision>22</cp:revision>
  <dcterms:created xsi:type="dcterms:W3CDTF">2020-09-01T07:51:31Z</dcterms:created>
  <dcterms:modified xsi:type="dcterms:W3CDTF">2020-10-14T07:18:20Z</dcterms:modified>
</cp:coreProperties>
</file>