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Twinkl" panose="02000000000000000000" pitchFamily="2"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60"/>
  </p:normalViewPr>
  <p:slideViewPr>
    <p:cSldViewPr snapToGrid="0" showGuides="1">
      <p:cViewPr varScale="1">
        <p:scale>
          <a:sx n="94" d="100"/>
          <a:sy n="94" d="100"/>
        </p:scale>
        <p:origin x="984"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slide" Target="slide9.xml"/><Relationship Id="rId10" Type="http://schemas.openxmlformats.org/officeDocument/2006/relationships/slide" Target="slide12.xml"/><Relationship Id="rId4" Type="http://schemas.openxmlformats.org/officeDocument/2006/relationships/slide" Target="slide10.xml"/><Relationship Id="rId9"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4.xml"/><Relationship Id="rId1" Type="http://schemas.openxmlformats.org/officeDocument/2006/relationships/slideLayout" Target="../slideLayouts/slideLayout3.xml"/><Relationship Id="rId4" Type="http://schemas.openxmlformats.org/officeDocument/2006/relationships/hyperlink" Target="https://www.twinkl.co.uk/resources/2014-curriculum-geography-resources/new-2014-curriculum-resources-ks2-geography-resources/new-2014-curriculum-resources-ks2-geography-resources-locational-knowled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3CDE040-0205-4B50-B234-380C10BCDA03}"/>
              </a:ext>
            </a:extLst>
          </p:cNvPr>
          <p:cNvSpPr/>
          <p:nvPr/>
        </p:nvSpPr>
        <p:spPr>
          <a:xfrm>
            <a:off x="3967993" y="5444455"/>
            <a:ext cx="1208014" cy="88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CA40A912-21F5-434E-91CC-C318AECBA4EC}"/>
              </a:ext>
            </a:extLst>
          </p:cNvPr>
          <p:cNvSpPr/>
          <p:nvPr/>
        </p:nvSpPr>
        <p:spPr>
          <a:xfrm>
            <a:off x="8405768" y="6182686"/>
            <a:ext cx="738231" cy="675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C2C5B5-96A4-4EEC-9CEF-7AA147876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034" y="1333484"/>
            <a:ext cx="5623416" cy="3620074"/>
          </a:xfrm>
          <a:prstGeom prst="rect">
            <a:avLst/>
          </a:prstGeom>
          <a:ln w="12700">
            <a:solidFill>
              <a:schemeClr val="accent6"/>
            </a:solidFill>
          </a:ln>
        </p:spPr>
      </p:pic>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Taj Mahal, India</a:t>
            </a:r>
          </a:p>
        </p:txBody>
      </p:sp>
      <p:sp>
        <p:nvSpPr>
          <p:cNvPr id="9" name="Arrow: Left 8">
            <a:hlinkClick r:id="rId3" action="ppaction://hlinksldjump"/>
            <a:extLst>
              <a:ext uri="{FF2B5EF4-FFF2-40B4-BE49-F238E27FC236}">
                <a16:creationId xmlns:a16="http://schemas.microsoft.com/office/drawing/2014/main" id="{168E7BAB-7CEE-4472-8D02-A4E7815FA7D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3" name="Rectangle 2">
            <a:extLst>
              <a:ext uri="{FF2B5EF4-FFF2-40B4-BE49-F238E27FC236}">
                <a16:creationId xmlns:a16="http://schemas.microsoft.com/office/drawing/2014/main" id="{51AA5BF1-F096-4358-8E0D-D5E28B9FD5F8}"/>
              </a:ext>
            </a:extLst>
          </p:cNvPr>
          <p:cNvSpPr/>
          <p:nvPr/>
        </p:nvSpPr>
        <p:spPr>
          <a:xfrm>
            <a:off x="697700" y="4462002"/>
            <a:ext cx="7739065" cy="1754326"/>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In 1632, Emperor Shah Jahan commissioned the Taj Mahal to be built to house the tomb of his wife, Mumtaz. In the morning sun, the white marble looks a shade of pink. During the evening, it looks the colour of milk and looks golden at night when lit by the moon. Because the Taj Mahal commemorates Shah Jahan’s love for Mumtaz, couples like to have their photographs taken with the building in the background.</a:t>
            </a:r>
          </a:p>
        </p:txBody>
      </p:sp>
      <p:sp>
        <p:nvSpPr>
          <p:cNvPr id="6" name="Rectangle 5">
            <a:hlinkClick r:id="rId4"/>
            <a:extLst>
              <a:ext uri="{FF2B5EF4-FFF2-40B4-BE49-F238E27FC236}">
                <a16:creationId xmlns:a16="http://schemas.microsoft.com/office/drawing/2014/main" id="{CF58F053-0AC2-450B-9BED-936983323E88}"/>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14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7903A3-D01B-41E5-83B9-82385B94AB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2266" y="1343009"/>
            <a:ext cx="5569932" cy="3713288"/>
          </a:xfrm>
          <a:prstGeom prst="rect">
            <a:avLst/>
          </a:prstGeom>
          <a:ln w="12700">
            <a:solidFill>
              <a:schemeClr val="accent6"/>
            </a:solidFill>
          </a:ln>
        </p:spPr>
      </p:pic>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The Great Wall, China</a:t>
            </a:r>
          </a:p>
        </p:txBody>
      </p:sp>
      <p:sp>
        <p:nvSpPr>
          <p:cNvPr id="9" name="Arrow: Left 8">
            <a:hlinkClick r:id="rId3" action="ppaction://hlinksldjump"/>
            <a:extLst>
              <a:ext uri="{FF2B5EF4-FFF2-40B4-BE49-F238E27FC236}">
                <a16:creationId xmlns:a16="http://schemas.microsoft.com/office/drawing/2014/main" id="{168E7BAB-7CEE-4472-8D02-A4E7815FA7D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3" name="Rectangle 2">
            <a:extLst>
              <a:ext uri="{FF2B5EF4-FFF2-40B4-BE49-F238E27FC236}">
                <a16:creationId xmlns:a16="http://schemas.microsoft.com/office/drawing/2014/main" id="{51AA5BF1-F096-4358-8E0D-D5E28B9FD5F8}"/>
              </a:ext>
            </a:extLst>
          </p:cNvPr>
          <p:cNvSpPr/>
          <p:nvPr/>
        </p:nvSpPr>
        <p:spPr>
          <a:xfrm>
            <a:off x="697700" y="4785852"/>
            <a:ext cx="7739065" cy="1200329"/>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The Great Wall of China is the longest wall in the world. It was built by several different dynasties (ruling families) over several hundred years, starting in about 220 BC. The wall was built to defend areas from invasions and had watch towers built on the highest places. </a:t>
            </a:r>
          </a:p>
        </p:txBody>
      </p:sp>
      <p:sp>
        <p:nvSpPr>
          <p:cNvPr id="6" name="Rectangle 5">
            <a:hlinkClick r:id="rId4"/>
            <a:extLst>
              <a:ext uri="{FF2B5EF4-FFF2-40B4-BE49-F238E27FC236}">
                <a16:creationId xmlns:a16="http://schemas.microsoft.com/office/drawing/2014/main" id="{6A91C449-CCD6-4AC0-8E75-AC683A759B48}"/>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04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D989-59D1-451D-9044-93BEE1BFE2FE}"/>
              </a:ext>
            </a:extLst>
          </p:cNvPr>
          <p:cNvSpPr>
            <a:spLocks noGrp="1"/>
          </p:cNvSpPr>
          <p:nvPr>
            <p:ph type="title"/>
          </p:nvPr>
        </p:nvSpPr>
        <p:spPr/>
        <p:txBody>
          <a:bodyPr/>
          <a:lstStyle/>
          <a:p>
            <a:r>
              <a:rPr lang="en-GB" dirty="0"/>
              <a:t>Talk About It</a:t>
            </a:r>
          </a:p>
        </p:txBody>
      </p:sp>
      <p:grpSp>
        <p:nvGrpSpPr>
          <p:cNvPr id="17" name="Group 16">
            <a:extLst>
              <a:ext uri="{FF2B5EF4-FFF2-40B4-BE49-F238E27FC236}">
                <a16:creationId xmlns:a16="http://schemas.microsoft.com/office/drawing/2014/main" id="{6000900C-C2CF-4AE4-8FB8-F9A1AE3B5A20}"/>
              </a:ext>
            </a:extLst>
          </p:cNvPr>
          <p:cNvGrpSpPr/>
          <p:nvPr/>
        </p:nvGrpSpPr>
        <p:grpSpPr>
          <a:xfrm>
            <a:off x="4582715" y="3635375"/>
            <a:ext cx="2562225" cy="2562225"/>
            <a:chOff x="4582715" y="3635375"/>
            <a:chExt cx="2562225" cy="2562225"/>
          </a:xfrm>
        </p:grpSpPr>
        <p:sp>
          <p:nvSpPr>
            <p:cNvPr id="7" name="Oval 6">
              <a:extLst>
                <a:ext uri="{FF2B5EF4-FFF2-40B4-BE49-F238E27FC236}">
                  <a16:creationId xmlns:a16="http://schemas.microsoft.com/office/drawing/2014/main" id="{87D69D56-148A-4432-B2F4-E64A9F890E7B}"/>
                </a:ext>
              </a:extLst>
            </p:cNvPr>
            <p:cNvSpPr/>
            <p:nvPr/>
          </p:nvSpPr>
          <p:spPr>
            <a:xfrm>
              <a:off x="4582715" y="3635375"/>
              <a:ext cx="2562225" cy="256222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48FFFF4-3C78-4139-B0F6-7CCAFEC97E23}"/>
                </a:ext>
              </a:extLst>
            </p:cNvPr>
            <p:cNvSpPr/>
            <p:nvPr/>
          </p:nvSpPr>
          <p:spPr>
            <a:xfrm>
              <a:off x="4835127" y="4454822"/>
              <a:ext cx="2057400" cy="923330"/>
            </a:xfrm>
            <a:prstGeom prst="rect">
              <a:avLst/>
            </a:prstGeom>
          </p:spPr>
          <p:txBody>
            <a:bodyPr wrap="square">
              <a:spAutoFit/>
            </a:bodyPr>
            <a:lstStyle/>
            <a:p>
              <a:pPr algn="ctr">
                <a:defRPr/>
              </a:pPr>
              <a:r>
                <a:rPr lang="en-GB" altLang="en-US" dirty="0"/>
                <a:t>Which place would you remove?</a:t>
              </a:r>
            </a:p>
          </p:txBody>
        </p:sp>
      </p:grpSp>
      <p:grpSp>
        <p:nvGrpSpPr>
          <p:cNvPr id="13" name="Group 12">
            <a:extLst>
              <a:ext uri="{FF2B5EF4-FFF2-40B4-BE49-F238E27FC236}">
                <a16:creationId xmlns:a16="http://schemas.microsoft.com/office/drawing/2014/main" id="{87367964-E79F-489D-8F9B-E653A8822F60}"/>
              </a:ext>
            </a:extLst>
          </p:cNvPr>
          <p:cNvGrpSpPr/>
          <p:nvPr/>
        </p:nvGrpSpPr>
        <p:grpSpPr>
          <a:xfrm>
            <a:off x="573884" y="1282700"/>
            <a:ext cx="2562225" cy="2562225"/>
            <a:chOff x="573884" y="1282700"/>
            <a:chExt cx="2562225" cy="2562225"/>
          </a:xfrm>
        </p:grpSpPr>
        <p:sp>
          <p:nvSpPr>
            <p:cNvPr id="6" name="Oval 5">
              <a:extLst>
                <a:ext uri="{FF2B5EF4-FFF2-40B4-BE49-F238E27FC236}">
                  <a16:creationId xmlns:a16="http://schemas.microsoft.com/office/drawing/2014/main" id="{BF9D412B-CE19-41A4-BF87-2781CA01CA0C}"/>
                </a:ext>
              </a:extLst>
            </p:cNvPr>
            <p:cNvSpPr/>
            <p:nvPr/>
          </p:nvSpPr>
          <p:spPr>
            <a:xfrm>
              <a:off x="573884" y="1282700"/>
              <a:ext cx="2562225" cy="25622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2A2EFF5-F4B6-4B10-A8CC-DF5C88D59EE7}"/>
                </a:ext>
              </a:extLst>
            </p:cNvPr>
            <p:cNvSpPr/>
            <p:nvPr/>
          </p:nvSpPr>
          <p:spPr>
            <a:xfrm>
              <a:off x="866774" y="1882298"/>
              <a:ext cx="1876425" cy="1200329"/>
            </a:xfrm>
            <a:prstGeom prst="rect">
              <a:avLst/>
            </a:prstGeom>
          </p:spPr>
          <p:txBody>
            <a:bodyPr wrap="square">
              <a:spAutoFit/>
            </a:bodyPr>
            <a:lstStyle/>
            <a:p>
              <a:pPr algn="ctr">
                <a:defRPr/>
              </a:pPr>
              <a:r>
                <a:rPr lang="en-GB" altLang="en-US" dirty="0"/>
                <a:t>Which of these places would you most like to visit and why?</a:t>
              </a:r>
            </a:p>
          </p:txBody>
        </p:sp>
      </p:grpSp>
      <p:grpSp>
        <p:nvGrpSpPr>
          <p:cNvPr id="14" name="Group 13">
            <a:extLst>
              <a:ext uri="{FF2B5EF4-FFF2-40B4-BE49-F238E27FC236}">
                <a16:creationId xmlns:a16="http://schemas.microsoft.com/office/drawing/2014/main" id="{BCA41696-D126-4375-B359-922C107D9597}"/>
              </a:ext>
            </a:extLst>
          </p:cNvPr>
          <p:cNvGrpSpPr/>
          <p:nvPr/>
        </p:nvGrpSpPr>
        <p:grpSpPr>
          <a:xfrm>
            <a:off x="3252795" y="1282700"/>
            <a:ext cx="2580078" cy="2562225"/>
            <a:chOff x="3252795" y="1282700"/>
            <a:chExt cx="2580078" cy="2562225"/>
          </a:xfrm>
        </p:grpSpPr>
        <p:sp>
          <p:nvSpPr>
            <p:cNvPr id="5" name="Oval 4">
              <a:extLst>
                <a:ext uri="{FF2B5EF4-FFF2-40B4-BE49-F238E27FC236}">
                  <a16:creationId xmlns:a16="http://schemas.microsoft.com/office/drawing/2014/main" id="{4C72A970-65B9-49A4-B124-B0F07990969E}"/>
                </a:ext>
              </a:extLst>
            </p:cNvPr>
            <p:cNvSpPr/>
            <p:nvPr/>
          </p:nvSpPr>
          <p:spPr>
            <a:xfrm>
              <a:off x="3270648" y="1282700"/>
              <a:ext cx="2562225" cy="25622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95E98E6-EFFC-41A6-AE5A-71C1DF8BF543}"/>
                </a:ext>
              </a:extLst>
            </p:cNvPr>
            <p:cNvSpPr/>
            <p:nvPr/>
          </p:nvSpPr>
          <p:spPr>
            <a:xfrm>
              <a:off x="3252795" y="2102147"/>
              <a:ext cx="2562225" cy="923330"/>
            </a:xfrm>
            <a:prstGeom prst="rect">
              <a:avLst/>
            </a:prstGeom>
          </p:spPr>
          <p:txBody>
            <a:bodyPr wrap="square">
              <a:spAutoFit/>
            </a:bodyPr>
            <a:lstStyle/>
            <a:p>
              <a:pPr algn="ctr">
                <a:defRPr/>
              </a:pPr>
              <a:r>
                <a:rPr lang="en-GB" altLang="en-US" dirty="0"/>
                <a:t>Do you know anyone who has visited any of these places?</a:t>
              </a:r>
            </a:p>
          </p:txBody>
        </p:sp>
      </p:grpSp>
      <p:grpSp>
        <p:nvGrpSpPr>
          <p:cNvPr id="15" name="Group 14">
            <a:extLst>
              <a:ext uri="{FF2B5EF4-FFF2-40B4-BE49-F238E27FC236}">
                <a16:creationId xmlns:a16="http://schemas.microsoft.com/office/drawing/2014/main" id="{C65AA94A-2F14-4200-816C-51DC808D98B5}"/>
              </a:ext>
            </a:extLst>
          </p:cNvPr>
          <p:cNvGrpSpPr/>
          <p:nvPr/>
        </p:nvGrpSpPr>
        <p:grpSpPr>
          <a:xfrm>
            <a:off x="5967411" y="1282700"/>
            <a:ext cx="2562225" cy="2562225"/>
            <a:chOff x="5967411" y="1282700"/>
            <a:chExt cx="2562225" cy="2562225"/>
          </a:xfrm>
        </p:grpSpPr>
        <p:sp>
          <p:nvSpPr>
            <p:cNvPr id="4" name="Oval 3">
              <a:extLst>
                <a:ext uri="{FF2B5EF4-FFF2-40B4-BE49-F238E27FC236}">
                  <a16:creationId xmlns:a16="http://schemas.microsoft.com/office/drawing/2014/main" id="{60017094-C4E8-4EAB-8301-8E746CC1B046}"/>
                </a:ext>
              </a:extLst>
            </p:cNvPr>
            <p:cNvSpPr/>
            <p:nvPr/>
          </p:nvSpPr>
          <p:spPr>
            <a:xfrm>
              <a:off x="5967411" y="1282700"/>
              <a:ext cx="2562225" cy="25622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A5CE015-0FE0-4B1C-B8B0-1DDE3C2820F0}"/>
                </a:ext>
              </a:extLst>
            </p:cNvPr>
            <p:cNvSpPr/>
            <p:nvPr/>
          </p:nvSpPr>
          <p:spPr>
            <a:xfrm>
              <a:off x="6105523" y="1882298"/>
              <a:ext cx="2286000" cy="1477328"/>
            </a:xfrm>
            <a:prstGeom prst="rect">
              <a:avLst/>
            </a:prstGeom>
          </p:spPr>
          <p:txBody>
            <a:bodyPr wrap="square">
              <a:spAutoFit/>
            </a:bodyPr>
            <a:lstStyle/>
            <a:p>
              <a:pPr algn="ctr">
                <a:defRPr/>
              </a:pPr>
              <a:r>
                <a:rPr lang="en-GB" altLang="en-US" dirty="0"/>
                <a:t>Were you surprised by any of the places on this list of the new Seven Wonders of the World?</a:t>
              </a:r>
            </a:p>
          </p:txBody>
        </p:sp>
      </p:grpSp>
      <p:grpSp>
        <p:nvGrpSpPr>
          <p:cNvPr id="16" name="Group 15">
            <a:extLst>
              <a:ext uri="{FF2B5EF4-FFF2-40B4-BE49-F238E27FC236}">
                <a16:creationId xmlns:a16="http://schemas.microsoft.com/office/drawing/2014/main" id="{013D1B9E-1914-4AD1-9590-6F8FFD60E4CF}"/>
              </a:ext>
            </a:extLst>
          </p:cNvPr>
          <p:cNvGrpSpPr/>
          <p:nvPr/>
        </p:nvGrpSpPr>
        <p:grpSpPr>
          <a:xfrm>
            <a:off x="1885952" y="3635375"/>
            <a:ext cx="2562225" cy="2562225"/>
            <a:chOff x="1885952" y="3635375"/>
            <a:chExt cx="2562225" cy="2562225"/>
          </a:xfrm>
        </p:grpSpPr>
        <p:sp>
          <p:nvSpPr>
            <p:cNvPr id="8" name="Oval 7">
              <a:extLst>
                <a:ext uri="{FF2B5EF4-FFF2-40B4-BE49-F238E27FC236}">
                  <a16:creationId xmlns:a16="http://schemas.microsoft.com/office/drawing/2014/main" id="{85959C6A-FC63-4320-8609-C4E75D4DCFE4}"/>
                </a:ext>
              </a:extLst>
            </p:cNvPr>
            <p:cNvSpPr/>
            <p:nvPr/>
          </p:nvSpPr>
          <p:spPr>
            <a:xfrm>
              <a:off x="1885952" y="3635375"/>
              <a:ext cx="2562225" cy="25622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EBCA8C-8AC7-4B74-82EE-9D19EB1D0B79}"/>
                </a:ext>
              </a:extLst>
            </p:cNvPr>
            <p:cNvSpPr/>
            <p:nvPr/>
          </p:nvSpPr>
          <p:spPr>
            <a:xfrm>
              <a:off x="2052637" y="4004606"/>
              <a:ext cx="2195513" cy="1815882"/>
            </a:xfrm>
            <a:prstGeom prst="rect">
              <a:avLst/>
            </a:prstGeom>
          </p:spPr>
          <p:txBody>
            <a:bodyPr wrap="square">
              <a:spAutoFit/>
            </a:bodyPr>
            <a:lstStyle/>
            <a:p>
              <a:pPr algn="ctr">
                <a:defRPr/>
              </a:pPr>
              <a:r>
                <a:rPr lang="en-GB" altLang="en-US" sz="1600" dirty="0"/>
                <a:t>Is there a place not listed in the new Seven Wonders of the World that you think should be there?                 </a:t>
              </a:r>
              <a:r>
                <a:rPr lang="en-GB" sz="1600" dirty="0"/>
                <a:t>If so, explain why it should be there.</a:t>
              </a:r>
              <a:endParaRPr lang="en-GB" altLang="en-US" sz="1600" dirty="0"/>
            </a:p>
          </p:txBody>
        </p:sp>
      </p:grpSp>
      <p:sp>
        <p:nvSpPr>
          <p:cNvPr id="18" name="Rectangle 17">
            <a:hlinkClick r:id="rId2"/>
            <a:extLst>
              <a:ext uri="{FF2B5EF4-FFF2-40B4-BE49-F238E27FC236}">
                <a16:creationId xmlns:a16="http://schemas.microsoft.com/office/drawing/2014/main" id="{BAB4174B-F2A4-4E9E-BD3E-F5149FB51AF5}"/>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08B52F3E-402C-43C8-A4A9-4BEE36E70A79}"/>
              </a:ext>
            </a:extLst>
          </p:cNvPr>
          <p:cNvSpPr/>
          <p:nvPr/>
        </p:nvSpPr>
        <p:spPr>
          <a:xfrm>
            <a:off x="3934436" y="2937093"/>
            <a:ext cx="1241571" cy="879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9ADCD10C-2909-4C65-A20D-D3BE308C1CF4}"/>
              </a:ext>
            </a:extLst>
          </p:cNvPr>
          <p:cNvSpPr/>
          <p:nvPr/>
        </p:nvSpPr>
        <p:spPr>
          <a:xfrm>
            <a:off x="8380602" y="5914240"/>
            <a:ext cx="763397" cy="943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Seven Wonders of the World</a:t>
            </a:r>
          </a:p>
        </p:txBody>
      </p:sp>
      <p:sp>
        <p:nvSpPr>
          <p:cNvPr id="5" name="Rectangle 4"/>
          <p:cNvSpPr/>
          <p:nvPr/>
        </p:nvSpPr>
        <p:spPr>
          <a:xfrm>
            <a:off x="755649" y="1473201"/>
            <a:ext cx="7632700" cy="1107996"/>
          </a:xfrm>
          <a:prstGeom prst="rect">
            <a:avLst/>
          </a:prstGeom>
        </p:spPr>
        <p:txBody>
          <a:bodyPr wrap="square" lIns="0" tIns="0" rIns="0" bIns="0">
            <a:spAutoFit/>
          </a:bodyPr>
          <a:lstStyle/>
          <a:p>
            <a:pPr>
              <a:spcBef>
                <a:spcPct val="0"/>
              </a:spcBef>
              <a:defRPr/>
            </a:pPr>
            <a:r>
              <a:rPr lang="en-GB" altLang="en-US" dirty="0"/>
              <a:t>The Seven Wonders of the World are a group of places around the world that are considered to be of great importance.</a:t>
            </a:r>
          </a:p>
          <a:p>
            <a:pPr>
              <a:spcBef>
                <a:spcPct val="0"/>
              </a:spcBef>
              <a:defRPr/>
            </a:pPr>
            <a:endParaRPr lang="en-GB" altLang="en-US" dirty="0"/>
          </a:p>
          <a:p>
            <a:pPr>
              <a:spcBef>
                <a:spcPct val="0"/>
              </a:spcBef>
              <a:defRPr/>
            </a:pPr>
            <a:r>
              <a:rPr lang="en-GB" altLang="en-US" dirty="0"/>
              <a:t>The ancient Seven Wonders of the World were: </a:t>
            </a:r>
            <a:endParaRPr lang="en-GB" dirty="0"/>
          </a:p>
        </p:txBody>
      </p:sp>
      <p:sp>
        <p:nvSpPr>
          <p:cNvPr id="7" name="Rectangle 6">
            <a:extLst>
              <a:ext uri="{FF2B5EF4-FFF2-40B4-BE49-F238E27FC236}">
                <a16:creationId xmlns:a16="http://schemas.microsoft.com/office/drawing/2014/main" id="{01466CE0-6C67-43D0-9128-CE6134BE24A3}"/>
              </a:ext>
            </a:extLst>
          </p:cNvPr>
          <p:cNvSpPr/>
          <p:nvPr/>
        </p:nvSpPr>
        <p:spPr>
          <a:xfrm>
            <a:off x="693496" y="2782940"/>
            <a:ext cx="3929281"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dirty="0"/>
              <a:t>The Great Pyramid of Giza, Egypt</a:t>
            </a:r>
            <a:endParaRPr lang="en-GB" altLang="en-US" dirty="0"/>
          </a:p>
        </p:txBody>
      </p:sp>
      <p:sp>
        <p:nvSpPr>
          <p:cNvPr id="9" name="Rectangle 8">
            <a:extLst>
              <a:ext uri="{FF2B5EF4-FFF2-40B4-BE49-F238E27FC236}">
                <a16:creationId xmlns:a16="http://schemas.microsoft.com/office/drawing/2014/main" id="{F98DB7BC-661D-46E8-BCA7-35CDAAD4CFEB}"/>
              </a:ext>
            </a:extLst>
          </p:cNvPr>
          <p:cNvSpPr/>
          <p:nvPr/>
        </p:nvSpPr>
        <p:spPr>
          <a:xfrm>
            <a:off x="693496" y="3291942"/>
            <a:ext cx="3914854"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altLang="en-US" dirty="0"/>
              <a:t>The Hanging Gardens of Babylon;</a:t>
            </a:r>
          </a:p>
        </p:txBody>
      </p:sp>
      <p:sp>
        <p:nvSpPr>
          <p:cNvPr id="10" name="Rectangle 9">
            <a:extLst>
              <a:ext uri="{FF2B5EF4-FFF2-40B4-BE49-F238E27FC236}">
                <a16:creationId xmlns:a16="http://schemas.microsoft.com/office/drawing/2014/main" id="{E8EA1BF1-10B7-480F-975D-D34DC1B46F28}"/>
              </a:ext>
            </a:extLst>
          </p:cNvPr>
          <p:cNvSpPr/>
          <p:nvPr/>
        </p:nvSpPr>
        <p:spPr>
          <a:xfrm>
            <a:off x="693496" y="3800944"/>
            <a:ext cx="3640740"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altLang="en-US" dirty="0"/>
              <a:t>The Statue of Zeus at Olympia;</a:t>
            </a:r>
          </a:p>
        </p:txBody>
      </p:sp>
      <p:sp>
        <p:nvSpPr>
          <p:cNvPr id="11" name="Rectangle 10">
            <a:extLst>
              <a:ext uri="{FF2B5EF4-FFF2-40B4-BE49-F238E27FC236}">
                <a16:creationId xmlns:a16="http://schemas.microsoft.com/office/drawing/2014/main" id="{CADBA9D2-C2B3-4E6B-BE89-C32B4968331C}"/>
              </a:ext>
            </a:extLst>
          </p:cNvPr>
          <p:cNvSpPr/>
          <p:nvPr/>
        </p:nvSpPr>
        <p:spPr>
          <a:xfrm>
            <a:off x="693496" y="4309946"/>
            <a:ext cx="3969356"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altLang="en-US" dirty="0"/>
              <a:t>The Temple of Artemis at Ephesus;</a:t>
            </a:r>
          </a:p>
        </p:txBody>
      </p:sp>
      <p:sp>
        <p:nvSpPr>
          <p:cNvPr id="12" name="Rectangle 11">
            <a:extLst>
              <a:ext uri="{FF2B5EF4-FFF2-40B4-BE49-F238E27FC236}">
                <a16:creationId xmlns:a16="http://schemas.microsoft.com/office/drawing/2014/main" id="{2451CA3C-6108-47D4-BD17-4BCC4C9B12DE}"/>
              </a:ext>
            </a:extLst>
          </p:cNvPr>
          <p:cNvSpPr/>
          <p:nvPr/>
        </p:nvSpPr>
        <p:spPr>
          <a:xfrm>
            <a:off x="693496" y="4818948"/>
            <a:ext cx="3898824"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dirty="0"/>
              <a:t>The Mausoleum at Halicarnassus;</a:t>
            </a:r>
          </a:p>
        </p:txBody>
      </p:sp>
      <p:sp>
        <p:nvSpPr>
          <p:cNvPr id="13" name="Rectangle 12">
            <a:extLst>
              <a:ext uri="{FF2B5EF4-FFF2-40B4-BE49-F238E27FC236}">
                <a16:creationId xmlns:a16="http://schemas.microsoft.com/office/drawing/2014/main" id="{7A655678-ADFC-47A3-A50A-3162B5CD88FD}"/>
              </a:ext>
            </a:extLst>
          </p:cNvPr>
          <p:cNvSpPr/>
          <p:nvPr/>
        </p:nvSpPr>
        <p:spPr>
          <a:xfrm>
            <a:off x="693496" y="5327950"/>
            <a:ext cx="2879314"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dirty="0"/>
              <a:t>The Colossus of Rhodes;</a:t>
            </a:r>
          </a:p>
        </p:txBody>
      </p:sp>
      <p:sp>
        <p:nvSpPr>
          <p:cNvPr id="14" name="Rectangle 13">
            <a:extLst>
              <a:ext uri="{FF2B5EF4-FFF2-40B4-BE49-F238E27FC236}">
                <a16:creationId xmlns:a16="http://schemas.microsoft.com/office/drawing/2014/main" id="{2EB3DEFC-247F-4611-A3C2-71B18869CA90}"/>
              </a:ext>
            </a:extLst>
          </p:cNvPr>
          <p:cNvSpPr/>
          <p:nvPr/>
        </p:nvSpPr>
        <p:spPr>
          <a:xfrm>
            <a:off x="693496" y="5836953"/>
            <a:ext cx="3506088" cy="369332"/>
          </a:xfrm>
          <a:prstGeom prst="rect">
            <a:avLst/>
          </a:prstGeom>
        </p:spPr>
        <p:txBody>
          <a:bodyPr wrap="none">
            <a:spAutoFit/>
          </a:bodyPr>
          <a:lstStyle/>
          <a:p>
            <a:pPr marL="285750" indent="-285750">
              <a:spcBef>
                <a:spcPct val="0"/>
              </a:spcBef>
              <a:buFont typeface="Arial" panose="020B0604020202020204" pitchFamily="34" charset="0"/>
              <a:buChar char="•"/>
              <a:defRPr/>
            </a:pPr>
            <a:r>
              <a:rPr lang="en-GB" dirty="0"/>
              <a:t>The Lighthouse of Alexandria.</a:t>
            </a:r>
          </a:p>
        </p:txBody>
      </p:sp>
      <p:grpSp>
        <p:nvGrpSpPr>
          <p:cNvPr id="17" name="Group 16">
            <a:extLst>
              <a:ext uri="{FF2B5EF4-FFF2-40B4-BE49-F238E27FC236}">
                <a16:creationId xmlns:a16="http://schemas.microsoft.com/office/drawing/2014/main" id="{A1C163AA-FB11-4D95-8716-EF969BB15FAA}"/>
              </a:ext>
            </a:extLst>
          </p:cNvPr>
          <p:cNvGrpSpPr/>
          <p:nvPr/>
        </p:nvGrpSpPr>
        <p:grpSpPr>
          <a:xfrm>
            <a:off x="4974672" y="3095539"/>
            <a:ext cx="3506595" cy="1448630"/>
            <a:chOff x="4974672" y="3095539"/>
            <a:chExt cx="3506595" cy="1448630"/>
          </a:xfrm>
        </p:grpSpPr>
        <p:sp>
          <p:nvSpPr>
            <p:cNvPr id="16" name="Rectangle 15">
              <a:extLst>
                <a:ext uri="{FF2B5EF4-FFF2-40B4-BE49-F238E27FC236}">
                  <a16:creationId xmlns:a16="http://schemas.microsoft.com/office/drawing/2014/main" id="{B3D5D0F6-C69E-4324-AE0C-2E6F9AA7F58E}"/>
                </a:ext>
              </a:extLst>
            </p:cNvPr>
            <p:cNvSpPr/>
            <p:nvPr/>
          </p:nvSpPr>
          <p:spPr>
            <a:xfrm>
              <a:off x="4974672" y="3095539"/>
              <a:ext cx="3467443" cy="1448630"/>
            </a:xfrm>
            <a:prstGeom prst="rect">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C28478C-0837-4D3C-9429-1F101DC06815}"/>
                </a:ext>
              </a:extLst>
            </p:cNvPr>
            <p:cNvSpPr/>
            <p:nvPr/>
          </p:nvSpPr>
          <p:spPr>
            <a:xfrm>
              <a:off x="5041784" y="3187500"/>
              <a:ext cx="3439483" cy="1200329"/>
            </a:xfrm>
            <a:prstGeom prst="rect">
              <a:avLst/>
            </a:prstGeom>
          </p:spPr>
          <p:txBody>
            <a:bodyPr wrap="square">
              <a:spAutoFit/>
            </a:bodyPr>
            <a:lstStyle/>
            <a:p>
              <a:pPr>
                <a:spcBef>
                  <a:spcPct val="0"/>
                </a:spcBef>
              </a:pPr>
              <a:r>
                <a:rPr lang="en-GB" altLang="en-US" b="1" dirty="0"/>
                <a:t>Did You Know…?</a:t>
              </a:r>
            </a:p>
            <a:p>
              <a:pPr>
                <a:lnSpc>
                  <a:spcPct val="100000"/>
                </a:lnSpc>
                <a:spcBef>
                  <a:spcPct val="0"/>
                </a:spcBef>
                <a:buFontTx/>
                <a:buNone/>
              </a:pPr>
              <a:r>
                <a:rPr lang="en-GB" altLang="en-US" dirty="0"/>
                <a:t>The Great Pyramid of Giza is the only ancient Wonder of the World that still exists today.</a:t>
              </a:r>
            </a:p>
          </p:txBody>
        </p:sp>
      </p:grpSp>
      <p:pic>
        <p:nvPicPr>
          <p:cNvPr id="6" name="Picture 5">
            <a:extLst>
              <a:ext uri="{FF2B5EF4-FFF2-40B4-BE49-F238E27FC236}">
                <a16:creationId xmlns:a16="http://schemas.microsoft.com/office/drawing/2014/main" id="{374621DC-EFC2-47EA-A0D3-20E8B19305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9" r="13930"/>
          <a:stretch/>
        </p:blipFill>
        <p:spPr>
          <a:xfrm>
            <a:off x="4895759" y="4522665"/>
            <a:ext cx="3619065" cy="1708787"/>
          </a:xfrm>
          <a:prstGeom prst="rect">
            <a:avLst/>
          </a:prstGeom>
          <a:ln w="12700">
            <a:solidFill>
              <a:schemeClr val="accent6"/>
            </a:solidFill>
          </a:ln>
        </p:spPr>
      </p:pic>
      <p:sp>
        <p:nvSpPr>
          <p:cNvPr id="18" name="Rectangle 17">
            <a:hlinkClick r:id="rId3"/>
            <a:extLst>
              <a:ext uri="{FF2B5EF4-FFF2-40B4-BE49-F238E27FC236}">
                <a16:creationId xmlns:a16="http://schemas.microsoft.com/office/drawing/2014/main" id="{5473FD74-255B-4486-A535-175AEB4882D0}"/>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3B3DC6-5B24-4166-9127-11832CC304F5}"/>
              </a:ext>
            </a:extLst>
          </p:cNvPr>
          <p:cNvSpPr/>
          <p:nvPr/>
        </p:nvSpPr>
        <p:spPr>
          <a:xfrm>
            <a:off x="859871" y="1503918"/>
            <a:ext cx="7696900" cy="2967413"/>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09F55ADD-BA5A-4805-99F7-2FB3EB0250FD}"/>
              </a:ext>
            </a:extLst>
          </p:cNvPr>
          <p:cNvGrpSpPr/>
          <p:nvPr/>
        </p:nvGrpSpPr>
        <p:grpSpPr>
          <a:xfrm>
            <a:off x="1610686" y="5033394"/>
            <a:ext cx="6946085" cy="923330"/>
            <a:chOff x="1610686" y="5033394"/>
            <a:chExt cx="6946085" cy="923330"/>
          </a:xfrm>
        </p:grpSpPr>
        <p:sp>
          <p:nvSpPr>
            <p:cNvPr id="8" name="Rectangle 7">
              <a:extLst>
                <a:ext uri="{FF2B5EF4-FFF2-40B4-BE49-F238E27FC236}">
                  <a16:creationId xmlns:a16="http://schemas.microsoft.com/office/drawing/2014/main" id="{FF1A809F-CC86-4E81-844C-F663137013F5}"/>
                </a:ext>
              </a:extLst>
            </p:cNvPr>
            <p:cNvSpPr/>
            <p:nvPr/>
          </p:nvSpPr>
          <p:spPr>
            <a:xfrm>
              <a:off x="1610686" y="5033394"/>
              <a:ext cx="6946085" cy="92333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E52325E-6E2B-407E-83B4-105D300E830B}"/>
                </a:ext>
              </a:extLst>
            </p:cNvPr>
            <p:cNvSpPr/>
            <p:nvPr/>
          </p:nvSpPr>
          <p:spPr>
            <a:xfrm>
              <a:off x="2343196" y="5153443"/>
              <a:ext cx="4572000" cy="646331"/>
            </a:xfrm>
            <a:prstGeom prst="rect">
              <a:avLst/>
            </a:prstGeom>
          </p:spPr>
          <p:txBody>
            <a:bodyPr>
              <a:spAutoFit/>
            </a:bodyPr>
            <a:lstStyle/>
            <a:p>
              <a:r>
                <a:rPr lang="en-GB" altLang="en-US" dirty="0"/>
                <a:t>What places in the world do you think should be considered a ‘wonder’ and why?</a:t>
              </a:r>
              <a:endParaRPr lang="en-GB" dirty="0"/>
            </a:p>
          </p:txBody>
        </p:sp>
      </p:grpSp>
      <p:sp>
        <p:nvSpPr>
          <p:cNvPr id="2" name="Title 1">
            <a:extLst>
              <a:ext uri="{FF2B5EF4-FFF2-40B4-BE49-F238E27FC236}">
                <a16:creationId xmlns:a16="http://schemas.microsoft.com/office/drawing/2014/main" id="{7A49433F-8830-46E6-979D-AB89A54A0A97}"/>
              </a:ext>
            </a:extLst>
          </p:cNvPr>
          <p:cNvSpPr>
            <a:spLocks noGrp="1"/>
          </p:cNvSpPr>
          <p:nvPr>
            <p:ph type="title"/>
          </p:nvPr>
        </p:nvSpPr>
        <p:spPr/>
        <p:txBody>
          <a:bodyPr/>
          <a:lstStyle/>
          <a:p>
            <a:r>
              <a:rPr lang="en-GB" sz="3200" dirty="0"/>
              <a:t>The New Seven Wonders of the World</a:t>
            </a:r>
          </a:p>
        </p:txBody>
      </p:sp>
      <p:sp>
        <p:nvSpPr>
          <p:cNvPr id="3" name="Rectangle 2">
            <a:extLst>
              <a:ext uri="{FF2B5EF4-FFF2-40B4-BE49-F238E27FC236}">
                <a16:creationId xmlns:a16="http://schemas.microsoft.com/office/drawing/2014/main" id="{D36E3B28-A340-4E3E-A961-CE26F5C902FC}"/>
              </a:ext>
            </a:extLst>
          </p:cNvPr>
          <p:cNvSpPr/>
          <p:nvPr/>
        </p:nvSpPr>
        <p:spPr>
          <a:xfrm>
            <a:off x="1087901" y="3551432"/>
            <a:ext cx="3685435" cy="646331"/>
          </a:xfrm>
          <a:prstGeom prst="rect">
            <a:avLst/>
          </a:prstGeom>
        </p:spPr>
        <p:txBody>
          <a:bodyPr wrap="square">
            <a:spAutoFit/>
          </a:bodyPr>
          <a:lstStyle/>
          <a:p>
            <a:pPr>
              <a:spcBef>
                <a:spcPct val="0"/>
              </a:spcBef>
            </a:pPr>
            <a:r>
              <a:rPr lang="en-GB" altLang="en-US" dirty="0"/>
              <a:t>The winners were announced on 7</a:t>
            </a:r>
            <a:r>
              <a:rPr lang="en-GB" altLang="en-US" baseline="30000" dirty="0"/>
              <a:t>th</a:t>
            </a:r>
            <a:r>
              <a:rPr lang="en-GB" altLang="en-US" dirty="0"/>
              <a:t> July 2007 in Lisbon, Portugal.</a:t>
            </a:r>
          </a:p>
        </p:txBody>
      </p:sp>
      <p:sp>
        <p:nvSpPr>
          <p:cNvPr id="4" name="Rectangle 3">
            <a:extLst>
              <a:ext uri="{FF2B5EF4-FFF2-40B4-BE49-F238E27FC236}">
                <a16:creationId xmlns:a16="http://schemas.microsoft.com/office/drawing/2014/main" id="{646304C3-9162-41E5-9E22-D3AE081AB560}"/>
              </a:ext>
            </a:extLst>
          </p:cNvPr>
          <p:cNvSpPr/>
          <p:nvPr/>
        </p:nvSpPr>
        <p:spPr>
          <a:xfrm>
            <a:off x="1087900" y="1695341"/>
            <a:ext cx="6673443" cy="646331"/>
          </a:xfrm>
          <a:prstGeom prst="rect">
            <a:avLst/>
          </a:prstGeom>
        </p:spPr>
        <p:txBody>
          <a:bodyPr wrap="square">
            <a:spAutoFit/>
          </a:bodyPr>
          <a:lstStyle/>
          <a:p>
            <a:pPr>
              <a:spcBef>
                <a:spcPct val="0"/>
              </a:spcBef>
            </a:pPr>
            <a:r>
              <a:rPr lang="en-GB" altLang="en-US" dirty="0"/>
              <a:t>In 2000, a campaign was started to decide on seven new Wonders of the World. </a:t>
            </a:r>
          </a:p>
        </p:txBody>
      </p:sp>
      <p:sp>
        <p:nvSpPr>
          <p:cNvPr id="7" name="Oval 6">
            <a:extLst>
              <a:ext uri="{FF2B5EF4-FFF2-40B4-BE49-F238E27FC236}">
                <a16:creationId xmlns:a16="http://schemas.microsoft.com/office/drawing/2014/main" id="{E320FCE6-FC7C-406E-A5EC-CD16B6F72A1B}"/>
              </a:ext>
            </a:extLst>
          </p:cNvPr>
          <p:cNvSpPr/>
          <p:nvPr/>
        </p:nvSpPr>
        <p:spPr>
          <a:xfrm>
            <a:off x="859871" y="4793984"/>
            <a:ext cx="1354822" cy="13652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Talk About It</a:t>
            </a:r>
          </a:p>
        </p:txBody>
      </p:sp>
      <p:grpSp>
        <p:nvGrpSpPr>
          <p:cNvPr id="20" name="Group 19">
            <a:extLst>
              <a:ext uri="{FF2B5EF4-FFF2-40B4-BE49-F238E27FC236}">
                <a16:creationId xmlns:a16="http://schemas.microsoft.com/office/drawing/2014/main" id="{EA35B8BB-9DD5-41AA-B3DE-6820D15BB1BC}"/>
              </a:ext>
            </a:extLst>
          </p:cNvPr>
          <p:cNvGrpSpPr/>
          <p:nvPr/>
        </p:nvGrpSpPr>
        <p:grpSpPr>
          <a:xfrm>
            <a:off x="1087901" y="2459720"/>
            <a:ext cx="7384980" cy="1994833"/>
            <a:chOff x="1087901" y="2459720"/>
            <a:chExt cx="7384980" cy="1994833"/>
          </a:xfrm>
        </p:grpSpPr>
        <p:sp>
          <p:nvSpPr>
            <p:cNvPr id="5" name="Rectangle 4">
              <a:extLst>
                <a:ext uri="{FF2B5EF4-FFF2-40B4-BE49-F238E27FC236}">
                  <a16:creationId xmlns:a16="http://schemas.microsoft.com/office/drawing/2014/main" id="{3CDA2FFF-FDE2-4C3F-A00A-3AF3C8AB151F}"/>
                </a:ext>
              </a:extLst>
            </p:cNvPr>
            <p:cNvSpPr/>
            <p:nvPr/>
          </p:nvSpPr>
          <p:spPr>
            <a:xfrm>
              <a:off x="1087901" y="2459720"/>
              <a:ext cx="4230719" cy="923330"/>
            </a:xfrm>
            <a:prstGeom prst="rect">
              <a:avLst/>
            </a:prstGeom>
          </p:spPr>
          <p:txBody>
            <a:bodyPr wrap="square">
              <a:spAutoFit/>
            </a:bodyPr>
            <a:lstStyle/>
            <a:p>
              <a:pPr>
                <a:spcBef>
                  <a:spcPct val="0"/>
                </a:spcBef>
              </a:pPr>
              <a:r>
                <a:rPr lang="en-GB" altLang="en-US" dirty="0"/>
                <a:t>Over 100 million people cast their votes in order to whittle over 200 places down to just seven.</a:t>
              </a:r>
            </a:p>
          </p:txBody>
        </p:sp>
        <p:grpSp>
          <p:nvGrpSpPr>
            <p:cNvPr id="19" name="Group 18">
              <a:extLst>
                <a:ext uri="{FF2B5EF4-FFF2-40B4-BE49-F238E27FC236}">
                  <a16:creationId xmlns:a16="http://schemas.microsoft.com/office/drawing/2014/main" id="{1BE175A8-E062-42EA-BACB-391A15F83B8B}"/>
                </a:ext>
              </a:extLst>
            </p:cNvPr>
            <p:cNvGrpSpPr/>
            <p:nvPr/>
          </p:nvGrpSpPr>
          <p:grpSpPr>
            <a:xfrm>
              <a:off x="5534643" y="2894202"/>
              <a:ext cx="2938238" cy="1560351"/>
              <a:chOff x="5534643" y="2894202"/>
              <a:chExt cx="2938238" cy="1560351"/>
            </a:xfrm>
          </p:grpSpPr>
          <p:grpSp>
            <p:nvGrpSpPr>
              <p:cNvPr id="17" name="Group 16">
                <a:extLst>
                  <a:ext uri="{FF2B5EF4-FFF2-40B4-BE49-F238E27FC236}">
                    <a16:creationId xmlns:a16="http://schemas.microsoft.com/office/drawing/2014/main" id="{A4C63DF5-B4B0-40B8-9F04-320DFE96B73E}"/>
                  </a:ext>
                </a:extLst>
              </p:cNvPr>
              <p:cNvGrpSpPr/>
              <p:nvPr/>
            </p:nvGrpSpPr>
            <p:grpSpPr>
              <a:xfrm>
                <a:off x="5534643" y="2894202"/>
                <a:ext cx="2938238" cy="1560351"/>
                <a:chOff x="5543032" y="2885813"/>
                <a:chExt cx="2938238" cy="1560351"/>
              </a:xfrm>
            </p:grpSpPr>
            <p:pic>
              <p:nvPicPr>
                <p:cNvPr id="13" name="Picture 12">
                  <a:extLst>
                    <a:ext uri="{FF2B5EF4-FFF2-40B4-BE49-F238E27FC236}">
                      <a16:creationId xmlns:a16="http://schemas.microsoft.com/office/drawing/2014/main" id="{D3F3B6FF-C652-43E7-B38C-81F0D2B716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8362"/>
                <a:stretch/>
              </p:blipFill>
              <p:spPr>
                <a:xfrm>
                  <a:off x="5543032" y="2885813"/>
                  <a:ext cx="2938238" cy="1560351"/>
                </a:xfrm>
                <a:prstGeom prst="rect">
                  <a:avLst/>
                </a:prstGeom>
              </p:spPr>
            </p:pic>
            <p:pic>
              <p:nvPicPr>
                <p:cNvPr id="15" name="Picture 14">
                  <a:extLst>
                    <a:ext uri="{FF2B5EF4-FFF2-40B4-BE49-F238E27FC236}">
                      <a16:creationId xmlns:a16="http://schemas.microsoft.com/office/drawing/2014/main" id="{8EB85802-2CD2-443A-9E8B-001D07DFD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7765" y="3305593"/>
                  <a:ext cx="883862" cy="844662"/>
                </a:xfrm>
                <a:prstGeom prst="rect">
                  <a:avLst/>
                </a:prstGeom>
              </p:spPr>
            </p:pic>
            <p:sp>
              <p:nvSpPr>
                <p:cNvPr id="16" name="Rectangle 15">
                  <a:extLst>
                    <a:ext uri="{FF2B5EF4-FFF2-40B4-BE49-F238E27FC236}">
                      <a16:creationId xmlns:a16="http://schemas.microsoft.com/office/drawing/2014/main" id="{74980664-937B-46A7-915A-DB32CACA9387}"/>
                    </a:ext>
                  </a:extLst>
                </p:cNvPr>
                <p:cNvSpPr/>
                <p:nvPr/>
              </p:nvSpPr>
              <p:spPr>
                <a:xfrm>
                  <a:off x="5778838" y="3263317"/>
                  <a:ext cx="964734" cy="96473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a:extLst>
                  <a:ext uri="{FF2B5EF4-FFF2-40B4-BE49-F238E27FC236}">
                    <a16:creationId xmlns:a16="http://schemas.microsoft.com/office/drawing/2014/main" id="{4D574953-04FA-4ABD-91B6-72197D1D0DEB}"/>
                  </a:ext>
                </a:extLst>
              </p:cNvPr>
              <p:cNvSpPr/>
              <p:nvPr/>
            </p:nvSpPr>
            <p:spPr>
              <a:xfrm>
                <a:off x="6790888" y="3271706"/>
                <a:ext cx="1551964" cy="923330"/>
              </a:xfrm>
              <a:prstGeom prst="rect">
                <a:avLst/>
              </a:prstGeom>
            </p:spPr>
            <p:txBody>
              <a:bodyPr wrap="square">
                <a:spAutoFit/>
              </a:bodyPr>
              <a:lstStyle/>
              <a:p>
                <a:r>
                  <a:rPr lang="en-GB" altLang="en-US" dirty="0"/>
                  <a:t>Seven New Wonders of the World.</a:t>
                </a:r>
                <a:endParaRPr lang="en-GB" dirty="0"/>
              </a:p>
            </p:txBody>
          </p:sp>
        </p:grpSp>
      </p:grpSp>
      <p:sp>
        <p:nvSpPr>
          <p:cNvPr id="21" name="Rectangle 20">
            <a:hlinkClick r:id="rId4"/>
            <a:extLst>
              <a:ext uri="{FF2B5EF4-FFF2-40B4-BE49-F238E27FC236}">
                <a16:creationId xmlns:a16="http://schemas.microsoft.com/office/drawing/2014/main" id="{9103029E-FAEE-44F4-88C2-94EBEF358E87}"/>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66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70BC69-DC9D-47B0-9248-043D62166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108" y="1688913"/>
            <a:ext cx="7038363" cy="4666318"/>
          </a:xfrm>
          <a:prstGeom prst="rect">
            <a:avLst/>
          </a:prstGeom>
          <a:ln w="12700">
            <a:solidFill>
              <a:schemeClr val="accent6"/>
            </a:solidFill>
          </a:ln>
        </p:spPr>
      </p:pic>
      <p:sp>
        <p:nvSpPr>
          <p:cNvPr id="2" name="Title 1">
            <a:extLst>
              <a:ext uri="{FF2B5EF4-FFF2-40B4-BE49-F238E27FC236}">
                <a16:creationId xmlns:a16="http://schemas.microsoft.com/office/drawing/2014/main" id="{8E6090E9-9B79-41DF-84DF-79D3C2F53942}"/>
              </a:ext>
            </a:extLst>
          </p:cNvPr>
          <p:cNvSpPr>
            <a:spLocks noGrp="1"/>
          </p:cNvSpPr>
          <p:nvPr>
            <p:ph type="title"/>
          </p:nvPr>
        </p:nvSpPr>
        <p:spPr/>
        <p:txBody>
          <a:bodyPr/>
          <a:lstStyle/>
          <a:p>
            <a:r>
              <a:rPr lang="en-GB" sz="3200" dirty="0"/>
              <a:t>The New Seven Wonders of the World</a:t>
            </a:r>
          </a:p>
        </p:txBody>
      </p:sp>
      <p:sp>
        <p:nvSpPr>
          <p:cNvPr id="3" name="Rectangle 2">
            <a:extLst>
              <a:ext uri="{FF2B5EF4-FFF2-40B4-BE49-F238E27FC236}">
                <a16:creationId xmlns:a16="http://schemas.microsoft.com/office/drawing/2014/main" id="{5CF3997F-B22F-483E-BDB7-611C3D22DD69}"/>
              </a:ext>
            </a:extLst>
          </p:cNvPr>
          <p:cNvSpPr/>
          <p:nvPr/>
        </p:nvSpPr>
        <p:spPr>
          <a:xfrm>
            <a:off x="449949" y="1288535"/>
            <a:ext cx="8236853" cy="369332"/>
          </a:xfrm>
          <a:prstGeom prst="rect">
            <a:avLst/>
          </a:prstGeom>
        </p:spPr>
        <p:txBody>
          <a:bodyPr wrap="square">
            <a:spAutoFit/>
          </a:bodyPr>
          <a:lstStyle/>
          <a:p>
            <a:pPr algn="ctr"/>
            <a:r>
              <a:rPr lang="en-GB" dirty="0"/>
              <a:t>Click on the map to find out more about the new Wonders of the World. </a:t>
            </a:r>
          </a:p>
        </p:txBody>
      </p:sp>
      <p:cxnSp>
        <p:nvCxnSpPr>
          <p:cNvPr id="16" name="Straight Arrow Connector 15">
            <a:hlinkClick r:id="rId3" action="ppaction://hlinksldjump"/>
            <a:extLst>
              <a:ext uri="{FF2B5EF4-FFF2-40B4-BE49-F238E27FC236}">
                <a16:creationId xmlns:a16="http://schemas.microsoft.com/office/drawing/2014/main" id="{04D5B3EA-7A08-4C81-B6DA-403BD7F3EB7F}"/>
              </a:ext>
            </a:extLst>
          </p:cNvPr>
          <p:cNvCxnSpPr>
            <a:cxnSpLocks/>
            <a:stCxn id="6" idx="1"/>
          </p:cNvCxnSpPr>
          <p:nvPr/>
        </p:nvCxnSpPr>
        <p:spPr>
          <a:xfrm flipH="1">
            <a:off x="4089400" y="1998843"/>
            <a:ext cx="2929130" cy="133886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1B1474E-8F05-4724-91ED-B5A2E505D7AB}"/>
              </a:ext>
            </a:extLst>
          </p:cNvPr>
          <p:cNvSpPr/>
          <p:nvPr/>
        </p:nvSpPr>
        <p:spPr>
          <a:xfrm>
            <a:off x="7018530" y="1706455"/>
            <a:ext cx="1538241" cy="584775"/>
          </a:xfrm>
          <a:prstGeom prst="rect">
            <a:avLst/>
          </a:prstGeom>
          <a:solidFill>
            <a:schemeClr val="bg1"/>
          </a:solidFill>
          <a:ln w="12700">
            <a:solidFill>
              <a:schemeClr val="accent6"/>
            </a:solidFill>
          </a:ln>
        </p:spPr>
        <p:txBody>
          <a:bodyPr wrap="square">
            <a:spAutoFit/>
          </a:bodyPr>
          <a:lstStyle/>
          <a:p>
            <a:pPr algn="r">
              <a:lnSpc>
                <a:spcPct val="100000"/>
              </a:lnSpc>
              <a:spcBef>
                <a:spcPct val="0"/>
              </a:spcBef>
              <a:buFontTx/>
              <a:buNone/>
            </a:pPr>
            <a:r>
              <a:rPr lang="en-GB" altLang="en-US" sz="1600" dirty="0"/>
              <a:t>The Colosseum in Italy </a:t>
            </a:r>
          </a:p>
        </p:txBody>
      </p:sp>
      <p:sp>
        <p:nvSpPr>
          <p:cNvPr id="34" name="Oval 33">
            <a:hlinkClick r:id="rId3" action="ppaction://hlinksldjump"/>
            <a:extLst>
              <a:ext uri="{FF2B5EF4-FFF2-40B4-BE49-F238E27FC236}">
                <a16:creationId xmlns:a16="http://schemas.microsoft.com/office/drawing/2014/main" id="{D23FF81E-D1AC-44D4-9B97-DCF392BC98DA}"/>
              </a:ext>
            </a:extLst>
          </p:cNvPr>
          <p:cNvSpPr/>
          <p:nvPr/>
        </p:nvSpPr>
        <p:spPr>
          <a:xfrm>
            <a:off x="4072614" y="3260618"/>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E7A76C23-A845-409E-9E55-B5CB87AA20DB}"/>
              </a:ext>
            </a:extLst>
          </p:cNvPr>
          <p:cNvSpPr/>
          <p:nvPr/>
        </p:nvSpPr>
        <p:spPr>
          <a:xfrm>
            <a:off x="7415868" y="2375887"/>
            <a:ext cx="1140903" cy="584775"/>
          </a:xfrm>
          <a:prstGeom prst="rect">
            <a:avLst/>
          </a:prstGeom>
          <a:solidFill>
            <a:schemeClr val="bg1"/>
          </a:solidFill>
          <a:ln w="12700">
            <a:solidFill>
              <a:schemeClr val="accent6"/>
            </a:solidFill>
          </a:ln>
        </p:spPr>
        <p:txBody>
          <a:bodyPr wrap="square">
            <a:spAutoFit/>
          </a:bodyPr>
          <a:lstStyle/>
          <a:p>
            <a:pPr algn="r"/>
            <a:r>
              <a:rPr lang="en-GB" altLang="en-US" sz="1600" dirty="0"/>
              <a:t>Petra      </a:t>
            </a:r>
          </a:p>
          <a:p>
            <a:pPr algn="r"/>
            <a:r>
              <a:rPr lang="en-GB" altLang="en-US" sz="1600" dirty="0"/>
              <a:t>in Jordan</a:t>
            </a:r>
            <a:endParaRPr lang="en-GB" sz="1600" dirty="0"/>
          </a:p>
        </p:txBody>
      </p:sp>
      <p:cxnSp>
        <p:nvCxnSpPr>
          <p:cNvPr id="22" name="Straight Arrow Connector 21">
            <a:extLst>
              <a:ext uri="{FF2B5EF4-FFF2-40B4-BE49-F238E27FC236}">
                <a16:creationId xmlns:a16="http://schemas.microsoft.com/office/drawing/2014/main" id="{E602E4DC-514F-4641-AE28-4608972B95C4}"/>
              </a:ext>
            </a:extLst>
          </p:cNvPr>
          <p:cNvCxnSpPr>
            <a:stCxn id="7" idx="1"/>
          </p:cNvCxnSpPr>
          <p:nvPr/>
        </p:nvCxnSpPr>
        <p:spPr>
          <a:xfrm flipH="1">
            <a:off x="4567235" y="2668275"/>
            <a:ext cx="2848633" cy="93005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A61E09-27F1-4F93-A2FB-557B308D8BA5}"/>
              </a:ext>
            </a:extLst>
          </p:cNvPr>
          <p:cNvCxnSpPr>
            <a:stCxn id="12" idx="1"/>
          </p:cNvCxnSpPr>
          <p:nvPr/>
        </p:nvCxnSpPr>
        <p:spPr>
          <a:xfrm flipH="1" flipV="1">
            <a:off x="6096000" y="3348274"/>
            <a:ext cx="833306" cy="266716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DACC215-25F5-409A-AE98-E297CF3CBE55}"/>
              </a:ext>
            </a:extLst>
          </p:cNvPr>
          <p:cNvSpPr/>
          <p:nvPr/>
        </p:nvSpPr>
        <p:spPr>
          <a:xfrm>
            <a:off x="6929306" y="5723050"/>
            <a:ext cx="1627465" cy="584775"/>
          </a:xfrm>
          <a:prstGeom prst="rect">
            <a:avLst/>
          </a:prstGeom>
          <a:solidFill>
            <a:schemeClr val="bg1"/>
          </a:solidFill>
          <a:ln w="12700">
            <a:solidFill>
              <a:schemeClr val="accent6"/>
            </a:solidFill>
          </a:ln>
        </p:spPr>
        <p:txBody>
          <a:bodyPr wrap="square">
            <a:spAutoFit/>
          </a:bodyPr>
          <a:lstStyle/>
          <a:p>
            <a:pPr algn="r">
              <a:lnSpc>
                <a:spcPct val="100000"/>
              </a:lnSpc>
              <a:spcBef>
                <a:spcPct val="0"/>
              </a:spcBef>
              <a:buFontTx/>
              <a:buNone/>
            </a:pPr>
            <a:r>
              <a:rPr lang="en-GB" altLang="en-US" sz="1600" dirty="0"/>
              <a:t>The Great Wall in China</a:t>
            </a:r>
          </a:p>
        </p:txBody>
      </p:sp>
      <p:cxnSp>
        <p:nvCxnSpPr>
          <p:cNvPr id="31" name="Straight Arrow Connector 30">
            <a:extLst>
              <a:ext uri="{FF2B5EF4-FFF2-40B4-BE49-F238E27FC236}">
                <a16:creationId xmlns:a16="http://schemas.microsoft.com/office/drawing/2014/main" id="{8AF2BE9C-04FF-4E08-A3FA-7DDDE8E1265C}"/>
              </a:ext>
            </a:extLst>
          </p:cNvPr>
          <p:cNvCxnSpPr>
            <a:cxnSpLocks/>
            <a:stCxn id="11" idx="1"/>
            <a:endCxn id="40" idx="1"/>
          </p:cNvCxnSpPr>
          <p:nvPr/>
        </p:nvCxnSpPr>
        <p:spPr>
          <a:xfrm flipH="1" flipV="1">
            <a:off x="5360871" y="3678020"/>
            <a:ext cx="2054997" cy="16679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9A3BD34-1722-478E-8756-EDE36B048290}"/>
              </a:ext>
            </a:extLst>
          </p:cNvPr>
          <p:cNvSpPr/>
          <p:nvPr/>
        </p:nvSpPr>
        <p:spPr>
          <a:xfrm>
            <a:off x="7415868" y="5053615"/>
            <a:ext cx="1140903" cy="584775"/>
          </a:xfrm>
          <a:prstGeom prst="rect">
            <a:avLst/>
          </a:prstGeom>
          <a:solidFill>
            <a:schemeClr val="bg1"/>
          </a:solidFill>
          <a:ln w="12700">
            <a:solidFill>
              <a:schemeClr val="accent6"/>
            </a:solidFill>
          </a:ln>
        </p:spPr>
        <p:txBody>
          <a:bodyPr wrap="square">
            <a:spAutoFit/>
          </a:bodyPr>
          <a:lstStyle/>
          <a:p>
            <a:pPr algn="r">
              <a:lnSpc>
                <a:spcPct val="100000"/>
              </a:lnSpc>
              <a:spcBef>
                <a:spcPct val="0"/>
              </a:spcBef>
              <a:buFontTx/>
              <a:buNone/>
            </a:pPr>
            <a:r>
              <a:rPr lang="en-GB" altLang="en-US" sz="1600" dirty="0"/>
              <a:t>Taj Mahal in India  </a:t>
            </a:r>
          </a:p>
        </p:txBody>
      </p:sp>
      <p:sp>
        <p:nvSpPr>
          <p:cNvPr id="8" name="Rectangle 7">
            <a:extLst>
              <a:ext uri="{FF2B5EF4-FFF2-40B4-BE49-F238E27FC236}">
                <a16:creationId xmlns:a16="http://schemas.microsoft.com/office/drawing/2014/main" id="{4E0CEC2E-856E-4181-BCE6-76ADA092AEA4}"/>
              </a:ext>
            </a:extLst>
          </p:cNvPr>
          <p:cNvSpPr/>
          <p:nvPr/>
        </p:nvSpPr>
        <p:spPr>
          <a:xfrm>
            <a:off x="7236644" y="3045319"/>
            <a:ext cx="1320127" cy="584775"/>
          </a:xfrm>
          <a:prstGeom prst="rect">
            <a:avLst/>
          </a:prstGeom>
          <a:solidFill>
            <a:schemeClr val="bg1"/>
          </a:solidFill>
          <a:ln w="12700">
            <a:solidFill>
              <a:schemeClr val="accent6"/>
            </a:solidFill>
          </a:ln>
        </p:spPr>
        <p:txBody>
          <a:bodyPr wrap="square">
            <a:spAutoFit/>
          </a:bodyPr>
          <a:lstStyle/>
          <a:p>
            <a:pPr algn="r"/>
            <a:r>
              <a:rPr lang="en-GB" altLang="en-US" sz="1600" dirty="0" err="1"/>
              <a:t>Chichén</a:t>
            </a:r>
            <a:r>
              <a:rPr lang="en-GB" altLang="en-US" sz="1600" dirty="0"/>
              <a:t> </a:t>
            </a:r>
            <a:r>
              <a:rPr lang="en-GB" altLang="en-US" sz="1600" dirty="0" err="1"/>
              <a:t>Itzá</a:t>
            </a:r>
            <a:r>
              <a:rPr lang="en-GB" altLang="en-US" sz="1600" dirty="0"/>
              <a:t> in Mexico</a:t>
            </a:r>
            <a:endParaRPr lang="en-GB" sz="1600" dirty="0"/>
          </a:p>
        </p:txBody>
      </p:sp>
      <p:cxnSp>
        <p:nvCxnSpPr>
          <p:cNvPr id="24" name="Straight Arrow Connector 23">
            <a:extLst>
              <a:ext uri="{FF2B5EF4-FFF2-40B4-BE49-F238E27FC236}">
                <a16:creationId xmlns:a16="http://schemas.microsoft.com/office/drawing/2014/main" id="{D637A4E1-CC22-4B29-B9BC-8A38B3EBF247}"/>
              </a:ext>
            </a:extLst>
          </p:cNvPr>
          <p:cNvCxnSpPr>
            <a:cxnSpLocks/>
          </p:cNvCxnSpPr>
          <p:nvPr/>
        </p:nvCxnSpPr>
        <p:spPr>
          <a:xfrm flipH="1">
            <a:off x="2052430" y="3454124"/>
            <a:ext cx="5184214" cy="410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399129-AEF0-4FDC-9733-C48371B411BD}"/>
              </a:ext>
            </a:extLst>
          </p:cNvPr>
          <p:cNvSpPr/>
          <p:nvPr/>
        </p:nvSpPr>
        <p:spPr>
          <a:xfrm>
            <a:off x="2052430" y="3807072"/>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2AEF61B-ACBD-49F8-8C0A-BC09DF7E1B1D}"/>
              </a:ext>
            </a:extLst>
          </p:cNvPr>
          <p:cNvSpPr/>
          <p:nvPr/>
        </p:nvSpPr>
        <p:spPr>
          <a:xfrm>
            <a:off x="7088697" y="4384183"/>
            <a:ext cx="1468074" cy="584775"/>
          </a:xfrm>
          <a:prstGeom prst="rect">
            <a:avLst/>
          </a:prstGeom>
          <a:solidFill>
            <a:schemeClr val="bg1"/>
          </a:solidFill>
          <a:ln w="12700">
            <a:solidFill>
              <a:schemeClr val="accent6"/>
            </a:solidFill>
          </a:ln>
        </p:spPr>
        <p:txBody>
          <a:bodyPr wrap="square">
            <a:spAutoFit/>
          </a:bodyPr>
          <a:lstStyle/>
          <a:p>
            <a:pPr algn="r">
              <a:lnSpc>
                <a:spcPct val="100000"/>
              </a:lnSpc>
              <a:spcBef>
                <a:spcPct val="0"/>
              </a:spcBef>
              <a:buFontTx/>
              <a:buNone/>
            </a:pPr>
            <a:r>
              <a:rPr lang="en-GB" altLang="en-US" sz="1600" dirty="0"/>
              <a:t>Machu Picchu </a:t>
            </a:r>
          </a:p>
          <a:p>
            <a:pPr algn="r">
              <a:lnSpc>
                <a:spcPct val="100000"/>
              </a:lnSpc>
              <a:spcBef>
                <a:spcPct val="0"/>
              </a:spcBef>
              <a:buFontTx/>
              <a:buNone/>
            </a:pPr>
            <a:r>
              <a:rPr lang="en-GB" altLang="en-US" sz="1600" dirty="0"/>
              <a:t>in Peru </a:t>
            </a:r>
          </a:p>
        </p:txBody>
      </p:sp>
      <p:cxnSp>
        <p:nvCxnSpPr>
          <p:cNvPr id="29" name="Straight Arrow Connector 28">
            <a:extLst>
              <a:ext uri="{FF2B5EF4-FFF2-40B4-BE49-F238E27FC236}">
                <a16:creationId xmlns:a16="http://schemas.microsoft.com/office/drawing/2014/main" id="{686CD421-197A-477C-85C8-2F834D41C02D}"/>
              </a:ext>
            </a:extLst>
          </p:cNvPr>
          <p:cNvCxnSpPr>
            <a:stCxn id="10" idx="1"/>
          </p:cNvCxnSpPr>
          <p:nvPr/>
        </p:nvCxnSpPr>
        <p:spPr>
          <a:xfrm flipH="1" flipV="1">
            <a:off x="2366433" y="4554512"/>
            <a:ext cx="4722264" cy="1220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4A49306-0664-4CC2-97B3-B8FE2ABE6910}"/>
              </a:ext>
            </a:extLst>
          </p:cNvPr>
          <p:cNvSpPr/>
          <p:nvPr/>
        </p:nvSpPr>
        <p:spPr>
          <a:xfrm>
            <a:off x="6551802" y="3714751"/>
            <a:ext cx="2004969" cy="584775"/>
          </a:xfrm>
          <a:prstGeom prst="rect">
            <a:avLst/>
          </a:prstGeom>
          <a:solidFill>
            <a:schemeClr val="bg1"/>
          </a:solidFill>
          <a:ln w="12700">
            <a:solidFill>
              <a:schemeClr val="accent6"/>
            </a:solidFill>
          </a:ln>
        </p:spPr>
        <p:txBody>
          <a:bodyPr wrap="square">
            <a:spAutoFit/>
          </a:bodyPr>
          <a:lstStyle/>
          <a:p>
            <a:pPr algn="r"/>
            <a:r>
              <a:rPr lang="en-GB" altLang="en-US" sz="1600" dirty="0"/>
              <a:t>Christ the Redeemer </a:t>
            </a:r>
          </a:p>
          <a:p>
            <a:pPr algn="r"/>
            <a:r>
              <a:rPr lang="en-GB" altLang="en-US" sz="1600" dirty="0"/>
              <a:t>in Brazil</a:t>
            </a:r>
            <a:endParaRPr lang="en-GB" sz="1600" dirty="0"/>
          </a:p>
        </p:txBody>
      </p:sp>
      <p:cxnSp>
        <p:nvCxnSpPr>
          <p:cNvPr id="27" name="Straight Arrow Connector 26">
            <a:extLst>
              <a:ext uri="{FF2B5EF4-FFF2-40B4-BE49-F238E27FC236}">
                <a16:creationId xmlns:a16="http://schemas.microsoft.com/office/drawing/2014/main" id="{BEA2B0FA-B565-4685-8033-DE0A37E7B939}"/>
              </a:ext>
            </a:extLst>
          </p:cNvPr>
          <p:cNvCxnSpPr>
            <a:stCxn id="9" idx="1"/>
          </p:cNvCxnSpPr>
          <p:nvPr/>
        </p:nvCxnSpPr>
        <p:spPr>
          <a:xfrm flipH="1">
            <a:off x="2988733" y="4007139"/>
            <a:ext cx="3563069" cy="70032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hlinkClick r:id="rId4" action="ppaction://hlinksldjump"/>
            <a:extLst>
              <a:ext uri="{FF2B5EF4-FFF2-40B4-BE49-F238E27FC236}">
                <a16:creationId xmlns:a16="http://schemas.microsoft.com/office/drawing/2014/main" id="{D5774C1B-1C25-40C8-9D48-964D2DE6B6D5}"/>
              </a:ext>
            </a:extLst>
          </p:cNvPr>
          <p:cNvSpPr/>
          <p:nvPr/>
        </p:nvSpPr>
        <p:spPr>
          <a:xfrm>
            <a:off x="5344012" y="3661161"/>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hlinkClick r:id="rId5" action="ppaction://hlinksldjump"/>
            <a:extLst>
              <a:ext uri="{FF2B5EF4-FFF2-40B4-BE49-F238E27FC236}">
                <a16:creationId xmlns:a16="http://schemas.microsoft.com/office/drawing/2014/main" id="{02E09B08-D852-4E7D-872D-CC93F41D038F}"/>
              </a:ext>
            </a:extLst>
          </p:cNvPr>
          <p:cNvSpPr/>
          <p:nvPr/>
        </p:nvSpPr>
        <p:spPr>
          <a:xfrm>
            <a:off x="4551491" y="3528360"/>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hlinkClick r:id="rId6" action="ppaction://hlinksldjump"/>
            <a:extLst>
              <a:ext uri="{FF2B5EF4-FFF2-40B4-BE49-F238E27FC236}">
                <a16:creationId xmlns:a16="http://schemas.microsoft.com/office/drawing/2014/main" id="{7C185144-7EC2-402C-B518-D2B80D7A559E}"/>
              </a:ext>
            </a:extLst>
          </p:cNvPr>
          <p:cNvSpPr/>
          <p:nvPr/>
        </p:nvSpPr>
        <p:spPr>
          <a:xfrm>
            <a:off x="2352785" y="4496950"/>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hlinkClick r:id="rId7" action="ppaction://hlinksldjump"/>
            <a:extLst>
              <a:ext uri="{FF2B5EF4-FFF2-40B4-BE49-F238E27FC236}">
                <a16:creationId xmlns:a16="http://schemas.microsoft.com/office/drawing/2014/main" id="{C26072B8-7003-47B5-99FB-6B113AA94776}"/>
              </a:ext>
            </a:extLst>
          </p:cNvPr>
          <p:cNvSpPr/>
          <p:nvPr/>
        </p:nvSpPr>
        <p:spPr>
          <a:xfrm>
            <a:off x="2984138" y="4638799"/>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hlinkClick r:id="rId8" action="ppaction://hlinksldjump"/>
            <a:extLst>
              <a:ext uri="{FF2B5EF4-FFF2-40B4-BE49-F238E27FC236}">
                <a16:creationId xmlns:a16="http://schemas.microsoft.com/office/drawing/2014/main" id="{C0B6CEB3-C76A-4BA9-937A-E6479E1EDCCC}"/>
              </a:ext>
            </a:extLst>
          </p:cNvPr>
          <p:cNvSpPr/>
          <p:nvPr/>
        </p:nvSpPr>
        <p:spPr>
          <a:xfrm>
            <a:off x="6048830" y="3322378"/>
            <a:ext cx="115123" cy="115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hlinkClick r:id="rId9"/>
            <a:extLst>
              <a:ext uri="{FF2B5EF4-FFF2-40B4-BE49-F238E27FC236}">
                <a16:creationId xmlns:a16="http://schemas.microsoft.com/office/drawing/2014/main" id="{3D392568-5288-4B6B-BDA9-4E2B481F8CEA}"/>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hlinkClick r:id="rId10" action="ppaction://hlinksldjump"/>
            <a:extLst>
              <a:ext uri="{FF2B5EF4-FFF2-40B4-BE49-F238E27FC236}">
                <a16:creationId xmlns:a16="http://schemas.microsoft.com/office/drawing/2014/main" id="{72DAE598-5107-442F-9419-A2F7BC4EB4CE}"/>
              </a:ext>
            </a:extLst>
          </p:cNvPr>
          <p:cNvSpPr/>
          <p:nvPr/>
        </p:nvSpPr>
        <p:spPr>
          <a:xfrm>
            <a:off x="562062" y="4009401"/>
            <a:ext cx="1166070" cy="116607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solidFill>
              </a:rPr>
              <a:t>Talk About It</a:t>
            </a:r>
          </a:p>
        </p:txBody>
      </p:sp>
    </p:spTree>
    <p:extLst>
      <p:ext uri="{BB962C8B-B14F-4D97-AF65-F5344CB8AC3E}">
        <p14:creationId xmlns:p14="http://schemas.microsoft.com/office/powerpoint/2010/main" val="203465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80CC80-014A-4974-80A1-E00726F86A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32"/>
          <a:stretch/>
        </p:blipFill>
        <p:spPr>
          <a:xfrm>
            <a:off x="1912935" y="1333484"/>
            <a:ext cx="5318129" cy="2978314"/>
          </a:xfrm>
          <a:prstGeom prst="rect">
            <a:avLst/>
          </a:prstGeom>
          <a:ln w="12700">
            <a:solidFill>
              <a:schemeClr val="accent6"/>
            </a:solidFill>
          </a:ln>
        </p:spPr>
      </p:pic>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Chichén </a:t>
            </a:r>
            <a:r>
              <a:rPr lang="en-GB" dirty="0" err="1"/>
              <a:t>Itzá</a:t>
            </a:r>
            <a:r>
              <a:rPr lang="en-GB" dirty="0"/>
              <a:t>, Mexico</a:t>
            </a:r>
          </a:p>
        </p:txBody>
      </p:sp>
      <p:sp>
        <p:nvSpPr>
          <p:cNvPr id="3" name="Rectangle 2">
            <a:extLst>
              <a:ext uri="{FF2B5EF4-FFF2-40B4-BE49-F238E27FC236}">
                <a16:creationId xmlns:a16="http://schemas.microsoft.com/office/drawing/2014/main" id="{51AA5BF1-F096-4358-8E0D-D5E28B9FD5F8}"/>
              </a:ext>
            </a:extLst>
          </p:cNvPr>
          <p:cNvSpPr/>
          <p:nvPr/>
        </p:nvSpPr>
        <p:spPr>
          <a:xfrm>
            <a:off x="625076" y="4449380"/>
            <a:ext cx="7884317" cy="1754326"/>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Chichén </a:t>
            </a:r>
            <a:r>
              <a:rPr lang="en-GB" altLang="en-US" dirty="0" err="1"/>
              <a:t>Itzá</a:t>
            </a:r>
            <a:r>
              <a:rPr lang="en-GB" altLang="en-US" dirty="0"/>
              <a:t> was a city built by The Maya people over 1500 years ago. The city was an important political and economic centre for The Maya people.</a:t>
            </a:r>
          </a:p>
          <a:p>
            <a:pPr>
              <a:lnSpc>
                <a:spcPct val="100000"/>
              </a:lnSpc>
              <a:spcBef>
                <a:spcPct val="0"/>
              </a:spcBef>
              <a:buFontTx/>
              <a:buNone/>
            </a:pPr>
            <a:endParaRPr lang="en-GB" altLang="en-US" dirty="0"/>
          </a:p>
          <a:p>
            <a:pPr>
              <a:lnSpc>
                <a:spcPct val="100000"/>
              </a:lnSpc>
              <a:spcBef>
                <a:spcPct val="0"/>
              </a:spcBef>
              <a:buFontTx/>
              <a:buNone/>
            </a:pPr>
            <a:r>
              <a:rPr lang="en-GB" altLang="en-US" dirty="0"/>
              <a:t>The photograph shows the Temple of Kukulkan, sometimes known as El Castillo. It has 91 steps on each of its four sides. Added to the final step at the top of the temple, this totals 365 steps - one for each day of the year.   </a:t>
            </a:r>
          </a:p>
        </p:txBody>
      </p:sp>
      <p:sp>
        <p:nvSpPr>
          <p:cNvPr id="9" name="Arrow: Left 8">
            <a:hlinkClick r:id="rId3" action="ppaction://hlinksldjump"/>
            <a:extLst>
              <a:ext uri="{FF2B5EF4-FFF2-40B4-BE49-F238E27FC236}">
                <a16:creationId xmlns:a16="http://schemas.microsoft.com/office/drawing/2014/main" id="{E9E9A73F-119B-43B9-8D7A-6D2976B7DF0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7" name="Rectangle 6">
            <a:hlinkClick r:id="rId4"/>
            <a:extLst>
              <a:ext uri="{FF2B5EF4-FFF2-40B4-BE49-F238E27FC236}">
                <a16:creationId xmlns:a16="http://schemas.microsoft.com/office/drawing/2014/main" id="{C76CD53E-6FDC-4F19-A257-6C46C287A4C0}"/>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95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Machu Picchu, Peru</a:t>
            </a:r>
          </a:p>
        </p:txBody>
      </p:sp>
      <p:pic>
        <p:nvPicPr>
          <p:cNvPr id="5" name="Picture 4">
            <a:extLst>
              <a:ext uri="{FF2B5EF4-FFF2-40B4-BE49-F238E27FC236}">
                <a16:creationId xmlns:a16="http://schemas.microsoft.com/office/drawing/2014/main" id="{7FE4FCD1-46FC-4109-8561-3FF953846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71" y="1333484"/>
            <a:ext cx="5657858" cy="3770432"/>
          </a:xfrm>
          <a:prstGeom prst="rect">
            <a:avLst/>
          </a:prstGeom>
          <a:ln w="12700">
            <a:solidFill>
              <a:schemeClr val="accent6"/>
            </a:solidFill>
          </a:ln>
        </p:spPr>
      </p:pic>
      <p:sp>
        <p:nvSpPr>
          <p:cNvPr id="3" name="Rectangle 2">
            <a:extLst>
              <a:ext uri="{FF2B5EF4-FFF2-40B4-BE49-F238E27FC236}">
                <a16:creationId xmlns:a16="http://schemas.microsoft.com/office/drawing/2014/main" id="{51AA5BF1-F096-4358-8E0D-D5E28B9FD5F8}"/>
              </a:ext>
            </a:extLst>
          </p:cNvPr>
          <p:cNvSpPr/>
          <p:nvPr/>
        </p:nvSpPr>
        <p:spPr>
          <a:xfrm>
            <a:off x="697700" y="4964198"/>
            <a:ext cx="7739065" cy="1200329"/>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Machu Picchu is the ruins of a city from the Incan empire that was built in the 15th century. The ruins are in the Andes Mountains, over 2000 metres above sea level. It is not certain why the city was first built. Gradually, over time, the city was abandoned. </a:t>
            </a:r>
          </a:p>
        </p:txBody>
      </p:sp>
      <p:sp>
        <p:nvSpPr>
          <p:cNvPr id="9" name="Arrow: Left 8">
            <a:hlinkClick r:id="rId3" action="ppaction://hlinksldjump"/>
            <a:extLst>
              <a:ext uri="{FF2B5EF4-FFF2-40B4-BE49-F238E27FC236}">
                <a16:creationId xmlns:a16="http://schemas.microsoft.com/office/drawing/2014/main" id="{168E7BAB-7CEE-4472-8D02-A4E7815FA7D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6" name="Rectangle 5">
            <a:hlinkClick r:id="rId4"/>
            <a:extLst>
              <a:ext uri="{FF2B5EF4-FFF2-40B4-BE49-F238E27FC236}">
                <a16:creationId xmlns:a16="http://schemas.microsoft.com/office/drawing/2014/main" id="{B4575D58-E61D-4FA0-9A29-790279490EDF}"/>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9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3815CF-2596-4C0D-888D-52B10BECB0BF}"/>
              </a:ext>
            </a:extLst>
          </p:cNvPr>
          <p:cNvGrpSpPr/>
          <p:nvPr/>
        </p:nvGrpSpPr>
        <p:grpSpPr>
          <a:xfrm>
            <a:off x="2158744" y="1333481"/>
            <a:ext cx="5449356" cy="3770434"/>
            <a:chOff x="2695575" y="1333481"/>
            <a:chExt cx="5449356" cy="3770434"/>
          </a:xfrm>
        </p:grpSpPr>
        <p:pic>
          <p:nvPicPr>
            <p:cNvPr id="6" name="Picture 5">
              <a:extLst>
                <a:ext uri="{FF2B5EF4-FFF2-40B4-BE49-F238E27FC236}">
                  <a16:creationId xmlns:a16="http://schemas.microsoft.com/office/drawing/2014/main" id="{A251F438-4917-4F3B-A5DA-4EFF765383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09" t="3358" r="36980"/>
            <a:stretch/>
          </p:blipFill>
          <p:spPr>
            <a:xfrm>
              <a:off x="2695575" y="1333481"/>
              <a:ext cx="1762125" cy="3770433"/>
            </a:xfrm>
            <a:prstGeom prst="rect">
              <a:avLst/>
            </a:prstGeom>
            <a:ln w="12700">
              <a:solidFill>
                <a:schemeClr val="accent6"/>
              </a:solidFill>
            </a:ln>
          </p:spPr>
        </p:pic>
        <p:pic>
          <p:nvPicPr>
            <p:cNvPr id="9" name="Picture 8">
              <a:extLst>
                <a:ext uri="{FF2B5EF4-FFF2-40B4-BE49-F238E27FC236}">
                  <a16:creationId xmlns:a16="http://schemas.microsoft.com/office/drawing/2014/main" id="{C61DAFEE-0631-4FF8-B47E-109448A49A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51" y="1333483"/>
              <a:ext cx="3534780" cy="3770432"/>
            </a:xfrm>
            <a:prstGeom prst="rect">
              <a:avLst/>
            </a:prstGeom>
            <a:ln w="12700">
              <a:solidFill>
                <a:schemeClr val="accent6"/>
              </a:solidFill>
            </a:ln>
          </p:spPr>
        </p:pic>
      </p:grpSp>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Christ the Redeemer, Brazil</a:t>
            </a:r>
          </a:p>
        </p:txBody>
      </p:sp>
      <p:sp>
        <p:nvSpPr>
          <p:cNvPr id="8" name="Arrow: Left 7">
            <a:hlinkClick r:id="rId4" action="ppaction://hlinksldjump"/>
            <a:extLst>
              <a:ext uri="{FF2B5EF4-FFF2-40B4-BE49-F238E27FC236}">
                <a16:creationId xmlns:a16="http://schemas.microsoft.com/office/drawing/2014/main" id="{15319C4A-DE67-40BA-8364-A0C4E746EF01}"/>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3" name="Rectangle 2">
            <a:extLst>
              <a:ext uri="{FF2B5EF4-FFF2-40B4-BE49-F238E27FC236}">
                <a16:creationId xmlns:a16="http://schemas.microsoft.com/office/drawing/2014/main" id="{51AA5BF1-F096-4358-8E0D-D5E28B9FD5F8}"/>
              </a:ext>
            </a:extLst>
          </p:cNvPr>
          <p:cNvSpPr/>
          <p:nvPr/>
        </p:nvSpPr>
        <p:spPr>
          <a:xfrm>
            <a:off x="697700" y="4964198"/>
            <a:ext cx="7739065" cy="1200329"/>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Christ the Redeemer is a 30 metre tall statue that is at the summit of Corcovado Mountain overlooking Rio de Janeiro, Brazil. The statue shows Jesus Christ with his arms spread out over the city. The arm span of the statue is 28 metres. The statue was completed in 1931.</a:t>
            </a:r>
          </a:p>
        </p:txBody>
      </p:sp>
      <p:sp>
        <p:nvSpPr>
          <p:cNvPr id="11" name="Rectangle 10">
            <a:hlinkClick r:id="rId5"/>
            <a:extLst>
              <a:ext uri="{FF2B5EF4-FFF2-40B4-BE49-F238E27FC236}">
                <a16:creationId xmlns:a16="http://schemas.microsoft.com/office/drawing/2014/main" id="{5B128C5E-E90C-4BA1-B462-C80BFE68BB2B}"/>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411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A4F66-0C67-4711-9789-5CE4B3219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559" y="1358612"/>
            <a:ext cx="5541346" cy="3694230"/>
          </a:xfrm>
          <a:prstGeom prst="rect">
            <a:avLst/>
          </a:prstGeom>
          <a:ln w="12700">
            <a:solidFill>
              <a:schemeClr val="accent6"/>
            </a:solidFill>
          </a:ln>
        </p:spPr>
      </p:pic>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The Colosseum, Italy</a:t>
            </a:r>
          </a:p>
        </p:txBody>
      </p:sp>
      <p:sp>
        <p:nvSpPr>
          <p:cNvPr id="3" name="Rectangle 2">
            <a:extLst>
              <a:ext uri="{FF2B5EF4-FFF2-40B4-BE49-F238E27FC236}">
                <a16:creationId xmlns:a16="http://schemas.microsoft.com/office/drawing/2014/main" id="{51AA5BF1-F096-4358-8E0D-D5E28B9FD5F8}"/>
              </a:ext>
            </a:extLst>
          </p:cNvPr>
          <p:cNvSpPr/>
          <p:nvPr/>
        </p:nvSpPr>
        <p:spPr>
          <a:xfrm>
            <a:off x="697700" y="4785852"/>
            <a:ext cx="7739065" cy="1477328"/>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The Colosseum, also know as the Flavian Amphitheatre, was built between AD 70 and AD 80. It was used for gladiator fights, animal hunts and public executions. The floor of the Colosseum could be flooded in order to stage sea battles. Although some of the Colosseum was destroyed in the great earthquake in 1349, it remains a popular tourist attraction.</a:t>
            </a:r>
          </a:p>
        </p:txBody>
      </p:sp>
      <p:sp>
        <p:nvSpPr>
          <p:cNvPr id="9" name="Arrow: Left 8">
            <a:hlinkClick r:id="rId3" action="ppaction://hlinksldjump"/>
            <a:extLst>
              <a:ext uri="{FF2B5EF4-FFF2-40B4-BE49-F238E27FC236}">
                <a16:creationId xmlns:a16="http://schemas.microsoft.com/office/drawing/2014/main" id="{168E7BAB-7CEE-4472-8D02-A4E7815FA7D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sp>
        <p:nvSpPr>
          <p:cNvPr id="7" name="Rectangle 6">
            <a:hlinkClick r:id="rId4"/>
            <a:extLst>
              <a:ext uri="{FF2B5EF4-FFF2-40B4-BE49-F238E27FC236}">
                <a16:creationId xmlns:a16="http://schemas.microsoft.com/office/drawing/2014/main" id="{29AA6DB7-F53E-4516-8C21-A30DDDF6E20D}"/>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62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9D11-C920-4C47-AC74-A368116906BC}"/>
              </a:ext>
            </a:extLst>
          </p:cNvPr>
          <p:cNvSpPr>
            <a:spLocks noGrp="1"/>
          </p:cNvSpPr>
          <p:nvPr>
            <p:ph type="title"/>
          </p:nvPr>
        </p:nvSpPr>
        <p:spPr/>
        <p:txBody>
          <a:bodyPr/>
          <a:lstStyle/>
          <a:p>
            <a:r>
              <a:rPr lang="en-GB" dirty="0"/>
              <a:t>Petra, Jordan</a:t>
            </a:r>
          </a:p>
        </p:txBody>
      </p:sp>
      <p:sp>
        <p:nvSpPr>
          <p:cNvPr id="9" name="Arrow: Left 8">
            <a:hlinkClick r:id="rId2" action="ppaction://hlinksldjump"/>
            <a:extLst>
              <a:ext uri="{FF2B5EF4-FFF2-40B4-BE49-F238E27FC236}">
                <a16:creationId xmlns:a16="http://schemas.microsoft.com/office/drawing/2014/main" id="{168E7BAB-7CEE-4472-8D02-A4E7815FA7D4}"/>
              </a:ext>
            </a:extLst>
          </p:cNvPr>
          <p:cNvSpPr/>
          <p:nvPr/>
        </p:nvSpPr>
        <p:spPr>
          <a:xfrm>
            <a:off x="552450" y="1333484"/>
            <a:ext cx="1076325" cy="565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a:t>
            </a:r>
          </a:p>
        </p:txBody>
      </p:sp>
      <p:pic>
        <p:nvPicPr>
          <p:cNvPr id="5" name="Picture 4">
            <a:extLst>
              <a:ext uri="{FF2B5EF4-FFF2-40B4-BE49-F238E27FC236}">
                <a16:creationId xmlns:a16="http://schemas.microsoft.com/office/drawing/2014/main" id="{5C41E147-9A07-43A5-A8B2-1EA2B2E0B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562"/>
          <a:stretch/>
        </p:blipFill>
        <p:spPr>
          <a:xfrm>
            <a:off x="1796559" y="1295871"/>
            <a:ext cx="5550882" cy="3561879"/>
          </a:xfrm>
          <a:prstGeom prst="rect">
            <a:avLst/>
          </a:prstGeom>
          <a:ln w="12700">
            <a:solidFill>
              <a:schemeClr val="accent6"/>
            </a:solidFill>
          </a:ln>
        </p:spPr>
      </p:pic>
      <p:sp>
        <p:nvSpPr>
          <p:cNvPr id="3" name="Rectangle 2">
            <a:extLst>
              <a:ext uri="{FF2B5EF4-FFF2-40B4-BE49-F238E27FC236}">
                <a16:creationId xmlns:a16="http://schemas.microsoft.com/office/drawing/2014/main" id="{51AA5BF1-F096-4358-8E0D-D5E28B9FD5F8}"/>
              </a:ext>
            </a:extLst>
          </p:cNvPr>
          <p:cNvSpPr/>
          <p:nvPr/>
        </p:nvSpPr>
        <p:spPr>
          <a:xfrm>
            <a:off x="697700" y="4785852"/>
            <a:ext cx="7739065" cy="1477328"/>
          </a:xfrm>
          <a:prstGeom prst="rect">
            <a:avLst/>
          </a:prstGeom>
          <a:solidFill>
            <a:schemeClr val="bg1"/>
          </a:solidFill>
          <a:ln w="12700">
            <a:solidFill>
              <a:schemeClr val="accent6"/>
            </a:solidFill>
          </a:ln>
        </p:spPr>
        <p:txBody>
          <a:bodyPr wrap="square">
            <a:spAutoFit/>
          </a:bodyPr>
          <a:lstStyle/>
          <a:p>
            <a:pPr>
              <a:lnSpc>
                <a:spcPct val="100000"/>
              </a:lnSpc>
              <a:spcBef>
                <a:spcPct val="0"/>
              </a:spcBef>
              <a:buFontTx/>
              <a:buNone/>
            </a:pPr>
            <a:r>
              <a:rPr lang="en-GB" altLang="en-US" dirty="0"/>
              <a:t>Petra is an ancient city carved into rock. It is thought that it was built over 2000 years ago by a group of people called the Nabateans. However, not much is known about the Nabateans. An earthquake in AD 363 damaged the city and it eventually fell into disuse. The city ruins were rediscovered in 1812 by a Swiss explorer called Johann Burckhardt.</a:t>
            </a:r>
          </a:p>
        </p:txBody>
      </p:sp>
      <p:sp>
        <p:nvSpPr>
          <p:cNvPr id="6" name="Rectangle 5">
            <a:hlinkClick r:id="rId4"/>
            <a:extLst>
              <a:ext uri="{FF2B5EF4-FFF2-40B4-BE49-F238E27FC236}">
                <a16:creationId xmlns:a16="http://schemas.microsoft.com/office/drawing/2014/main" id="{E089E3A1-CB2B-4930-AD2E-81F22DF001AB}"/>
              </a:ext>
            </a:extLst>
          </p:cNvPr>
          <p:cNvSpPr/>
          <p:nvPr/>
        </p:nvSpPr>
        <p:spPr>
          <a:xfrm>
            <a:off x="8405768" y="6485636"/>
            <a:ext cx="738231" cy="372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46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71</TotalTime>
  <Words>826</Words>
  <Application>Microsoft Office PowerPoint</Application>
  <PresentationFormat>On-screen Show (4:3)</PresentationFormat>
  <Paragraphs>62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Arial</vt:lpstr>
      <vt:lpstr>Twinkl</vt:lpstr>
      <vt:lpstr>Office Theme</vt:lpstr>
      <vt:lpstr>PowerPoint Presentation</vt:lpstr>
      <vt:lpstr>The Seven Wonders of the World</vt:lpstr>
      <vt:lpstr>The New Seven Wonders of the World</vt:lpstr>
      <vt:lpstr>The New Seven Wonders of the World</vt:lpstr>
      <vt:lpstr>Chichén Itzá, Mexico</vt:lpstr>
      <vt:lpstr>Machu Picchu, Peru</vt:lpstr>
      <vt:lpstr>Christ the Redeemer, Brazil</vt:lpstr>
      <vt:lpstr>The Colosseum, Italy</vt:lpstr>
      <vt:lpstr>Petra, Jordan</vt:lpstr>
      <vt:lpstr>Taj Mahal, India</vt:lpstr>
      <vt:lpstr>The Great Wall, China</vt:lpstr>
      <vt:lpstr>Talk About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Twinkl Twinkl</cp:lastModifiedBy>
  <cp:revision>14</cp:revision>
  <dcterms:created xsi:type="dcterms:W3CDTF">2020-04-13T12:09:49Z</dcterms:created>
  <dcterms:modified xsi:type="dcterms:W3CDTF">2021-12-13T09:20:54Z</dcterms:modified>
</cp:coreProperties>
</file>