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9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67"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winkl"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FC3"/>
    <a:srgbClr val="BAD1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3" d="100"/>
          <a:sy n="93" d="100"/>
        </p:scale>
        <p:origin x="198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ks2-geography/ks2-around-the-world/ks2-around-the-world-south-americ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DAB8A95-5396-4CE4-9FB6-B2F36DE41013}"/>
              </a:ext>
            </a:extLst>
          </p:cNvPr>
          <p:cNvSpPr/>
          <p:nvPr/>
        </p:nvSpPr>
        <p:spPr>
          <a:xfrm>
            <a:off x="3892492" y="5402510"/>
            <a:ext cx="1157680" cy="89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3F5F4B9F-967D-4B4B-B512-2CC5B697EE40}"/>
              </a:ext>
            </a:extLst>
          </p:cNvPr>
          <p:cNvSpPr/>
          <p:nvPr/>
        </p:nvSpPr>
        <p:spPr>
          <a:xfrm>
            <a:off x="8464492" y="6080620"/>
            <a:ext cx="679508" cy="77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5D86AA-EBAC-4C98-924E-62AEF012CDB8}"/>
              </a:ext>
            </a:extLst>
          </p:cNvPr>
          <p:cNvSpPr/>
          <p:nvPr/>
        </p:nvSpPr>
        <p:spPr>
          <a:xfrm>
            <a:off x="663004" y="1680291"/>
            <a:ext cx="6564647" cy="2171862"/>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232EA93-E056-47E4-8057-46D9AAE0A1F6}"/>
              </a:ext>
            </a:extLst>
          </p:cNvPr>
          <p:cNvSpPr>
            <a:spLocks noGrp="1"/>
          </p:cNvSpPr>
          <p:nvPr>
            <p:ph type="title"/>
          </p:nvPr>
        </p:nvSpPr>
        <p:spPr/>
        <p:txBody>
          <a:bodyPr/>
          <a:lstStyle/>
          <a:p>
            <a:r>
              <a:rPr lang="en-US" altLang="en-US" dirty="0"/>
              <a:t>The Incas</a:t>
            </a:r>
            <a:endParaRPr lang="en-GB" dirty="0"/>
          </a:p>
        </p:txBody>
      </p:sp>
      <p:sp>
        <p:nvSpPr>
          <p:cNvPr id="3" name="Rectangle 2">
            <a:hlinkClick r:id="rId2"/>
            <a:extLst>
              <a:ext uri="{FF2B5EF4-FFF2-40B4-BE49-F238E27FC236}">
                <a16:creationId xmlns:a16="http://schemas.microsoft.com/office/drawing/2014/main" id="{AE0F4DC8-48E7-4D44-8A8B-E128C0367202}"/>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BE53EB6-AADB-4298-B87F-69F324607883}"/>
              </a:ext>
            </a:extLst>
          </p:cNvPr>
          <p:cNvSpPr/>
          <p:nvPr/>
        </p:nvSpPr>
        <p:spPr>
          <a:xfrm>
            <a:off x="773641" y="1752870"/>
            <a:ext cx="5062956" cy="1908215"/>
          </a:xfrm>
          <a:prstGeom prst="rect">
            <a:avLst/>
          </a:prstGeom>
        </p:spPr>
        <p:txBody>
          <a:bodyPr wrap="square">
            <a:spAutoFit/>
          </a:bodyPr>
          <a:lstStyle/>
          <a:p>
            <a:r>
              <a:rPr lang="en-US" dirty="0"/>
              <a:t>The most important person was the emperor, more commonly known as the Sapa Inca. He was also believed to be a god.</a:t>
            </a:r>
            <a:endParaRPr lang="en-GB" dirty="0"/>
          </a:p>
          <a:p>
            <a:pPr>
              <a:spcBef>
                <a:spcPts val="1200"/>
              </a:spcBef>
            </a:pPr>
            <a:r>
              <a:rPr lang="en-US" dirty="0"/>
              <a:t>Sapa Inca means ‘son of the sun.’ Everything about him was thought to be sacred. He owned everything in the empire and made all the laws.</a:t>
            </a:r>
            <a:endParaRPr lang="en-GB" dirty="0"/>
          </a:p>
        </p:txBody>
      </p:sp>
      <p:pic>
        <p:nvPicPr>
          <p:cNvPr id="6" name="Picture 5">
            <a:extLst>
              <a:ext uri="{FF2B5EF4-FFF2-40B4-BE49-F238E27FC236}">
                <a16:creationId xmlns:a16="http://schemas.microsoft.com/office/drawing/2014/main" id="{6D487259-8512-4A31-996A-C899C9BCA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732"/>
          <a:stretch/>
        </p:blipFill>
        <p:spPr>
          <a:xfrm>
            <a:off x="5301384" y="1070043"/>
            <a:ext cx="3706660" cy="5353346"/>
          </a:xfrm>
          <a:prstGeom prst="rect">
            <a:avLst/>
          </a:prstGeom>
        </p:spPr>
      </p:pic>
    </p:spTree>
    <p:extLst>
      <p:ext uri="{BB962C8B-B14F-4D97-AF65-F5344CB8AC3E}">
        <p14:creationId xmlns:p14="http://schemas.microsoft.com/office/powerpoint/2010/main" val="381395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580559-BF4A-48C1-87D1-6AC2534442D7}"/>
              </a:ext>
            </a:extLst>
          </p:cNvPr>
          <p:cNvSpPr/>
          <p:nvPr/>
        </p:nvSpPr>
        <p:spPr>
          <a:xfrm>
            <a:off x="613043" y="1919916"/>
            <a:ext cx="7898458" cy="3683216"/>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2C0FF06-2750-4F58-B807-7332A8289606}"/>
              </a:ext>
            </a:extLst>
          </p:cNvPr>
          <p:cNvSpPr>
            <a:spLocks noGrp="1"/>
          </p:cNvSpPr>
          <p:nvPr>
            <p:ph type="title"/>
          </p:nvPr>
        </p:nvSpPr>
        <p:spPr>
          <a:xfrm>
            <a:off x="428017" y="673455"/>
            <a:ext cx="8249256" cy="994306"/>
          </a:xfrm>
        </p:spPr>
        <p:txBody>
          <a:bodyPr/>
          <a:lstStyle/>
          <a:p>
            <a:pPr algn="ctr"/>
            <a:r>
              <a:rPr lang="en-US" altLang="en-US" dirty="0"/>
              <a:t>Machu Picchu - A Sacred, Religious Site? </a:t>
            </a:r>
            <a:endParaRPr lang="en-GB" dirty="0"/>
          </a:p>
        </p:txBody>
      </p:sp>
      <p:sp>
        <p:nvSpPr>
          <p:cNvPr id="3" name="Rectangle 2">
            <a:hlinkClick r:id="rId2"/>
            <a:extLst>
              <a:ext uri="{FF2B5EF4-FFF2-40B4-BE49-F238E27FC236}">
                <a16:creationId xmlns:a16="http://schemas.microsoft.com/office/drawing/2014/main" id="{7F806ADA-B25B-4665-9523-A5F989329766}"/>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F6ACE0E-8E82-43A1-9387-98FC84938B51}"/>
              </a:ext>
            </a:extLst>
          </p:cNvPr>
          <p:cNvSpPr/>
          <p:nvPr/>
        </p:nvSpPr>
        <p:spPr>
          <a:xfrm>
            <a:off x="690867" y="2050226"/>
            <a:ext cx="7694377" cy="3416320"/>
          </a:xfrm>
          <a:prstGeom prst="rect">
            <a:avLst/>
          </a:prstGeom>
        </p:spPr>
        <p:txBody>
          <a:bodyPr wrap="square">
            <a:spAutoFit/>
          </a:bodyPr>
          <a:lstStyle/>
          <a:p>
            <a:pPr>
              <a:spcBef>
                <a:spcPct val="0"/>
              </a:spcBef>
            </a:pPr>
            <a:r>
              <a:rPr lang="en-US" altLang="en-US" dirty="0"/>
              <a:t>The Incas worshipped many gods and goddesses. They prayed to these gods every day and held festivals and celebrations in their honour. </a:t>
            </a:r>
          </a:p>
          <a:p>
            <a:pPr>
              <a:spcBef>
                <a:spcPct val="0"/>
              </a:spcBef>
            </a:pPr>
            <a:endParaRPr lang="en-US" altLang="en-US" dirty="0"/>
          </a:p>
          <a:p>
            <a:pPr>
              <a:spcBef>
                <a:spcPct val="0"/>
              </a:spcBef>
            </a:pPr>
            <a:r>
              <a:rPr lang="en-US" altLang="en-US" dirty="0"/>
              <a:t>The Incas’ most important festival was held every June in honour of the sun god, Inti. The emperor was believed to be the son of Inti.</a:t>
            </a:r>
          </a:p>
          <a:p>
            <a:pPr>
              <a:spcBef>
                <a:spcPct val="0"/>
              </a:spcBef>
            </a:pPr>
            <a:endParaRPr lang="en-US" altLang="en-US" dirty="0"/>
          </a:p>
          <a:p>
            <a:pPr>
              <a:spcBef>
                <a:spcPct val="0"/>
              </a:spcBef>
            </a:pPr>
            <a:r>
              <a:rPr lang="en-US" altLang="en-US" dirty="0"/>
              <a:t>This festival lasted for nine days. During the festival, the people of the empire danced and prayed to the sun, offering up food in its honour. </a:t>
            </a:r>
          </a:p>
          <a:p>
            <a:pPr>
              <a:spcBef>
                <a:spcPct val="0"/>
              </a:spcBef>
            </a:pPr>
            <a:endParaRPr lang="en-US" altLang="en-US" dirty="0"/>
          </a:p>
          <a:p>
            <a:pPr>
              <a:spcBef>
                <a:spcPct val="0"/>
              </a:spcBef>
            </a:pPr>
            <a:r>
              <a:rPr lang="en-US" altLang="en-US" dirty="0"/>
              <a:t>Some historians believe that on the fourth day of the festival, everyone in the empire would stretch out their arms to the sun and make a kissing sound to show how grateful they were for its warmth and energy. </a:t>
            </a:r>
          </a:p>
        </p:txBody>
      </p:sp>
    </p:spTree>
    <p:extLst>
      <p:ext uri="{BB962C8B-B14F-4D97-AF65-F5344CB8AC3E}">
        <p14:creationId xmlns:p14="http://schemas.microsoft.com/office/powerpoint/2010/main" val="300239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7611-02C3-429B-91CF-0E5300EEDA8C}"/>
              </a:ext>
            </a:extLst>
          </p:cNvPr>
          <p:cNvSpPr>
            <a:spLocks noGrp="1"/>
          </p:cNvSpPr>
          <p:nvPr>
            <p:ph type="title"/>
          </p:nvPr>
        </p:nvSpPr>
        <p:spPr>
          <a:xfrm>
            <a:off x="301554" y="478895"/>
            <a:ext cx="8482720" cy="994306"/>
          </a:xfrm>
        </p:spPr>
        <p:txBody>
          <a:bodyPr/>
          <a:lstStyle/>
          <a:p>
            <a:r>
              <a:rPr lang="en-US" altLang="en-US" dirty="0"/>
              <a:t>What Happened to Machu Picchu?</a:t>
            </a:r>
            <a:endParaRPr lang="en-GB" dirty="0"/>
          </a:p>
        </p:txBody>
      </p:sp>
      <p:sp>
        <p:nvSpPr>
          <p:cNvPr id="3" name="Rectangle 2">
            <a:hlinkClick r:id="rId2"/>
            <a:extLst>
              <a:ext uri="{FF2B5EF4-FFF2-40B4-BE49-F238E27FC236}">
                <a16:creationId xmlns:a16="http://schemas.microsoft.com/office/drawing/2014/main" id="{00242083-5688-4C50-9FEB-3EFC3FAD2D82}"/>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176E757-B680-4C4E-8967-AA6749FB5050}"/>
              </a:ext>
            </a:extLst>
          </p:cNvPr>
          <p:cNvSpPr/>
          <p:nvPr/>
        </p:nvSpPr>
        <p:spPr>
          <a:xfrm>
            <a:off x="583660" y="1587392"/>
            <a:ext cx="7947297" cy="3429226"/>
          </a:xfrm>
          <a:prstGeom prst="rect">
            <a:avLst/>
          </a:prstGeom>
          <a:solidFill>
            <a:srgbClr val="C0DFC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CBFA635-3958-4F06-A004-BC6EB58202CE}"/>
              </a:ext>
            </a:extLst>
          </p:cNvPr>
          <p:cNvSpPr/>
          <p:nvPr/>
        </p:nvSpPr>
        <p:spPr>
          <a:xfrm>
            <a:off x="651955" y="1717702"/>
            <a:ext cx="7820634" cy="3139321"/>
          </a:xfrm>
          <a:prstGeom prst="rect">
            <a:avLst/>
          </a:prstGeom>
        </p:spPr>
        <p:txBody>
          <a:bodyPr wrap="square">
            <a:spAutoFit/>
          </a:bodyPr>
          <a:lstStyle/>
          <a:p>
            <a:r>
              <a:rPr lang="en-GB" dirty="0"/>
              <a:t>In 1528, the Inca empire was divided by civil war which lasted for five years. The Inca people fought over who was the next rightful Sapa Inca. Many people lost their lives.</a:t>
            </a:r>
          </a:p>
          <a:p>
            <a:r>
              <a:rPr lang="en-GB" dirty="0"/>
              <a:t> </a:t>
            </a:r>
          </a:p>
          <a:p>
            <a:r>
              <a:rPr lang="en-US" dirty="0"/>
              <a:t>Meanwhile, the Spanish explorer Francisco Pizarro arrived in Cusco – the once capital of the Inca empire. Over the next 50 years, the Spanish explorers captured all the Incan cities. They brought disease with them, such as smallpox, which caused many people in the Inca empire to die. </a:t>
            </a:r>
            <a:endParaRPr lang="en-GB" dirty="0"/>
          </a:p>
          <a:p>
            <a:r>
              <a:rPr lang="en-GB" dirty="0"/>
              <a:t> </a:t>
            </a:r>
          </a:p>
          <a:p>
            <a:r>
              <a:rPr lang="en-US" dirty="0"/>
              <a:t>In 1572, the Spanish defeated the last Inca emperor and Machu Picchu  was abandoned.</a:t>
            </a:r>
            <a:endParaRPr lang="en-GB" dirty="0"/>
          </a:p>
        </p:txBody>
      </p:sp>
    </p:spTree>
    <p:extLst>
      <p:ext uri="{BB962C8B-B14F-4D97-AF65-F5344CB8AC3E}">
        <p14:creationId xmlns:p14="http://schemas.microsoft.com/office/powerpoint/2010/main" val="203988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8BF259-AE61-4103-8F27-F0ED29B04B67}"/>
              </a:ext>
            </a:extLst>
          </p:cNvPr>
          <p:cNvSpPr/>
          <p:nvPr/>
        </p:nvSpPr>
        <p:spPr>
          <a:xfrm>
            <a:off x="583660" y="1605064"/>
            <a:ext cx="3774331" cy="3327883"/>
          </a:xfrm>
          <a:prstGeom prst="rect">
            <a:avLst/>
          </a:prstGeom>
          <a:solidFill>
            <a:srgbClr val="C0DFC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2092A5A-6BA0-4848-B190-40BC37C9F141}"/>
              </a:ext>
            </a:extLst>
          </p:cNvPr>
          <p:cNvSpPr>
            <a:spLocks noGrp="1"/>
          </p:cNvSpPr>
          <p:nvPr>
            <p:ph type="title"/>
          </p:nvPr>
        </p:nvSpPr>
        <p:spPr/>
        <p:txBody>
          <a:bodyPr/>
          <a:lstStyle/>
          <a:p>
            <a:r>
              <a:rPr lang="en-US" altLang="en-US" dirty="0"/>
              <a:t>Machu Picchu Today</a:t>
            </a:r>
            <a:endParaRPr lang="en-GB" dirty="0"/>
          </a:p>
        </p:txBody>
      </p:sp>
      <p:sp>
        <p:nvSpPr>
          <p:cNvPr id="3" name="Rectangle 2">
            <a:hlinkClick r:id="rId2"/>
            <a:extLst>
              <a:ext uri="{FF2B5EF4-FFF2-40B4-BE49-F238E27FC236}">
                <a16:creationId xmlns:a16="http://schemas.microsoft.com/office/drawing/2014/main" id="{9A56CCC6-FA13-4C63-8B2E-A2DD2CF581AD}"/>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6BD9942-AF88-4CF4-BD1B-A762729B6699}"/>
              </a:ext>
            </a:extLst>
          </p:cNvPr>
          <p:cNvSpPr txBox="1"/>
          <p:nvPr/>
        </p:nvSpPr>
        <p:spPr>
          <a:xfrm>
            <a:off x="671307" y="1673369"/>
            <a:ext cx="7704208" cy="3170099"/>
          </a:xfrm>
          <a:prstGeom prst="rect">
            <a:avLst/>
          </a:prstGeom>
          <a:noFill/>
        </p:spPr>
        <p:txBody>
          <a:bodyPr wrap="square" rtlCol="0">
            <a:spAutoFit/>
          </a:bodyPr>
          <a:lstStyle/>
          <a:p>
            <a:pPr>
              <a:lnSpc>
                <a:spcPct val="100000"/>
              </a:lnSpc>
              <a:spcBef>
                <a:spcPct val="0"/>
              </a:spcBef>
              <a:buFontTx/>
              <a:buNone/>
            </a:pPr>
            <a:r>
              <a:rPr lang="en-US" altLang="en-US" dirty="0"/>
              <a:t>Since its rediscovery, some of the                                                                    site has been reconstructed to                                                                                              show what it would have once                                                                                     looked like. </a:t>
            </a:r>
          </a:p>
          <a:p>
            <a:pPr>
              <a:lnSpc>
                <a:spcPct val="100000"/>
              </a:lnSpc>
              <a:spcBef>
                <a:spcPts val="1200"/>
              </a:spcBef>
              <a:buFontTx/>
              <a:buNone/>
            </a:pPr>
            <a:r>
              <a:rPr lang="en-US" altLang="en-US" dirty="0"/>
              <a:t>Trekking up to Machu Picchu                                                                                      can take between two to five                                                                      days along the Inca Trail. </a:t>
            </a:r>
          </a:p>
          <a:p>
            <a:pPr>
              <a:lnSpc>
                <a:spcPct val="100000"/>
              </a:lnSpc>
              <a:spcBef>
                <a:spcPts val="1200"/>
              </a:spcBef>
              <a:buFontTx/>
              <a:buNone/>
            </a:pPr>
            <a:r>
              <a:rPr lang="en-GB" dirty="0"/>
              <a:t>Machu Picchu was voted one of                                                                        the new Seven Wonders of                                                                              the World.</a:t>
            </a:r>
          </a:p>
        </p:txBody>
      </p:sp>
      <p:pic>
        <p:nvPicPr>
          <p:cNvPr id="4" name="Picture 3">
            <a:extLst>
              <a:ext uri="{FF2B5EF4-FFF2-40B4-BE49-F238E27FC236}">
                <a16:creationId xmlns:a16="http://schemas.microsoft.com/office/drawing/2014/main" id="{38A6AFC3-D844-479F-9467-EB438492B1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3439" y="1605063"/>
            <a:ext cx="4377350" cy="3322787"/>
          </a:xfrm>
          <a:prstGeom prst="rect">
            <a:avLst/>
          </a:prstGeom>
          <a:ln w="28575">
            <a:noFill/>
          </a:ln>
        </p:spPr>
      </p:pic>
    </p:spTree>
    <p:extLst>
      <p:ext uri="{BB962C8B-B14F-4D97-AF65-F5344CB8AC3E}">
        <p14:creationId xmlns:p14="http://schemas.microsoft.com/office/powerpoint/2010/main" val="123463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E506-64DD-46F8-AF30-53A116DEB5C7}"/>
              </a:ext>
            </a:extLst>
          </p:cNvPr>
          <p:cNvSpPr>
            <a:spLocks noGrp="1"/>
          </p:cNvSpPr>
          <p:nvPr>
            <p:ph type="title"/>
          </p:nvPr>
        </p:nvSpPr>
        <p:spPr/>
        <p:txBody>
          <a:bodyPr/>
          <a:lstStyle/>
          <a:p>
            <a:r>
              <a:rPr lang="en-US" altLang="en-US" dirty="0"/>
              <a:t>Machu Picchu Today</a:t>
            </a:r>
            <a:endParaRPr lang="en-GB" dirty="0"/>
          </a:p>
        </p:txBody>
      </p:sp>
      <p:sp>
        <p:nvSpPr>
          <p:cNvPr id="3" name="Rectangle 2">
            <a:hlinkClick r:id="rId2"/>
            <a:extLst>
              <a:ext uri="{FF2B5EF4-FFF2-40B4-BE49-F238E27FC236}">
                <a16:creationId xmlns:a16="http://schemas.microsoft.com/office/drawing/2014/main" id="{4E1FCE5A-3237-4F0B-B3D2-0304261E58D4}"/>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3977763-7069-46EA-9759-CEE398708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565" y="1405105"/>
            <a:ext cx="6391340" cy="4793505"/>
          </a:xfrm>
          <a:prstGeom prst="rect">
            <a:avLst/>
          </a:prstGeom>
          <a:ln w="28575">
            <a:noFill/>
          </a:ln>
        </p:spPr>
      </p:pic>
    </p:spTree>
    <p:extLst>
      <p:ext uri="{BB962C8B-B14F-4D97-AF65-F5344CB8AC3E}">
        <p14:creationId xmlns:p14="http://schemas.microsoft.com/office/powerpoint/2010/main" val="170294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E0CA868-0FF7-451F-95B4-CD21149AF890}"/>
              </a:ext>
            </a:extLst>
          </p:cNvPr>
          <p:cNvSpPr/>
          <p:nvPr/>
        </p:nvSpPr>
        <p:spPr>
          <a:xfrm>
            <a:off x="3385225" y="3745149"/>
            <a:ext cx="2120093" cy="2120093"/>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rPr>
              <a:t>b</a:t>
            </a:r>
          </a:p>
        </p:txBody>
      </p:sp>
      <p:sp>
        <p:nvSpPr>
          <p:cNvPr id="2" name="Title 1">
            <a:extLst>
              <a:ext uri="{FF2B5EF4-FFF2-40B4-BE49-F238E27FC236}">
                <a16:creationId xmlns:a16="http://schemas.microsoft.com/office/drawing/2014/main" id="{C40BFC5E-5469-495B-8AA2-0014D7EB8026}"/>
              </a:ext>
            </a:extLst>
          </p:cNvPr>
          <p:cNvSpPr>
            <a:spLocks noGrp="1"/>
          </p:cNvSpPr>
          <p:nvPr>
            <p:ph type="title"/>
          </p:nvPr>
        </p:nvSpPr>
        <p:spPr/>
        <p:txBody>
          <a:bodyPr/>
          <a:lstStyle/>
          <a:p>
            <a:r>
              <a:rPr lang="en-US" altLang="en-US" dirty="0"/>
              <a:t>Quiz</a:t>
            </a:r>
            <a:endParaRPr lang="en-GB" dirty="0"/>
          </a:p>
        </p:txBody>
      </p:sp>
      <p:sp>
        <p:nvSpPr>
          <p:cNvPr id="3" name="Rectangle 2">
            <a:hlinkClick r:id="rId2"/>
            <a:extLst>
              <a:ext uri="{FF2B5EF4-FFF2-40B4-BE49-F238E27FC236}">
                <a16:creationId xmlns:a16="http://schemas.microsoft.com/office/drawing/2014/main" id="{2FF2B8A6-A8F9-4E67-835E-8B0E468DBA51}"/>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D4CE557-8510-4BC6-9BE6-564F20063739}"/>
              </a:ext>
            </a:extLst>
          </p:cNvPr>
          <p:cNvSpPr txBox="1"/>
          <p:nvPr/>
        </p:nvSpPr>
        <p:spPr>
          <a:xfrm>
            <a:off x="671209" y="1489551"/>
            <a:ext cx="7665395" cy="923330"/>
          </a:xfrm>
          <a:prstGeom prst="rect">
            <a:avLst/>
          </a:prstGeom>
          <a:noFill/>
        </p:spPr>
        <p:txBody>
          <a:bodyPr wrap="square" rtlCol="0">
            <a:spAutoFit/>
          </a:bodyPr>
          <a:lstStyle/>
          <a:p>
            <a:pPr marL="342900" indent="-342900">
              <a:buFontTx/>
              <a:buAutoNum type="arabicPeriod"/>
              <a:defRPr/>
            </a:pPr>
            <a:r>
              <a:rPr lang="en-US" dirty="0">
                <a:latin typeface="Twinkl" pitchFamily="50" charset="0"/>
              </a:rPr>
              <a:t>Machu Picchu can be found in which South American country?</a:t>
            </a:r>
          </a:p>
          <a:p>
            <a:pPr marL="342900" indent="-342900">
              <a:buFontTx/>
              <a:buAutoNum type="arabicPeriod"/>
              <a:defRPr/>
            </a:pPr>
            <a:endParaRPr lang="en-US" dirty="0">
              <a:latin typeface="Twinkl" pitchFamily="50" charset="0"/>
            </a:endParaRPr>
          </a:p>
          <a:p>
            <a:endParaRPr lang="en-GB" dirty="0"/>
          </a:p>
        </p:txBody>
      </p:sp>
      <p:sp>
        <p:nvSpPr>
          <p:cNvPr id="5" name="Oval 4">
            <a:extLst>
              <a:ext uri="{FF2B5EF4-FFF2-40B4-BE49-F238E27FC236}">
                <a16:creationId xmlns:a16="http://schemas.microsoft.com/office/drawing/2014/main" id="{EB1BF49C-58A9-42FD-8695-7B936CE59448}"/>
              </a:ext>
            </a:extLst>
          </p:cNvPr>
          <p:cNvSpPr/>
          <p:nvPr/>
        </p:nvSpPr>
        <p:spPr>
          <a:xfrm>
            <a:off x="3385224" y="3745149"/>
            <a:ext cx="2120093" cy="2120093"/>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Answer</a:t>
            </a:r>
          </a:p>
        </p:txBody>
      </p:sp>
      <p:sp>
        <p:nvSpPr>
          <p:cNvPr id="7" name="TextBox 6">
            <a:extLst>
              <a:ext uri="{FF2B5EF4-FFF2-40B4-BE49-F238E27FC236}">
                <a16:creationId xmlns:a16="http://schemas.microsoft.com/office/drawing/2014/main" id="{F3DDCD36-3BFF-46E2-AB58-1629AEDA09C3}"/>
              </a:ext>
            </a:extLst>
          </p:cNvPr>
          <p:cNvSpPr txBox="1"/>
          <p:nvPr/>
        </p:nvSpPr>
        <p:spPr>
          <a:xfrm>
            <a:off x="554204" y="1703556"/>
            <a:ext cx="7665395" cy="1754326"/>
          </a:xfrm>
          <a:prstGeom prst="rect">
            <a:avLst/>
          </a:prstGeom>
          <a:noFill/>
        </p:spPr>
        <p:txBody>
          <a:bodyPr wrap="square" rtlCol="0">
            <a:spAutoFit/>
          </a:bodyPr>
          <a:lstStyle/>
          <a:p>
            <a:pPr>
              <a:defRPr/>
            </a:pPr>
            <a:endParaRPr lang="en-US" dirty="0">
              <a:latin typeface="Twinkl" pitchFamily="50" charset="0"/>
            </a:endParaRPr>
          </a:p>
          <a:p>
            <a:pPr marL="800100" lvl="1" indent="-342900">
              <a:buFont typeface="+mj-lt"/>
              <a:buAutoNum type="alphaLcPeriod"/>
              <a:defRPr/>
            </a:pPr>
            <a:r>
              <a:rPr lang="en-US" dirty="0">
                <a:latin typeface="Twinkl" pitchFamily="50" charset="0"/>
              </a:rPr>
              <a:t>Bolivia</a:t>
            </a:r>
          </a:p>
          <a:p>
            <a:pPr marL="800100" lvl="1" indent="-342900">
              <a:buFont typeface="+mj-lt"/>
              <a:buAutoNum type="alphaLcPeriod"/>
              <a:defRPr/>
            </a:pPr>
            <a:r>
              <a:rPr lang="en-US" dirty="0">
                <a:latin typeface="Twinkl" pitchFamily="50" charset="0"/>
              </a:rPr>
              <a:t>Peru</a:t>
            </a:r>
          </a:p>
          <a:p>
            <a:pPr marL="800100" lvl="1" indent="-342900">
              <a:buFont typeface="+mj-lt"/>
              <a:buAutoNum type="alphaLcPeriod"/>
              <a:defRPr/>
            </a:pPr>
            <a:r>
              <a:rPr lang="en-US" dirty="0">
                <a:latin typeface="Twinkl" pitchFamily="50" charset="0"/>
              </a:rPr>
              <a:t>Chile</a:t>
            </a:r>
          </a:p>
          <a:p>
            <a:pPr marL="800100" lvl="1" indent="-342900">
              <a:buFont typeface="+mj-lt"/>
              <a:buAutoNum type="alphaLcPeriod"/>
              <a:defRPr/>
            </a:pPr>
            <a:r>
              <a:rPr lang="en-US" dirty="0">
                <a:latin typeface="Twinkl" pitchFamily="50" charset="0"/>
              </a:rPr>
              <a:t>Ecuador</a:t>
            </a:r>
          </a:p>
          <a:p>
            <a:endParaRPr lang="en-GB" dirty="0"/>
          </a:p>
        </p:txBody>
      </p:sp>
    </p:spTree>
    <p:extLst>
      <p:ext uri="{BB962C8B-B14F-4D97-AF65-F5344CB8AC3E}">
        <p14:creationId xmlns:p14="http://schemas.microsoft.com/office/powerpoint/2010/main" val="161849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C21F23-1D88-4165-BFDA-74F53B93F985}"/>
              </a:ext>
            </a:extLst>
          </p:cNvPr>
          <p:cNvSpPr txBox="1"/>
          <p:nvPr/>
        </p:nvSpPr>
        <p:spPr>
          <a:xfrm>
            <a:off x="1011878" y="1984650"/>
            <a:ext cx="7665395" cy="1477328"/>
          </a:xfrm>
          <a:prstGeom prst="rect">
            <a:avLst/>
          </a:prstGeom>
          <a:noFill/>
        </p:spPr>
        <p:txBody>
          <a:bodyPr wrap="square" rtlCol="0">
            <a:spAutoFit/>
          </a:bodyPr>
          <a:lstStyle/>
          <a:p>
            <a:pPr marL="342900" indent="-342900">
              <a:buFont typeface="+mj-lt"/>
              <a:buAutoNum type="alphaLcPeriod"/>
              <a:defRPr/>
            </a:pPr>
            <a:r>
              <a:rPr lang="en-US" dirty="0">
                <a:latin typeface="Twinkl" pitchFamily="50" charset="0"/>
              </a:rPr>
              <a:t>1250</a:t>
            </a:r>
          </a:p>
          <a:p>
            <a:pPr marL="342900" indent="-342900">
              <a:buFont typeface="+mj-lt"/>
              <a:buAutoNum type="alphaLcPeriod"/>
              <a:defRPr/>
            </a:pPr>
            <a:r>
              <a:rPr lang="en-US" dirty="0">
                <a:latin typeface="Twinkl" pitchFamily="50" charset="0"/>
              </a:rPr>
              <a:t>1350</a:t>
            </a:r>
          </a:p>
          <a:p>
            <a:pPr marL="342900" indent="-342900">
              <a:buFont typeface="+mj-lt"/>
              <a:buAutoNum type="alphaLcPeriod"/>
              <a:defRPr/>
            </a:pPr>
            <a:r>
              <a:rPr lang="en-US" dirty="0">
                <a:latin typeface="Twinkl" pitchFamily="50" charset="0"/>
              </a:rPr>
              <a:t>1450</a:t>
            </a:r>
          </a:p>
          <a:p>
            <a:pPr marL="342900" indent="-342900">
              <a:buFont typeface="+mj-lt"/>
              <a:buAutoNum type="alphaLcPeriod"/>
              <a:defRPr/>
            </a:pPr>
            <a:r>
              <a:rPr lang="en-US" dirty="0">
                <a:latin typeface="Twinkl" pitchFamily="50" charset="0"/>
              </a:rPr>
              <a:t>1550</a:t>
            </a:r>
          </a:p>
          <a:p>
            <a:endParaRPr lang="en-GB" dirty="0"/>
          </a:p>
        </p:txBody>
      </p:sp>
      <p:sp>
        <p:nvSpPr>
          <p:cNvPr id="3" name="Oval 2">
            <a:extLst>
              <a:ext uri="{FF2B5EF4-FFF2-40B4-BE49-F238E27FC236}">
                <a16:creationId xmlns:a16="http://schemas.microsoft.com/office/drawing/2014/main" id="{1479635C-F33D-458C-9188-F12FF7EF0C74}"/>
              </a:ext>
            </a:extLst>
          </p:cNvPr>
          <p:cNvSpPr/>
          <p:nvPr/>
        </p:nvSpPr>
        <p:spPr>
          <a:xfrm>
            <a:off x="3385225" y="3745149"/>
            <a:ext cx="2120093" cy="2120093"/>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rPr>
              <a:t>c</a:t>
            </a:r>
          </a:p>
        </p:txBody>
      </p:sp>
      <p:sp>
        <p:nvSpPr>
          <p:cNvPr id="4" name="Title 1">
            <a:extLst>
              <a:ext uri="{FF2B5EF4-FFF2-40B4-BE49-F238E27FC236}">
                <a16:creationId xmlns:a16="http://schemas.microsoft.com/office/drawing/2014/main" id="{78F1BC48-669A-41C2-AB6D-BCA0864A75D5}"/>
              </a:ext>
            </a:extLst>
          </p:cNvPr>
          <p:cNvSpPr>
            <a:spLocks noGrp="1"/>
          </p:cNvSpPr>
          <p:nvPr>
            <p:ph type="title"/>
          </p:nvPr>
        </p:nvSpPr>
        <p:spPr>
          <a:xfrm>
            <a:off x="457198" y="478895"/>
            <a:ext cx="8220075" cy="994306"/>
          </a:xfrm>
        </p:spPr>
        <p:txBody>
          <a:bodyPr/>
          <a:lstStyle/>
          <a:p>
            <a:r>
              <a:rPr lang="en-US" altLang="en-US" dirty="0"/>
              <a:t>Quiz</a:t>
            </a:r>
            <a:endParaRPr lang="en-GB" dirty="0"/>
          </a:p>
        </p:txBody>
      </p:sp>
      <p:sp>
        <p:nvSpPr>
          <p:cNvPr id="5" name="Rectangle 4">
            <a:hlinkClick r:id="rId2"/>
            <a:extLst>
              <a:ext uri="{FF2B5EF4-FFF2-40B4-BE49-F238E27FC236}">
                <a16:creationId xmlns:a16="http://schemas.microsoft.com/office/drawing/2014/main" id="{9FC4306F-2B33-476D-927E-45ADAEC406C2}"/>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CACAA01-82AC-4927-9A0E-B67D6A5B67F2}"/>
              </a:ext>
            </a:extLst>
          </p:cNvPr>
          <p:cNvSpPr txBox="1"/>
          <p:nvPr/>
        </p:nvSpPr>
        <p:spPr>
          <a:xfrm>
            <a:off x="671209" y="1489551"/>
            <a:ext cx="7665395" cy="923330"/>
          </a:xfrm>
          <a:prstGeom prst="rect">
            <a:avLst/>
          </a:prstGeom>
          <a:noFill/>
        </p:spPr>
        <p:txBody>
          <a:bodyPr wrap="square" rtlCol="0">
            <a:spAutoFit/>
          </a:bodyPr>
          <a:lstStyle/>
          <a:p>
            <a:pPr marL="342900" indent="-342900">
              <a:buFont typeface="+mj-lt"/>
              <a:buAutoNum type="arabicPeriod" startAt="2"/>
              <a:defRPr/>
            </a:pPr>
            <a:r>
              <a:rPr lang="en-GB" dirty="0"/>
              <a:t>Machu Picchu was built around...</a:t>
            </a:r>
            <a:endParaRPr lang="en-US" dirty="0">
              <a:latin typeface="Twinkl" pitchFamily="50" charset="0"/>
            </a:endParaRPr>
          </a:p>
          <a:p>
            <a:pPr lvl="1">
              <a:defRPr/>
            </a:pPr>
            <a:endParaRPr lang="en-US" dirty="0">
              <a:latin typeface="Twinkl" pitchFamily="50" charset="0"/>
            </a:endParaRPr>
          </a:p>
          <a:p>
            <a:endParaRPr lang="en-GB" dirty="0"/>
          </a:p>
        </p:txBody>
      </p:sp>
      <p:sp>
        <p:nvSpPr>
          <p:cNvPr id="7" name="Oval 6">
            <a:extLst>
              <a:ext uri="{FF2B5EF4-FFF2-40B4-BE49-F238E27FC236}">
                <a16:creationId xmlns:a16="http://schemas.microsoft.com/office/drawing/2014/main" id="{0E7852EF-4D6E-4606-A79A-404B8BAACA8F}"/>
              </a:ext>
            </a:extLst>
          </p:cNvPr>
          <p:cNvSpPr/>
          <p:nvPr/>
        </p:nvSpPr>
        <p:spPr>
          <a:xfrm>
            <a:off x="3385224" y="3745148"/>
            <a:ext cx="2120093" cy="2120093"/>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Answer</a:t>
            </a:r>
          </a:p>
        </p:txBody>
      </p:sp>
    </p:spTree>
    <p:extLst>
      <p:ext uri="{BB962C8B-B14F-4D97-AF65-F5344CB8AC3E}">
        <p14:creationId xmlns:p14="http://schemas.microsoft.com/office/powerpoint/2010/main" val="4125621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4409C2-E9FB-4FE8-B851-5B78ED702EC4}"/>
              </a:ext>
            </a:extLst>
          </p:cNvPr>
          <p:cNvSpPr/>
          <p:nvPr/>
        </p:nvSpPr>
        <p:spPr>
          <a:xfrm>
            <a:off x="3278489" y="3458184"/>
            <a:ext cx="2587021" cy="2587021"/>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a:solidFill>
                  <a:schemeClr val="tx1"/>
                </a:solidFill>
              </a:rPr>
              <a:t>Pachacuti</a:t>
            </a:r>
            <a:endParaRPr lang="en-GB" sz="2800" b="1" dirty="0">
              <a:solidFill>
                <a:schemeClr val="tx1"/>
              </a:solidFill>
            </a:endParaRPr>
          </a:p>
        </p:txBody>
      </p:sp>
      <p:sp>
        <p:nvSpPr>
          <p:cNvPr id="5" name="Title 1">
            <a:extLst>
              <a:ext uri="{FF2B5EF4-FFF2-40B4-BE49-F238E27FC236}">
                <a16:creationId xmlns:a16="http://schemas.microsoft.com/office/drawing/2014/main" id="{A0536398-4F32-4479-9260-48D4F9F15533}"/>
              </a:ext>
            </a:extLst>
          </p:cNvPr>
          <p:cNvSpPr>
            <a:spLocks noGrp="1"/>
          </p:cNvSpPr>
          <p:nvPr>
            <p:ph type="title"/>
          </p:nvPr>
        </p:nvSpPr>
        <p:spPr>
          <a:xfrm>
            <a:off x="457198" y="478895"/>
            <a:ext cx="8220075" cy="994306"/>
          </a:xfrm>
        </p:spPr>
        <p:txBody>
          <a:bodyPr/>
          <a:lstStyle/>
          <a:p>
            <a:r>
              <a:rPr lang="en-US" altLang="en-US" dirty="0"/>
              <a:t>Quiz</a:t>
            </a:r>
            <a:endParaRPr lang="en-GB" dirty="0"/>
          </a:p>
        </p:txBody>
      </p:sp>
      <p:sp>
        <p:nvSpPr>
          <p:cNvPr id="6" name="Rectangle 5">
            <a:hlinkClick r:id="rId2"/>
            <a:extLst>
              <a:ext uri="{FF2B5EF4-FFF2-40B4-BE49-F238E27FC236}">
                <a16:creationId xmlns:a16="http://schemas.microsoft.com/office/drawing/2014/main" id="{514599FF-E3F3-489A-8D88-B4D8FBABCA97}"/>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D24CFB2-A325-4780-BB02-C3E28D525748}"/>
              </a:ext>
            </a:extLst>
          </p:cNvPr>
          <p:cNvSpPr txBox="1"/>
          <p:nvPr/>
        </p:nvSpPr>
        <p:spPr>
          <a:xfrm>
            <a:off x="612572" y="1547917"/>
            <a:ext cx="7665395" cy="1200329"/>
          </a:xfrm>
          <a:prstGeom prst="rect">
            <a:avLst/>
          </a:prstGeom>
          <a:noFill/>
        </p:spPr>
        <p:txBody>
          <a:bodyPr wrap="square" rtlCol="0">
            <a:spAutoFit/>
          </a:bodyPr>
          <a:lstStyle/>
          <a:p>
            <a:pPr marL="342900" indent="-342900">
              <a:lnSpc>
                <a:spcPct val="100000"/>
              </a:lnSpc>
              <a:spcBef>
                <a:spcPct val="0"/>
              </a:spcBef>
              <a:buFont typeface="+mj-lt"/>
              <a:buAutoNum type="arabicPeriod" startAt="3"/>
            </a:pPr>
            <a:r>
              <a:rPr lang="en-US" altLang="en-US" dirty="0"/>
              <a:t>What was the name of the Inca emperor of the time?</a:t>
            </a:r>
          </a:p>
          <a:p>
            <a:pPr marL="342900" indent="-342900">
              <a:buFontTx/>
              <a:buAutoNum type="arabicPeriod" startAt="3"/>
              <a:defRPr/>
            </a:pPr>
            <a:endParaRPr lang="en-US" dirty="0">
              <a:latin typeface="Twinkl" pitchFamily="50" charset="0"/>
            </a:endParaRPr>
          </a:p>
          <a:p>
            <a:pPr lvl="1">
              <a:defRPr/>
            </a:pPr>
            <a:endParaRPr lang="en-US" dirty="0">
              <a:latin typeface="Twinkl" pitchFamily="50" charset="0"/>
            </a:endParaRPr>
          </a:p>
          <a:p>
            <a:endParaRPr lang="en-GB" dirty="0"/>
          </a:p>
        </p:txBody>
      </p:sp>
      <p:sp>
        <p:nvSpPr>
          <p:cNvPr id="8" name="Oval 7">
            <a:extLst>
              <a:ext uri="{FF2B5EF4-FFF2-40B4-BE49-F238E27FC236}">
                <a16:creationId xmlns:a16="http://schemas.microsoft.com/office/drawing/2014/main" id="{88B74B08-2399-4648-BED4-DEA30C8C1CEA}"/>
              </a:ext>
            </a:extLst>
          </p:cNvPr>
          <p:cNvSpPr/>
          <p:nvPr/>
        </p:nvSpPr>
        <p:spPr>
          <a:xfrm>
            <a:off x="3278489" y="3458184"/>
            <a:ext cx="2587021" cy="2587021"/>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a:t>
            </a:r>
          </a:p>
        </p:txBody>
      </p:sp>
    </p:spTree>
    <p:extLst>
      <p:ext uri="{BB962C8B-B14F-4D97-AF65-F5344CB8AC3E}">
        <p14:creationId xmlns:p14="http://schemas.microsoft.com/office/powerpoint/2010/main" val="390135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CE7BA3-69AC-450C-B634-9536FE85DE3E}"/>
              </a:ext>
            </a:extLst>
          </p:cNvPr>
          <p:cNvSpPr txBox="1"/>
          <p:nvPr/>
        </p:nvSpPr>
        <p:spPr>
          <a:xfrm>
            <a:off x="1011878" y="1984650"/>
            <a:ext cx="7665395" cy="1477328"/>
          </a:xfrm>
          <a:prstGeom prst="rect">
            <a:avLst/>
          </a:prstGeom>
          <a:noFill/>
        </p:spPr>
        <p:txBody>
          <a:bodyPr wrap="square" rtlCol="0">
            <a:spAutoFit/>
          </a:bodyPr>
          <a:lstStyle/>
          <a:p>
            <a:pPr marL="342900" indent="-342900">
              <a:buFont typeface="+mj-lt"/>
              <a:buAutoNum type="alphaLcPeriod"/>
              <a:defRPr/>
            </a:pPr>
            <a:r>
              <a:rPr lang="en-US" dirty="0">
                <a:latin typeface="Twinkl" pitchFamily="50" charset="0"/>
              </a:rPr>
              <a:t>a holiday destination for Emperor Pachacuti</a:t>
            </a:r>
          </a:p>
          <a:p>
            <a:pPr marL="342900" indent="-342900">
              <a:buFont typeface="+mj-lt"/>
              <a:buAutoNum type="alphaLcPeriod"/>
              <a:defRPr/>
            </a:pPr>
            <a:r>
              <a:rPr lang="en-US" dirty="0">
                <a:latin typeface="Twinkl" pitchFamily="50" charset="0"/>
              </a:rPr>
              <a:t>a place to send people who had committed crimes</a:t>
            </a:r>
          </a:p>
          <a:p>
            <a:pPr marL="342900" indent="-342900">
              <a:buFont typeface="+mj-lt"/>
              <a:buAutoNum type="alphaLcPeriod"/>
              <a:defRPr/>
            </a:pPr>
            <a:r>
              <a:rPr lang="en-US" dirty="0">
                <a:latin typeface="Twinkl" pitchFamily="50" charset="0"/>
              </a:rPr>
              <a:t>a farming community </a:t>
            </a:r>
          </a:p>
          <a:p>
            <a:pPr marL="342900" indent="-342900">
              <a:buFont typeface="+mj-lt"/>
              <a:buAutoNum type="alphaLcPeriod"/>
              <a:defRPr/>
            </a:pPr>
            <a:r>
              <a:rPr lang="en-US" dirty="0">
                <a:latin typeface="Twinkl" pitchFamily="50" charset="0"/>
              </a:rPr>
              <a:t>a sacred, religious site</a:t>
            </a:r>
          </a:p>
          <a:p>
            <a:pPr marL="342900" indent="-342900">
              <a:buFont typeface="+mj-lt"/>
              <a:buAutoNum type="alphaLcPeriod"/>
            </a:pPr>
            <a:endParaRPr lang="en-GB" dirty="0"/>
          </a:p>
        </p:txBody>
      </p:sp>
      <p:sp>
        <p:nvSpPr>
          <p:cNvPr id="5" name="Title 1">
            <a:extLst>
              <a:ext uri="{FF2B5EF4-FFF2-40B4-BE49-F238E27FC236}">
                <a16:creationId xmlns:a16="http://schemas.microsoft.com/office/drawing/2014/main" id="{73469F9A-FA9D-4BCA-988D-49A1A2DBFB09}"/>
              </a:ext>
            </a:extLst>
          </p:cNvPr>
          <p:cNvSpPr>
            <a:spLocks noGrp="1"/>
          </p:cNvSpPr>
          <p:nvPr>
            <p:ph type="title"/>
          </p:nvPr>
        </p:nvSpPr>
        <p:spPr>
          <a:xfrm>
            <a:off x="457198" y="478895"/>
            <a:ext cx="8220075" cy="994306"/>
          </a:xfrm>
        </p:spPr>
        <p:txBody>
          <a:bodyPr/>
          <a:lstStyle/>
          <a:p>
            <a:r>
              <a:rPr lang="en-US" altLang="en-US" dirty="0"/>
              <a:t>Quiz</a:t>
            </a:r>
            <a:endParaRPr lang="en-GB" dirty="0"/>
          </a:p>
        </p:txBody>
      </p:sp>
      <p:sp>
        <p:nvSpPr>
          <p:cNvPr id="6" name="Rectangle 5">
            <a:hlinkClick r:id="rId2"/>
            <a:extLst>
              <a:ext uri="{FF2B5EF4-FFF2-40B4-BE49-F238E27FC236}">
                <a16:creationId xmlns:a16="http://schemas.microsoft.com/office/drawing/2014/main" id="{817FC3E5-9F83-4722-B455-4BB2D02A8DE5}"/>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2478EB-2CC5-4E7B-AF5E-3C765377E9CB}"/>
              </a:ext>
            </a:extLst>
          </p:cNvPr>
          <p:cNvSpPr txBox="1"/>
          <p:nvPr/>
        </p:nvSpPr>
        <p:spPr>
          <a:xfrm>
            <a:off x="671209" y="1489551"/>
            <a:ext cx="7665395" cy="646331"/>
          </a:xfrm>
          <a:prstGeom prst="rect">
            <a:avLst/>
          </a:prstGeom>
          <a:noFill/>
        </p:spPr>
        <p:txBody>
          <a:bodyPr wrap="square" rtlCol="0">
            <a:spAutoFit/>
          </a:bodyPr>
          <a:lstStyle/>
          <a:p>
            <a:pPr marL="342900" indent="-342900">
              <a:buFont typeface="+mj-lt"/>
              <a:buAutoNum type="arabicPeriod" startAt="4"/>
              <a:defRPr/>
            </a:pPr>
            <a:r>
              <a:rPr lang="en-US" dirty="0">
                <a:latin typeface="Twinkl" pitchFamily="50" charset="0"/>
              </a:rPr>
              <a:t>What do some people believe was its purpose? Pick</a:t>
            </a:r>
            <a:r>
              <a:rPr lang="en-US" b="1" dirty="0">
                <a:latin typeface="Twinkl" pitchFamily="50" charset="0"/>
              </a:rPr>
              <a:t> two.</a:t>
            </a:r>
          </a:p>
          <a:p>
            <a:pPr marL="342900" indent="-342900">
              <a:buFontTx/>
              <a:buAutoNum type="arabicPeriod" startAt="2"/>
              <a:defRPr/>
            </a:pPr>
            <a:endParaRPr lang="en-US" dirty="0">
              <a:latin typeface="Twinkl" pitchFamily="50" charset="0"/>
            </a:endParaRPr>
          </a:p>
        </p:txBody>
      </p:sp>
      <p:sp>
        <p:nvSpPr>
          <p:cNvPr id="11" name="Oval 10">
            <a:extLst>
              <a:ext uri="{FF2B5EF4-FFF2-40B4-BE49-F238E27FC236}">
                <a16:creationId xmlns:a16="http://schemas.microsoft.com/office/drawing/2014/main" id="{AC22FD60-4429-402D-9808-7B8976C22654}"/>
              </a:ext>
            </a:extLst>
          </p:cNvPr>
          <p:cNvSpPr/>
          <p:nvPr/>
        </p:nvSpPr>
        <p:spPr>
          <a:xfrm>
            <a:off x="3550594" y="3957078"/>
            <a:ext cx="2120093" cy="2120093"/>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and d</a:t>
            </a:r>
          </a:p>
        </p:txBody>
      </p:sp>
      <p:sp>
        <p:nvSpPr>
          <p:cNvPr id="12" name="Oval 11">
            <a:extLst>
              <a:ext uri="{FF2B5EF4-FFF2-40B4-BE49-F238E27FC236}">
                <a16:creationId xmlns:a16="http://schemas.microsoft.com/office/drawing/2014/main" id="{25447F69-0EF1-4402-A362-0EAB20C70FA2}"/>
              </a:ext>
            </a:extLst>
          </p:cNvPr>
          <p:cNvSpPr/>
          <p:nvPr/>
        </p:nvSpPr>
        <p:spPr>
          <a:xfrm>
            <a:off x="3550594" y="3957077"/>
            <a:ext cx="2120093" cy="2120093"/>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Answer</a:t>
            </a:r>
          </a:p>
        </p:txBody>
      </p:sp>
    </p:spTree>
    <p:extLst>
      <p:ext uri="{BB962C8B-B14F-4D97-AF65-F5344CB8AC3E}">
        <p14:creationId xmlns:p14="http://schemas.microsoft.com/office/powerpoint/2010/main" val="4248180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F7312C-89CA-4346-A62B-D1B93A17BB21}"/>
              </a:ext>
            </a:extLst>
          </p:cNvPr>
          <p:cNvSpPr txBox="1"/>
          <p:nvPr/>
        </p:nvSpPr>
        <p:spPr>
          <a:xfrm>
            <a:off x="982696" y="1945739"/>
            <a:ext cx="7490096" cy="923330"/>
          </a:xfrm>
          <a:prstGeom prst="rect">
            <a:avLst/>
          </a:prstGeom>
          <a:noFill/>
        </p:spPr>
        <p:txBody>
          <a:bodyPr wrap="square" rtlCol="0">
            <a:spAutoFit/>
          </a:bodyPr>
          <a:lstStyle/>
          <a:p>
            <a:pPr>
              <a:lnSpc>
                <a:spcPct val="100000"/>
              </a:lnSpc>
              <a:spcBef>
                <a:spcPct val="0"/>
              </a:spcBef>
              <a:buFontTx/>
              <a:buNone/>
            </a:pPr>
            <a:r>
              <a:rPr lang="en-GB" dirty="0"/>
              <a:t>The most important person was the emperor, more commonly known as the Sapa Inca. He was also believed to be a god. Sapa Inca means ‘son of the moon.’</a:t>
            </a:r>
          </a:p>
        </p:txBody>
      </p:sp>
      <p:sp>
        <p:nvSpPr>
          <p:cNvPr id="4" name="Title 1">
            <a:extLst>
              <a:ext uri="{FF2B5EF4-FFF2-40B4-BE49-F238E27FC236}">
                <a16:creationId xmlns:a16="http://schemas.microsoft.com/office/drawing/2014/main" id="{27874601-F894-4144-9856-B3AE805A8EBF}"/>
              </a:ext>
            </a:extLst>
          </p:cNvPr>
          <p:cNvSpPr>
            <a:spLocks noGrp="1"/>
          </p:cNvSpPr>
          <p:nvPr>
            <p:ph type="title"/>
          </p:nvPr>
        </p:nvSpPr>
        <p:spPr>
          <a:xfrm>
            <a:off x="457198" y="478895"/>
            <a:ext cx="8220075" cy="994306"/>
          </a:xfrm>
        </p:spPr>
        <p:txBody>
          <a:bodyPr/>
          <a:lstStyle/>
          <a:p>
            <a:r>
              <a:rPr lang="en-US" altLang="en-US" dirty="0"/>
              <a:t>Quiz</a:t>
            </a:r>
            <a:endParaRPr lang="en-GB" dirty="0"/>
          </a:p>
        </p:txBody>
      </p:sp>
      <p:sp>
        <p:nvSpPr>
          <p:cNvPr id="5" name="Rectangle 4">
            <a:hlinkClick r:id="rId2"/>
            <a:extLst>
              <a:ext uri="{FF2B5EF4-FFF2-40B4-BE49-F238E27FC236}">
                <a16:creationId xmlns:a16="http://schemas.microsoft.com/office/drawing/2014/main" id="{32ADE97B-2A8A-4A7A-B636-84D0FBDC534F}"/>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2BF452C-ACB6-4967-85A7-3EB0590865C0}"/>
              </a:ext>
            </a:extLst>
          </p:cNvPr>
          <p:cNvSpPr txBox="1"/>
          <p:nvPr/>
        </p:nvSpPr>
        <p:spPr>
          <a:xfrm>
            <a:off x="671209" y="1489551"/>
            <a:ext cx="7665395" cy="646331"/>
          </a:xfrm>
          <a:prstGeom prst="rect">
            <a:avLst/>
          </a:prstGeom>
          <a:noFill/>
        </p:spPr>
        <p:txBody>
          <a:bodyPr wrap="square" rtlCol="0">
            <a:spAutoFit/>
          </a:bodyPr>
          <a:lstStyle/>
          <a:p>
            <a:pPr marL="342900" indent="-342900">
              <a:lnSpc>
                <a:spcPct val="100000"/>
              </a:lnSpc>
              <a:spcBef>
                <a:spcPct val="0"/>
              </a:spcBef>
              <a:buFont typeface="+mj-lt"/>
              <a:buAutoNum type="arabicPeriod" startAt="5"/>
            </a:pPr>
            <a:r>
              <a:rPr lang="en-US" altLang="en-US" dirty="0"/>
              <a:t>True or False?</a:t>
            </a:r>
          </a:p>
          <a:p>
            <a:pPr marL="342900" indent="-342900">
              <a:buFontTx/>
              <a:buAutoNum type="arabicPeriod" startAt="2"/>
              <a:defRPr/>
            </a:pPr>
            <a:endParaRPr lang="en-US" dirty="0">
              <a:latin typeface="Twinkl" pitchFamily="50" charset="0"/>
            </a:endParaRPr>
          </a:p>
        </p:txBody>
      </p:sp>
      <p:sp>
        <p:nvSpPr>
          <p:cNvPr id="9" name="Oval 8">
            <a:extLst>
              <a:ext uri="{FF2B5EF4-FFF2-40B4-BE49-F238E27FC236}">
                <a16:creationId xmlns:a16="http://schemas.microsoft.com/office/drawing/2014/main" id="{4BC29BF2-5939-4DD8-892D-52B1875E879A}"/>
              </a:ext>
            </a:extLst>
          </p:cNvPr>
          <p:cNvSpPr/>
          <p:nvPr/>
        </p:nvSpPr>
        <p:spPr>
          <a:xfrm>
            <a:off x="3210395" y="3559797"/>
            <a:ext cx="2587021" cy="2587021"/>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a:solidFill>
                  <a:schemeClr val="tx1"/>
                </a:solidFill>
              </a:rPr>
              <a:t>False</a:t>
            </a:r>
          </a:p>
          <a:p>
            <a:pPr algn="ctr">
              <a:spcBef>
                <a:spcPts val="600"/>
              </a:spcBef>
            </a:pPr>
            <a:r>
              <a:rPr lang="en-US" sz="2200" b="1" dirty="0">
                <a:solidFill>
                  <a:schemeClr val="tx1"/>
                </a:solidFill>
              </a:rPr>
              <a:t>It means ‘son of the sun’.</a:t>
            </a:r>
            <a:endParaRPr lang="en-GB" sz="2200" b="1" dirty="0">
              <a:solidFill>
                <a:schemeClr val="tx1"/>
              </a:solidFill>
            </a:endParaRPr>
          </a:p>
        </p:txBody>
      </p:sp>
      <p:sp>
        <p:nvSpPr>
          <p:cNvPr id="10" name="Oval 9">
            <a:extLst>
              <a:ext uri="{FF2B5EF4-FFF2-40B4-BE49-F238E27FC236}">
                <a16:creationId xmlns:a16="http://schemas.microsoft.com/office/drawing/2014/main" id="{4C0266ED-47D1-4AF5-8081-4984D4B76F1E}"/>
              </a:ext>
            </a:extLst>
          </p:cNvPr>
          <p:cNvSpPr/>
          <p:nvPr/>
        </p:nvSpPr>
        <p:spPr>
          <a:xfrm>
            <a:off x="3210395" y="3559796"/>
            <a:ext cx="2587021" cy="2587021"/>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a:t>
            </a:r>
          </a:p>
        </p:txBody>
      </p:sp>
    </p:spTree>
    <p:extLst>
      <p:ext uri="{BB962C8B-B14F-4D97-AF65-F5344CB8AC3E}">
        <p14:creationId xmlns:p14="http://schemas.microsoft.com/office/powerpoint/2010/main" val="1198018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5E46-F296-4988-B6C6-5B0891D3B2E0}"/>
              </a:ext>
            </a:extLst>
          </p:cNvPr>
          <p:cNvSpPr>
            <a:spLocks noGrp="1"/>
          </p:cNvSpPr>
          <p:nvPr>
            <p:ph type="title"/>
          </p:nvPr>
        </p:nvSpPr>
        <p:spPr/>
        <p:txBody>
          <a:bodyPr/>
          <a:lstStyle/>
          <a:p>
            <a:r>
              <a:rPr lang="en-GB" sz="3200" dirty="0"/>
              <a:t>The New Seven Wonders of the World</a:t>
            </a:r>
          </a:p>
        </p:txBody>
      </p:sp>
      <p:sp>
        <p:nvSpPr>
          <p:cNvPr id="3" name="TextBox 2">
            <a:extLst>
              <a:ext uri="{FF2B5EF4-FFF2-40B4-BE49-F238E27FC236}">
                <a16:creationId xmlns:a16="http://schemas.microsoft.com/office/drawing/2014/main" id="{94CA78BC-4BE6-4778-BF19-400C828641BA}"/>
              </a:ext>
            </a:extLst>
          </p:cNvPr>
          <p:cNvSpPr txBox="1"/>
          <p:nvPr/>
        </p:nvSpPr>
        <p:spPr>
          <a:xfrm>
            <a:off x="683604" y="1335640"/>
            <a:ext cx="7767262" cy="923330"/>
          </a:xfrm>
          <a:prstGeom prst="rect">
            <a:avLst/>
          </a:prstGeom>
          <a:noFill/>
        </p:spPr>
        <p:txBody>
          <a:bodyPr wrap="square" rtlCol="0">
            <a:spAutoFit/>
          </a:bodyPr>
          <a:lstStyle/>
          <a:p>
            <a:r>
              <a:rPr lang="en-GB" dirty="0"/>
              <a:t>The ancient world had seven significant places, known as ‘The Seven Wonders of the World’. In 2000, a campaign began to choose seven wonders of the modern world.</a:t>
            </a:r>
          </a:p>
        </p:txBody>
      </p:sp>
      <p:sp>
        <p:nvSpPr>
          <p:cNvPr id="6" name="Rectangle 5">
            <a:extLst>
              <a:ext uri="{FF2B5EF4-FFF2-40B4-BE49-F238E27FC236}">
                <a16:creationId xmlns:a16="http://schemas.microsoft.com/office/drawing/2014/main" id="{8DBF43A4-0D93-40E7-A0DC-D731AB0FF7BE}"/>
              </a:ext>
            </a:extLst>
          </p:cNvPr>
          <p:cNvSpPr/>
          <p:nvPr/>
        </p:nvSpPr>
        <p:spPr>
          <a:xfrm>
            <a:off x="446923" y="2329946"/>
            <a:ext cx="8230350" cy="244753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Over 100 million votes were cast. The final seven places chosen were:</a:t>
            </a:r>
          </a:p>
          <a:p>
            <a:pPr marL="285750" indent="-285750">
              <a:buFont typeface="Arial" panose="020B0604020202020204" pitchFamily="34" charset="0"/>
              <a:buChar char="•"/>
            </a:pPr>
            <a:r>
              <a:rPr lang="en-GB" dirty="0" err="1"/>
              <a:t>Chichén</a:t>
            </a:r>
            <a:r>
              <a:rPr lang="en-GB" dirty="0"/>
              <a:t> </a:t>
            </a:r>
            <a:r>
              <a:rPr lang="en-GB" dirty="0" err="1"/>
              <a:t>Itzán</a:t>
            </a:r>
            <a:r>
              <a:rPr lang="en-GB" dirty="0"/>
              <a:t>, Mexico; </a:t>
            </a:r>
          </a:p>
          <a:p>
            <a:pPr marL="285750" indent="-285750">
              <a:buFont typeface="Arial" panose="020B0604020202020204" pitchFamily="34" charset="0"/>
              <a:buChar char="•"/>
            </a:pPr>
            <a:r>
              <a:rPr lang="en-GB" dirty="0"/>
              <a:t>Machu Picchu, Peru; </a:t>
            </a:r>
          </a:p>
          <a:p>
            <a:pPr marL="285750" indent="-285750">
              <a:buFont typeface="Arial" panose="020B0604020202020204" pitchFamily="34" charset="0"/>
              <a:buChar char="•"/>
            </a:pPr>
            <a:r>
              <a:rPr lang="en-GB" dirty="0"/>
              <a:t>Christ the Redeemer, Brazil; </a:t>
            </a:r>
          </a:p>
          <a:p>
            <a:pPr marL="285750" indent="-285750">
              <a:buFont typeface="Arial" panose="020B0604020202020204" pitchFamily="34" charset="0"/>
              <a:buChar char="•"/>
            </a:pPr>
            <a:r>
              <a:rPr lang="en-GB" dirty="0"/>
              <a:t>The Colosseum, Italy;</a:t>
            </a:r>
          </a:p>
          <a:p>
            <a:pPr marL="285750" indent="-285750">
              <a:buFont typeface="Arial" panose="020B0604020202020204" pitchFamily="34" charset="0"/>
              <a:buChar char="•"/>
            </a:pPr>
            <a:r>
              <a:rPr lang="en-GB" dirty="0"/>
              <a:t>Petra, Jordan; </a:t>
            </a:r>
          </a:p>
          <a:p>
            <a:pPr marL="285750" indent="-285750">
              <a:buFont typeface="Arial" panose="020B0604020202020204" pitchFamily="34" charset="0"/>
              <a:buChar char="•"/>
            </a:pPr>
            <a:r>
              <a:rPr lang="en-GB" dirty="0"/>
              <a:t>Taj Mahal, India; </a:t>
            </a:r>
          </a:p>
          <a:p>
            <a:pPr marL="285750" indent="-285750">
              <a:buFont typeface="Arial" panose="020B0604020202020204" pitchFamily="34" charset="0"/>
              <a:buChar char="•"/>
            </a:pPr>
            <a:r>
              <a:rPr lang="en-GB" dirty="0"/>
              <a:t>The Great Wall, China.</a:t>
            </a:r>
          </a:p>
        </p:txBody>
      </p:sp>
      <p:sp>
        <p:nvSpPr>
          <p:cNvPr id="8" name="TextBox 7">
            <a:extLst>
              <a:ext uri="{FF2B5EF4-FFF2-40B4-BE49-F238E27FC236}">
                <a16:creationId xmlns:a16="http://schemas.microsoft.com/office/drawing/2014/main" id="{CB98FC9D-C556-48ED-8F7D-24BF18F0DA20}"/>
              </a:ext>
            </a:extLst>
          </p:cNvPr>
          <p:cNvSpPr txBox="1"/>
          <p:nvPr/>
        </p:nvSpPr>
        <p:spPr>
          <a:xfrm>
            <a:off x="688369" y="5060695"/>
            <a:ext cx="7767262" cy="369332"/>
          </a:xfrm>
          <a:prstGeom prst="rect">
            <a:avLst/>
          </a:prstGeom>
          <a:noFill/>
        </p:spPr>
        <p:txBody>
          <a:bodyPr wrap="square" rtlCol="0">
            <a:spAutoFit/>
          </a:bodyPr>
          <a:lstStyle/>
          <a:p>
            <a:r>
              <a:rPr lang="en-GB" dirty="0"/>
              <a:t>Today, we are going to find out about Machu Picchu.</a:t>
            </a:r>
          </a:p>
        </p:txBody>
      </p:sp>
    </p:spTree>
    <p:extLst>
      <p:ext uri="{BB962C8B-B14F-4D97-AF65-F5344CB8AC3E}">
        <p14:creationId xmlns:p14="http://schemas.microsoft.com/office/powerpoint/2010/main" val="40071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C2684B-1357-4F2E-87CB-A08D422D6F95}"/>
              </a:ext>
            </a:extLst>
          </p:cNvPr>
          <p:cNvSpPr>
            <a:spLocks noGrp="1"/>
          </p:cNvSpPr>
          <p:nvPr>
            <p:ph type="title"/>
          </p:nvPr>
        </p:nvSpPr>
        <p:spPr>
          <a:xfrm>
            <a:off x="457198" y="478895"/>
            <a:ext cx="8220075" cy="994306"/>
          </a:xfrm>
        </p:spPr>
        <p:txBody>
          <a:bodyPr/>
          <a:lstStyle/>
          <a:p>
            <a:r>
              <a:rPr lang="en-US" altLang="en-US" dirty="0"/>
              <a:t>Quiz</a:t>
            </a:r>
            <a:endParaRPr lang="en-GB" dirty="0"/>
          </a:p>
        </p:txBody>
      </p:sp>
      <p:sp>
        <p:nvSpPr>
          <p:cNvPr id="4" name="Rectangle 3">
            <a:hlinkClick r:id="rId2"/>
            <a:extLst>
              <a:ext uri="{FF2B5EF4-FFF2-40B4-BE49-F238E27FC236}">
                <a16:creationId xmlns:a16="http://schemas.microsoft.com/office/drawing/2014/main" id="{F91AB8F1-23C4-42E4-88BC-DA11CBD96758}"/>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58CA5A9-ACD1-4B97-9E48-EA3C14AC66D6}"/>
              </a:ext>
            </a:extLst>
          </p:cNvPr>
          <p:cNvSpPr txBox="1"/>
          <p:nvPr/>
        </p:nvSpPr>
        <p:spPr>
          <a:xfrm>
            <a:off x="671209" y="1489551"/>
            <a:ext cx="7665395" cy="646331"/>
          </a:xfrm>
          <a:prstGeom prst="rect">
            <a:avLst/>
          </a:prstGeom>
          <a:noFill/>
        </p:spPr>
        <p:txBody>
          <a:bodyPr wrap="square" rtlCol="0">
            <a:spAutoFit/>
          </a:bodyPr>
          <a:lstStyle/>
          <a:p>
            <a:pPr marL="342900" indent="-342900">
              <a:buFont typeface="+mj-lt"/>
              <a:buAutoNum type="arabicPeriod" startAt="6"/>
              <a:defRPr/>
            </a:pPr>
            <a:r>
              <a:rPr lang="en-US" dirty="0">
                <a:latin typeface="Twinkl" pitchFamily="50" charset="0"/>
              </a:rPr>
              <a:t>When was </a:t>
            </a:r>
            <a:r>
              <a:rPr lang="en-US" dirty="0">
                <a:latin typeface="Twinkl" pitchFamily="50" charset="0"/>
                <a:ea typeface="Twinkl" charset="0"/>
                <a:cs typeface="Twinkl" charset="0"/>
              </a:rPr>
              <a:t>Machu Picchu abandoned?</a:t>
            </a:r>
            <a:endParaRPr lang="en-US" dirty="0">
              <a:latin typeface="Twinkl" pitchFamily="50" charset="0"/>
            </a:endParaRPr>
          </a:p>
          <a:p>
            <a:pPr marL="342900" indent="-342900">
              <a:buFontTx/>
              <a:buAutoNum type="arabicPeriod" startAt="2"/>
              <a:defRPr/>
            </a:pPr>
            <a:endParaRPr lang="en-US" dirty="0">
              <a:latin typeface="Twinkl" pitchFamily="50" charset="0"/>
            </a:endParaRPr>
          </a:p>
        </p:txBody>
      </p:sp>
      <p:sp>
        <p:nvSpPr>
          <p:cNvPr id="6" name="Oval 5">
            <a:extLst>
              <a:ext uri="{FF2B5EF4-FFF2-40B4-BE49-F238E27FC236}">
                <a16:creationId xmlns:a16="http://schemas.microsoft.com/office/drawing/2014/main" id="{CC73D1A6-45AF-4284-8604-4B5777087ABD}"/>
              </a:ext>
            </a:extLst>
          </p:cNvPr>
          <p:cNvSpPr/>
          <p:nvPr/>
        </p:nvSpPr>
        <p:spPr>
          <a:xfrm>
            <a:off x="3550594" y="3957078"/>
            <a:ext cx="2120093" cy="2120093"/>
          </a:xfrm>
          <a:prstGeom prst="ellipse">
            <a:avLst/>
          </a:prstGeom>
          <a:solidFill>
            <a:schemeClr val="bg1"/>
          </a:solidFill>
          <a:ln w="3810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rPr>
              <a:t>b</a:t>
            </a:r>
          </a:p>
        </p:txBody>
      </p:sp>
      <p:sp>
        <p:nvSpPr>
          <p:cNvPr id="7" name="Oval 6">
            <a:extLst>
              <a:ext uri="{FF2B5EF4-FFF2-40B4-BE49-F238E27FC236}">
                <a16:creationId xmlns:a16="http://schemas.microsoft.com/office/drawing/2014/main" id="{E55FADE1-5F74-4089-A73E-65C3EEA09225}"/>
              </a:ext>
            </a:extLst>
          </p:cNvPr>
          <p:cNvSpPr/>
          <p:nvPr/>
        </p:nvSpPr>
        <p:spPr>
          <a:xfrm>
            <a:off x="3550594" y="3957077"/>
            <a:ext cx="2120093" cy="2120093"/>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Answer</a:t>
            </a:r>
          </a:p>
        </p:txBody>
      </p:sp>
      <p:sp>
        <p:nvSpPr>
          <p:cNvPr id="8" name="TextBox 7">
            <a:extLst>
              <a:ext uri="{FF2B5EF4-FFF2-40B4-BE49-F238E27FC236}">
                <a16:creationId xmlns:a16="http://schemas.microsoft.com/office/drawing/2014/main" id="{C52BDC0F-187F-4CD5-ABCB-C963C64CD2E1}"/>
              </a:ext>
            </a:extLst>
          </p:cNvPr>
          <p:cNvSpPr txBox="1"/>
          <p:nvPr/>
        </p:nvSpPr>
        <p:spPr>
          <a:xfrm>
            <a:off x="1011878" y="1984650"/>
            <a:ext cx="7665395" cy="1477328"/>
          </a:xfrm>
          <a:prstGeom prst="rect">
            <a:avLst/>
          </a:prstGeom>
          <a:noFill/>
        </p:spPr>
        <p:txBody>
          <a:bodyPr wrap="square" rtlCol="0">
            <a:spAutoFit/>
          </a:bodyPr>
          <a:lstStyle/>
          <a:p>
            <a:pPr marL="342900" indent="-342900">
              <a:buFont typeface="+mj-lt"/>
              <a:buAutoNum type="alphaLcPeriod"/>
              <a:defRPr/>
            </a:pPr>
            <a:r>
              <a:rPr lang="en-US" dirty="0">
                <a:latin typeface="Twinkl" pitchFamily="50" charset="0"/>
              </a:rPr>
              <a:t>1472</a:t>
            </a:r>
          </a:p>
          <a:p>
            <a:pPr marL="342900" indent="-342900">
              <a:buFont typeface="+mj-lt"/>
              <a:buAutoNum type="alphaLcPeriod"/>
              <a:defRPr/>
            </a:pPr>
            <a:r>
              <a:rPr lang="en-US" dirty="0">
                <a:latin typeface="Twinkl" pitchFamily="50" charset="0"/>
              </a:rPr>
              <a:t>1572</a:t>
            </a:r>
          </a:p>
          <a:p>
            <a:pPr marL="342900" indent="-342900">
              <a:buFont typeface="+mj-lt"/>
              <a:buAutoNum type="alphaLcPeriod"/>
              <a:defRPr/>
            </a:pPr>
            <a:r>
              <a:rPr lang="en-US" dirty="0">
                <a:latin typeface="Twinkl" pitchFamily="50" charset="0"/>
              </a:rPr>
              <a:t>1672</a:t>
            </a:r>
          </a:p>
          <a:p>
            <a:pPr marL="342900" indent="-342900">
              <a:buFont typeface="+mj-lt"/>
              <a:buAutoNum type="alphaLcPeriod"/>
              <a:defRPr/>
            </a:pPr>
            <a:r>
              <a:rPr lang="en-US" dirty="0">
                <a:latin typeface="Twinkl" pitchFamily="50" charset="0"/>
              </a:rPr>
              <a:t>1772</a:t>
            </a:r>
          </a:p>
          <a:p>
            <a:pPr marL="342900" indent="-342900">
              <a:buFont typeface="+mj-lt"/>
              <a:buAutoNum type="alphaLcPeriod"/>
            </a:pPr>
            <a:endParaRPr lang="en-GB" dirty="0"/>
          </a:p>
        </p:txBody>
      </p:sp>
    </p:spTree>
    <p:extLst>
      <p:ext uri="{BB962C8B-B14F-4D97-AF65-F5344CB8AC3E}">
        <p14:creationId xmlns:p14="http://schemas.microsoft.com/office/powerpoint/2010/main" val="2020880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82C41D0-7A75-46AE-AACF-2044CCDF1CBB}"/>
              </a:ext>
            </a:extLst>
          </p:cNvPr>
          <p:cNvSpPr/>
          <p:nvPr/>
        </p:nvSpPr>
        <p:spPr>
          <a:xfrm>
            <a:off x="3993160" y="2980189"/>
            <a:ext cx="1157680" cy="89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93E7BDC8-A5E5-4455-A490-75946CD0B263}"/>
              </a:ext>
            </a:extLst>
          </p:cNvPr>
          <p:cNvSpPr/>
          <p:nvPr/>
        </p:nvSpPr>
        <p:spPr>
          <a:xfrm>
            <a:off x="8464492" y="6080620"/>
            <a:ext cx="679508" cy="77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13F925-660A-4D14-81C2-269339BA5B5D}"/>
              </a:ext>
            </a:extLst>
          </p:cNvPr>
          <p:cNvSpPr/>
          <p:nvPr/>
        </p:nvSpPr>
        <p:spPr>
          <a:xfrm>
            <a:off x="679508" y="1577003"/>
            <a:ext cx="7583648" cy="106552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6EA3B0-F34C-4731-84A1-A9EED5839DA6}"/>
              </a:ext>
            </a:extLst>
          </p:cNvPr>
          <p:cNvSpPr>
            <a:spLocks noGrp="1"/>
          </p:cNvSpPr>
          <p:nvPr>
            <p:ph type="title"/>
          </p:nvPr>
        </p:nvSpPr>
        <p:spPr/>
        <p:txBody>
          <a:bodyPr/>
          <a:lstStyle/>
          <a:p>
            <a:r>
              <a:rPr lang="en-US" dirty="0"/>
              <a:t>Where Is Machu Picchu?</a:t>
            </a:r>
            <a:endParaRPr lang="en-GB" dirty="0"/>
          </a:p>
        </p:txBody>
      </p:sp>
      <p:sp>
        <p:nvSpPr>
          <p:cNvPr id="3" name="Rectangle 2">
            <a:hlinkClick r:id="rId2"/>
            <a:extLst>
              <a:ext uri="{FF2B5EF4-FFF2-40B4-BE49-F238E27FC236}">
                <a16:creationId xmlns:a16="http://schemas.microsoft.com/office/drawing/2014/main" id="{EE8700FD-40F7-42CF-8D2B-6D0ABF2A162A}"/>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D39FD00-792C-4A0B-A2B2-929B95816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068" t="3180" r="4685" b="3486"/>
          <a:stretch/>
        </p:blipFill>
        <p:spPr>
          <a:xfrm>
            <a:off x="5103332" y="1406089"/>
            <a:ext cx="3285659" cy="4858444"/>
          </a:xfrm>
          <a:prstGeom prst="rect">
            <a:avLst/>
          </a:prstGeom>
          <a:ln w="28575">
            <a:solidFill>
              <a:srgbClr val="C0DFC3"/>
            </a:solidFill>
          </a:ln>
        </p:spPr>
      </p:pic>
      <p:sp>
        <p:nvSpPr>
          <p:cNvPr id="6" name="TextBox 5">
            <a:extLst>
              <a:ext uri="{FF2B5EF4-FFF2-40B4-BE49-F238E27FC236}">
                <a16:creationId xmlns:a16="http://schemas.microsoft.com/office/drawing/2014/main" id="{03F161AC-7AFC-4D8C-A91C-64AF85695FB7}"/>
              </a:ext>
            </a:extLst>
          </p:cNvPr>
          <p:cNvSpPr txBox="1"/>
          <p:nvPr/>
        </p:nvSpPr>
        <p:spPr>
          <a:xfrm>
            <a:off x="738231" y="1644560"/>
            <a:ext cx="4876340" cy="1200329"/>
          </a:xfrm>
          <a:prstGeom prst="rect">
            <a:avLst/>
          </a:prstGeom>
          <a:noFill/>
        </p:spPr>
        <p:txBody>
          <a:bodyPr wrap="square" rtlCol="0">
            <a:spAutoFit/>
          </a:bodyPr>
          <a:lstStyle/>
          <a:p>
            <a:r>
              <a:rPr lang="en-US" altLang="en-US" dirty="0"/>
              <a:t>Machu Picchu sits on top of the Andes mountain range in Peru, South America. </a:t>
            </a:r>
          </a:p>
          <a:p>
            <a:r>
              <a:rPr lang="en-US" altLang="en-US" dirty="0"/>
              <a:t>It is almost 8000 feet above sea level.</a:t>
            </a:r>
          </a:p>
          <a:p>
            <a:endParaRPr lang="en-GB" dirty="0"/>
          </a:p>
        </p:txBody>
      </p:sp>
      <p:sp>
        <p:nvSpPr>
          <p:cNvPr id="9" name="TextBox 8">
            <a:extLst>
              <a:ext uri="{FF2B5EF4-FFF2-40B4-BE49-F238E27FC236}">
                <a16:creationId xmlns:a16="http://schemas.microsoft.com/office/drawing/2014/main" id="{05206E3F-A50D-498D-8F1E-F72A5D3CFFBA}"/>
              </a:ext>
            </a:extLst>
          </p:cNvPr>
          <p:cNvSpPr txBox="1"/>
          <p:nvPr/>
        </p:nvSpPr>
        <p:spPr>
          <a:xfrm>
            <a:off x="5226341" y="5557389"/>
            <a:ext cx="1728132" cy="369332"/>
          </a:xfrm>
          <a:prstGeom prst="rect">
            <a:avLst/>
          </a:prstGeom>
          <a:noFill/>
        </p:spPr>
        <p:txBody>
          <a:bodyPr wrap="square" rtlCol="0">
            <a:spAutoFit/>
          </a:bodyPr>
          <a:lstStyle/>
          <a:p>
            <a:r>
              <a:rPr lang="en-GB" b="1" dirty="0"/>
              <a:t>Pacific Ocean</a:t>
            </a:r>
          </a:p>
        </p:txBody>
      </p:sp>
    </p:spTree>
    <p:extLst>
      <p:ext uri="{BB962C8B-B14F-4D97-AF65-F5344CB8AC3E}">
        <p14:creationId xmlns:p14="http://schemas.microsoft.com/office/powerpoint/2010/main" val="275774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2EE213D2-F5C3-4000-984D-5A37FF30EF1D}"/>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37BECF1-C7E6-4594-BBFC-7BC17E7AD6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8434" y="759832"/>
            <a:ext cx="6727132" cy="5045349"/>
          </a:xfrm>
          <a:prstGeom prst="rect">
            <a:avLst/>
          </a:prstGeom>
          <a:ln w="28575">
            <a:noFill/>
          </a:ln>
        </p:spPr>
      </p:pic>
      <p:sp>
        <p:nvSpPr>
          <p:cNvPr id="6" name="TextBox 5">
            <a:extLst>
              <a:ext uri="{FF2B5EF4-FFF2-40B4-BE49-F238E27FC236}">
                <a16:creationId xmlns:a16="http://schemas.microsoft.com/office/drawing/2014/main" id="{46FF4C33-9E9F-41E0-A2CB-3BF9FA5A3B81}"/>
              </a:ext>
            </a:extLst>
          </p:cNvPr>
          <p:cNvSpPr txBox="1"/>
          <p:nvPr/>
        </p:nvSpPr>
        <p:spPr>
          <a:xfrm>
            <a:off x="2133830" y="5930638"/>
            <a:ext cx="4876340" cy="646331"/>
          </a:xfrm>
          <a:prstGeom prst="rect">
            <a:avLst/>
          </a:prstGeom>
          <a:noFill/>
        </p:spPr>
        <p:txBody>
          <a:bodyPr wrap="square" rtlCol="0">
            <a:spAutoFit/>
          </a:bodyPr>
          <a:lstStyle/>
          <a:p>
            <a:pPr>
              <a:lnSpc>
                <a:spcPct val="100000"/>
              </a:lnSpc>
              <a:spcBef>
                <a:spcPct val="0"/>
              </a:spcBef>
              <a:buFontTx/>
              <a:buNone/>
            </a:pPr>
            <a:r>
              <a:rPr lang="en-US" altLang="en-US" dirty="0"/>
              <a:t>What do you think Machu Picchu once was? </a:t>
            </a:r>
            <a:endParaRPr lang="en-GB" altLang="en-US" dirty="0"/>
          </a:p>
          <a:p>
            <a:endParaRPr lang="en-GB" dirty="0"/>
          </a:p>
        </p:txBody>
      </p:sp>
    </p:spTree>
    <p:extLst>
      <p:ext uri="{BB962C8B-B14F-4D97-AF65-F5344CB8AC3E}">
        <p14:creationId xmlns:p14="http://schemas.microsoft.com/office/powerpoint/2010/main" val="114244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91887-D667-4B69-9D88-A7CC520C529C}"/>
              </a:ext>
            </a:extLst>
          </p:cNvPr>
          <p:cNvSpPr/>
          <p:nvPr/>
        </p:nvSpPr>
        <p:spPr>
          <a:xfrm>
            <a:off x="624093" y="1544102"/>
            <a:ext cx="6564647" cy="3622721"/>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2908F4-6AFC-4007-A2E8-5882F3A16E17}"/>
              </a:ext>
            </a:extLst>
          </p:cNvPr>
          <p:cNvSpPr>
            <a:spLocks noGrp="1"/>
          </p:cNvSpPr>
          <p:nvPr>
            <p:ph type="title"/>
          </p:nvPr>
        </p:nvSpPr>
        <p:spPr/>
        <p:txBody>
          <a:bodyPr/>
          <a:lstStyle/>
          <a:p>
            <a:r>
              <a:rPr lang="en-US" altLang="en-US" dirty="0"/>
              <a:t>What Is Machu Picchu?</a:t>
            </a:r>
            <a:endParaRPr lang="en-GB" dirty="0"/>
          </a:p>
        </p:txBody>
      </p:sp>
      <p:sp>
        <p:nvSpPr>
          <p:cNvPr id="3" name="Rectangle 2">
            <a:hlinkClick r:id="rId2"/>
            <a:extLst>
              <a:ext uri="{FF2B5EF4-FFF2-40B4-BE49-F238E27FC236}">
                <a16:creationId xmlns:a16="http://schemas.microsoft.com/office/drawing/2014/main" id="{57B7C703-8A67-476D-B488-06C88F9254E2}"/>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319355-E0D9-4376-B449-6804427949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732"/>
          <a:stretch/>
        </p:blipFill>
        <p:spPr>
          <a:xfrm>
            <a:off x="5584264" y="1391055"/>
            <a:ext cx="3484390" cy="5032334"/>
          </a:xfrm>
          <a:prstGeom prst="rect">
            <a:avLst/>
          </a:prstGeom>
        </p:spPr>
      </p:pic>
      <p:sp>
        <p:nvSpPr>
          <p:cNvPr id="6" name="TextBox 5">
            <a:extLst>
              <a:ext uri="{FF2B5EF4-FFF2-40B4-BE49-F238E27FC236}">
                <a16:creationId xmlns:a16="http://schemas.microsoft.com/office/drawing/2014/main" id="{4F124041-086B-4A4C-93BD-BCB93EBDF22C}"/>
              </a:ext>
            </a:extLst>
          </p:cNvPr>
          <p:cNvSpPr txBox="1"/>
          <p:nvPr/>
        </p:nvSpPr>
        <p:spPr>
          <a:xfrm>
            <a:off x="700391" y="1691176"/>
            <a:ext cx="5602545" cy="4001095"/>
          </a:xfrm>
          <a:prstGeom prst="rect">
            <a:avLst/>
          </a:prstGeom>
          <a:noFill/>
        </p:spPr>
        <p:txBody>
          <a:bodyPr wrap="square" rtlCol="0">
            <a:spAutoFit/>
          </a:bodyPr>
          <a:lstStyle/>
          <a:p>
            <a:r>
              <a:rPr lang="en-US" altLang="en-US" dirty="0"/>
              <a:t>Machu Picchu is a ruined, historical settlement. </a:t>
            </a:r>
            <a:r>
              <a:rPr lang="en-GB" dirty="0"/>
              <a:t>It is believed to have been built by the Inca civilisation at around 1450 as an estate for Emperor Pachacuti.</a:t>
            </a:r>
          </a:p>
          <a:p>
            <a:pPr>
              <a:spcBef>
                <a:spcPts val="1200"/>
              </a:spcBef>
            </a:pPr>
            <a:r>
              <a:rPr lang="en-GB" dirty="0"/>
              <a:t>There are many theories as to why it was built. </a:t>
            </a:r>
            <a:r>
              <a:rPr lang="en-US" altLang="en-US" dirty="0"/>
              <a:t>Some people believe it was a sacred, religious site while others thought it was built as a holiday retreat. </a:t>
            </a:r>
          </a:p>
          <a:p>
            <a:pPr>
              <a:spcBef>
                <a:spcPts val="1200"/>
              </a:spcBef>
            </a:pPr>
            <a:r>
              <a:rPr lang="en-GB" dirty="0"/>
              <a:t>For many years, only native locals knew about Machu Picchu. </a:t>
            </a:r>
            <a:r>
              <a:rPr lang="en-US" altLang="en-US" dirty="0"/>
              <a:t>However, when a historian rediscovered it 1911, it became famous around       the world.</a:t>
            </a:r>
          </a:p>
          <a:p>
            <a:endParaRPr lang="en-US" altLang="en-US" dirty="0"/>
          </a:p>
          <a:p>
            <a:endParaRPr lang="en-GB" dirty="0"/>
          </a:p>
        </p:txBody>
      </p:sp>
    </p:spTree>
    <p:extLst>
      <p:ext uri="{BB962C8B-B14F-4D97-AF65-F5344CB8AC3E}">
        <p14:creationId xmlns:p14="http://schemas.microsoft.com/office/powerpoint/2010/main" val="86185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FB90B-6E50-4390-97A9-FA895174E3F1}"/>
              </a:ext>
            </a:extLst>
          </p:cNvPr>
          <p:cNvSpPr/>
          <p:nvPr/>
        </p:nvSpPr>
        <p:spPr>
          <a:xfrm>
            <a:off x="632300" y="1658028"/>
            <a:ext cx="5126476" cy="2721025"/>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3EB7BD-49D5-4FB3-983E-8412C63F8822}"/>
              </a:ext>
            </a:extLst>
          </p:cNvPr>
          <p:cNvSpPr>
            <a:spLocks noGrp="1"/>
          </p:cNvSpPr>
          <p:nvPr>
            <p:ph type="title"/>
          </p:nvPr>
        </p:nvSpPr>
        <p:spPr/>
        <p:txBody>
          <a:bodyPr/>
          <a:lstStyle/>
          <a:p>
            <a:r>
              <a:rPr lang="en-US" altLang="en-US" dirty="0"/>
              <a:t>Who Were the Incas?</a:t>
            </a:r>
            <a:endParaRPr lang="en-GB" dirty="0"/>
          </a:p>
        </p:txBody>
      </p:sp>
      <p:sp>
        <p:nvSpPr>
          <p:cNvPr id="3" name="Rectangle 2">
            <a:hlinkClick r:id="rId2"/>
            <a:extLst>
              <a:ext uri="{FF2B5EF4-FFF2-40B4-BE49-F238E27FC236}">
                <a16:creationId xmlns:a16="http://schemas.microsoft.com/office/drawing/2014/main" id="{C0E60300-AAAC-482D-83FE-6067A47B4169}"/>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27CED6C-F489-480B-A6C1-F16AF4405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679" y="1502385"/>
            <a:ext cx="3263468" cy="4581727"/>
          </a:xfrm>
          <a:prstGeom prst="rect">
            <a:avLst/>
          </a:prstGeom>
          <a:ln w="28575">
            <a:solidFill>
              <a:srgbClr val="C0DFC3"/>
            </a:solidFill>
          </a:ln>
        </p:spPr>
      </p:pic>
      <p:sp>
        <p:nvSpPr>
          <p:cNvPr id="6" name="TextBox 5">
            <a:extLst>
              <a:ext uri="{FF2B5EF4-FFF2-40B4-BE49-F238E27FC236}">
                <a16:creationId xmlns:a16="http://schemas.microsoft.com/office/drawing/2014/main" id="{F7382A49-6FEE-4BC9-B7EB-0FBE5107F110}"/>
              </a:ext>
            </a:extLst>
          </p:cNvPr>
          <p:cNvSpPr txBox="1"/>
          <p:nvPr/>
        </p:nvSpPr>
        <p:spPr>
          <a:xfrm>
            <a:off x="758760" y="1758341"/>
            <a:ext cx="4202349" cy="2462213"/>
          </a:xfrm>
          <a:prstGeom prst="rect">
            <a:avLst/>
          </a:prstGeom>
          <a:noFill/>
        </p:spPr>
        <p:txBody>
          <a:bodyPr wrap="square" rtlCol="0">
            <a:spAutoFit/>
          </a:bodyPr>
          <a:lstStyle/>
          <a:p>
            <a:pPr>
              <a:spcBef>
                <a:spcPct val="0"/>
              </a:spcBef>
            </a:pPr>
            <a:r>
              <a:rPr lang="en-GB" altLang="en-US" dirty="0"/>
              <a:t>The Incas were a great civilization, existing from AD 1400 - AD 1533. They built the largest empire of the native South American people.</a:t>
            </a:r>
          </a:p>
          <a:p>
            <a:pPr>
              <a:spcBef>
                <a:spcPts val="1200"/>
              </a:spcBef>
            </a:pPr>
            <a:r>
              <a:rPr lang="en-GB" altLang="en-US" dirty="0"/>
              <a:t>They built roads, performed brain surgery, started a postal service, developed their own calendar and spoke their own language, Quechua.</a:t>
            </a:r>
            <a:endParaRPr lang="en-GB" dirty="0"/>
          </a:p>
        </p:txBody>
      </p:sp>
    </p:spTree>
    <p:extLst>
      <p:ext uri="{BB962C8B-B14F-4D97-AF65-F5344CB8AC3E}">
        <p14:creationId xmlns:p14="http://schemas.microsoft.com/office/powerpoint/2010/main" val="369238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680F9F-46B8-44D4-98D3-EBC7BC6BE84D}"/>
              </a:ext>
            </a:extLst>
          </p:cNvPr>
          <p:cNvSpPr/>
          <p:nvPr/>
        </p:nvSpPr>
        <p:spPr>
          <a:xfrm>
            <a:off x="749030" y="1622756"/>
            <a:ext cx="6546716" cy="2102938"/>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D3D8AD7-3EC3-466D-892B-8B4C1A79B216}"/>
              </a:ext>
            </a:extLst>
          </p:cNvPr>
          <p:cNvSpPr>
            <a:spLocks noGrp="1"/>
          </p:cNvSpPr>
          <p:nvPr>
            <p:ph type="title"/>
          </p:nvPr>
        </p:nvSpPr>
        <p:spPr/>
        <p:txBody>
          <a:bodyPr/>
          <a:lstStyle/>
          <a:p>
            <a:r>
              <a:rPr lang="en-US" altLang="en-US" dirty="0"/>
              <a:t>The Incas</a:t>
            </a:r>
            <a:endParaRPr lang="en-GB" dirty="0"/>
          </a:p>
        </p:txBody>
      </p:sp>
      <p:sp>
        <p:nvSpPr>
          <p:cNvPr id="3" name="Rectangle 2">
            <a:hlinkClick r:id="rId2"/>
            <a:extLst>
              <a:ext uri="{FF2B5EF4-FFF2-40B4-BE49-F238E27FC236}">
                <a16:creationId xmlns:a16="http://schemas.microsoft.com/office/drawing/2014/main" id="{026F71A6-E870-40B3-837D-C754B6A2E6FA}"/>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82A9B54-F8D3-4A7C-AAAB-FB36D2C78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7140" y="1186774"/>
            <a:ext cx="1917533" cy="5206922"/>
          </a:xfrm>
          <a:prstGeom prst="rect">
            <a:avLst/>
          </a:prstGeom>
        </p:spPr>
      </p:pic>
      <p:sp>
        <p:nvSpPr>
          <p:cNvPr id="6" name="TextBox 5">
            <a:extLst>
              <a:ext uri="{FF2B5EF4-FFF2-40B4-BE49-F238E27FC236}">
                <a16:creationId xmlns:a16="http://schemas.microsoft.com/office/drawing/2014/main" id="{B57D0550-0864-4884-AA1E-42412F2AB82A}"/>
              </a:ext>
            </a:extLst>
          </p:cNvPr>
          <p:cNvSpPr txBox="1"/>
          <p:nvPr/>
        </p:nvSpPr>
        <p:spPr>
          <a:xfrm>
            <a:off x="856036" y="1722342"/>
            <a:ext cx="5807412" cy="2185214"/>
          </a:xfrm>
          <a:prstGeom prst="rect">
            <a:avLst/>
          </a:prstGeom>
          <a:noFill/>
        </p:spPr>
        <p:txBody>
          <a:bodyPr wrap="square" rtlCol="0">
            <a:spAutoFit/>
          </a:bodyPr>
          <a:lstStyle/>
          <a:p>
            <a:pPr>
              <a:spcBef>
                <a:spcPct val="0"/>
              </a:spcBef>
            </a:pPr>
            <a:r>
              <a:rPr lang="en-US" altLang="en-US" dirty="0"/>
              <a:t>Life was very different depending on who you were in the Inca empire.</a:t>
            </a:r>
          </a:p>
          <a:p>
            <a:pPr>
              <a:spcBef>
                <a:spcPts val="1200"/>
              </a:spcBef>
            </a:pPr>
            <a:r>
              <a:rPr lang="en-US" altLang="en-US" dirty="0"/>
              <a:t>Most people were peasants and farmers. They were forced to work very hard and didn’t own their         farm. They had to pay taxes and give food and         items to the Inca empire. </a:t>
            </a:r>
          </a:p>
          <a:p>
            <a:endParaRPr lang="en-GB" dirty="0"/>
          </a:p>
        </p:txBody>
      </p:sp>
    </p:spTree>
    <p:extLst>
      <p:ext uri="{BB962C8B-B14F-4D97-AF65-F5344CB8AC3E}">
        <p14:creationId xmlns:p14="http://schemas.microsoft.com/office/powerpoint/2010/main" val="178232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6E39-C807-4E92-BA5F-2ACDD3E27DD2}"/>
              </a:ext>
            </a:extLst>
          </p:cNvPr>
          <p:cNvSpPr>
            <a:spLocks noGrp="1"/>
          </p:cNvSpPr>
          <p:nvPr>
            <p:ph type="title"/>
          </p:nvPr>
        </p:nvSpPr>
        <p:spPr/>
        <p:txBody>
          <a:bodyPr/>
          <a:lstStyle/>
          <a:p>
            <a:r>
              <a:rPr lang="en-US" altLang="en-US" dirty="0"/>
              <a:t>The Incas</a:t>
            </a:r>
            <a:endParaRPr lang="en-GB" dirty="0"/>
          </a:p>
        </p:txBody>
      </p:sp>
      <p:sp>
        <p:nvSpPr>
          <p:cNvPr id="3" name="Rectangle 2">
            <a:hlinkClick r:id="rId2"/>
            <a:extLst>
              <a:ext uri="{FF2B5EF4-FFF2-40B4-BE49-F238E27FC236}">
                <a16:creationId xmlns:a16="http://schemas.microsoft.com/office/drawing/2014/main" id="{86FF48E1-EDB3-4722-B99C-1AEEA3E5352D}"/>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9590662-487F-4058-BDF4-CB5217FDA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183" y="1380300"/>
            <a:ext cx="6799633" cy="3824793"/>
          </a:xfrm>
          <a:prstGeom prst="rect">
            <a:avLst/>
          </a:prstGeom>
        </p:spPr>
      </p:pic>
      <p:sp>
        <p:nvSpPr>
          <p:cNvPr id="6" name="TextBox 5">
            <a:extLst>
              <a:ext uri="{FF2B5EF4-FFF2-40B4-BE49-F238E27FC236}">
                <a16:creationId xmlns:a16="http://schemas.microsoft.com/office/drawing/2014/main" id="{6E00E606-42EC-4987-AF14-DA7698124A2A}"/>
              </a:ext>
            </a:extLst>
          </p:cNvPr>
          <p:cNvSpPr txBox="1"/>
          <p:nvPr/>
        </p:nvSpPr>
        <p:spPr>
          <a:xfrm>
            <a:off x="632911" y="5306975"/>
            <a:ext cx="8220075" cy="1200329"/>
          </a:xfrm>
          <a:prstGeom prst="rect">
            <a:avLst/>
          </a:prstGeom>
          <a:noFill/>
        </p:spPr>
        <p:txBody>
          <a:bodyPr wrap="square" rtlCol="0">
            <a:spAutoFit/>
          </a:bodyPr>
          <a:lstStyle/>
          <a:p>
            <a:r>
              <a:rPr lang="en-US" altLang="en-US" dirty="0"/>
              <a:t>The Incas lived in the mountains so it was difficult to find flat land to grow food. To solve this issue, they created terrace farming, building steps on the sides of the mountain. </a:t>
            </a:r>
          </a:p>
          <a:p>
            <a:endParaRPr lang="en-GB" dirty="0"/>
          </a:p>
        </p:txBody>
      </p:sp>
    </p:spTree>
    <p:extLst>
      <p:ext uri="{BB962C8B-B14F-4D97-AF65-F5344CB8AC3E}">
        <p14:creationId xmlns:p14="http://schemas.microsoft.com/office/powerpoint/2010/main" val="339966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6EC313-FBEB-4D4D-99C1-7DC696517CE1}"/>
              </a:ext>
            </a:extLst>
          </p:cNvPr>
          <p:cNvSpPr/>
          <p:nvPr/>
        </p:nvSpPr>
        <p:spPr>
          <a:xfrm>
            <a:off x="724713" y="1691100"/>
            <a:ext cx="6386206" cy="1356165"/>
          </a:xfrm>
          <a:prstGeom prst="rect">
            <a:avLst/>
          </a:prstGeom>
          <a:solidFill>
            <a:srgbClr val="C0DFC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B2968DD-B84C-486E-90F4-30951B35D0E5}"/>
              </a:ext>
            </a:extLst>
          </p:cNvPr>
          <p:cNvSpPr>
            <a:spLocks noGrp="1"/>
          </p:cNvSpPr>
          <p:nvPr>
            <p:ph type="title"/>
          </p:nvPr>
        </p:nvSpPr>
        <p:spPr/>
        <p:txBody>
          <a:bodyPr/>
          <a:lstStyle/>
          <a:p>
            <a:r>
              <a:rPr lang="en-US" altLang="en-US" dirty="0"/>
              <a:t>The Incas</a:t>
            </a:r>
            <a:endParaRPr lang="en-GB" dirty="0"/>
          </a:p>
        </p:txBody>
      </p:sp>
      <p:sp>
        <p:nvSpPr>
          <p:cNvPr id="3" name="Rectangle 2">
            <a:hlinkClick r:id="rId2"/>
            <a:extLst>
              <a:ext uri="{FF2B5EF4-FFF2-40B4-BE49-F238E27FC236}">
                <a16:creationId xmlns:a16="http://schemas.microsoft.com/office/drawing/2014/main" id="{EDFC4B01-D03D-40C3-8540-EDE1ECD9E39A}"/>
              </a:ext>
            </a:extLst>
          </p:cNvPr>
          <p:cNvSpPr/>
          <p:nvPr/>
        </p:nvSpPr>
        <p:spPr>
          <a:xfrm>
            <a:off x="8464492" y="6618914"/>
            <a:ext cx="679508"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a:extLst>
              <a:ext uri="{FF2B5EF4-FFF2-40B4-BE49-F238E27FC236}">
                <a16:creationId xmlns:a16="http://schemas.microsoft.com/office/drawing/2014/main" id="{1BAD73DF-FC0A-4AF2-A3BA-4F06C4425F1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4020" y="755163"/>
            <a:ext cx="2727487" cy="565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DF60008-06B2-4969-AB8A-320AE84CE45F}"/>
              </a:ext>
            </a:extLst>
          </p:cNvPr>
          <p:cNvSpPr txBox="1"/>
          <p:nvPr/>
        </p:nvSpPr>
        <p:spPr>
          <a:xfrm>
            <a:off x="817127" y="1749576"/>
            <a:ext cx="5583674" cy="1477328"/>
          </a:xfrm>
          <a:prstGeom prst="rect">
            <a:avLst/>
          </a:prstGeom>
          <a:noFill/>
        </p:spPr>
        <p:txBody>
          <a:bodyPr wrap="square" rtlCol="0">
            <a:spAutoFit/>
          </a:bodyPr>
          <a:lstStyle/>
          <a:p>
            <a:pPr>
              <a:spcBef>
                <a:spcPct val="0"/>
              </a:spcBef>
            </a:pPr>
            <a:r>
              <a:rPr lang="en-US" altLang="en-US" dirty="0"/>
              <a:t>A smaller number of people were royals. Royals lived a luxurious lifestyle. They wore special                     hairstyles and jewellery to make themselves                     stand apart from the peasants.</a:t>
            </a:r>
          </a:p>
          <a:p>
            <a:endParaRPr lang="en-GB" dirty="0"/>
          </a:p>
        </p:txBody>
      </p:sp>
    </p:spTree>
    <p:extLst>
      <p:ext uri="{BB962C8B-B14F-4D97-AF65-F5344CB8AC3E}">
        <p14:creationId xmlns:p14="http://schemas.microsoft.com/office/powerpoint/2010/main" val="225403633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126</TotalTime>
  <Words>928</Words>
  <Application>Microsoft Office PowerPoint</Application>
  <PresentationFormat>On-screen Show (4:3)</PresentationFormat>
  <Paragraphs>96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Twinkl</vt:lpstr>
      <vt:lpstr>Office Theme</vt:lpstr>
      <vt:lpstr>PowerPoint Presentation</vt:lpstr>
      <vt:lpstr>The New Seven Wonders of the World</vt:lpstr>
      <vt:lpstr>Where Is Machu Picchu?</vt:lpstr>
      <vt:lpstr>PowerPoint Presentation</vt:lpstr>
      <vt:lpstr>What Is Machu Picchu?</vt:lpstr>
      <vt:lpstr>Who Were the Incas?</vt:lpstr>
      <vt:lpstr>The Incas</vt:lpstr>
      <vt:lpstr>The Incas</vt:lpstr>
      <vt:lpstr>The Incas</vt:lpstr>
      <vt:lpstr>The Incas</vt:lpstr>
      <vt:lpstr>Machu Picchu - A Sacred, Religious Site? </vt:lpstr>
      <vt:lpstr>What Happened to Machu Picchu?</vt:lpstr>
      <vt:lpstr>Machu Picchu Today</vt:lpstr>
      <vt:lpstr>Machu Picchu Today</vt:lpstr>
      <vt:lpstr>Quiz</vt:lpstr>
      <vt:lpstr>Quiz</vt:lpstr>
      <vt:lpstr>Quiz</vt:lpstr>
      <vt:lpstr>Quiz</vt:lpstr>
      <vt:lpstr>Quiz</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Melissa Naisbitt</cp:lastModifiedBy>
  <cp:revision>15</cp:revision>
  <dcterms:created xsi:type="dcterms:W3CDTF">2020-06-09T07:02:59Z</dcterms:created>
  <dcterms:modified xsi:type="dcterms:W3CDTF">2020-09-11T14:36:30Z</dcterms:modified>
</cp:coreProperties>
</file>