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79" r:id="rId4"/>
    <p:sldId id="280" r:id="rId5"/>
    <p:sldId id="281" r:id="rId6"/>
    <p:sldId id="282" r:id="rId7"/>
    <p:sldId id="283" r:id="rId8"/>
    <p:sldId id="284" r:id="rId9"/>
    <p:sldId id="285" r:id="rId10"/>
    <p:sldId id="286" r:id="rId11"/>
    <p:sldId id="287" r:id="rId12"/>
    <p:sldId id="288"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itchFamily="2"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j3KlVT3Qcgsxfh17xW5IHPshE3+g==" r:id="rId28"/>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 Duffin" initial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D1BE"/>
    <a:srgbClr val="ACDDFC"/>
    <a:srgbClr val="18A0DB"/>
    <a:srgbClr val="DE1E5A"/>
    <a:srgbClr val="BC0105"/>
    <a:srgbClr val="4DB1E3"/>
    <a:srgbClr val="80C1E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05" autoAdjust="0"/>
    <p:restoredTop sz="94660"/>
  </p:normalViewPr>
  <p:slideViewPr>
    <p:cSldViewPr snapToGrid="0" showGuides="1">
      <p:cViewPr varScale="1">
        <p:scale>
          <a:sx n="104" d="100"/>
          <a:sy n="104" d="100"/>
        </p:scale>
        <p:origin x="898"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geography/ks2-around-the-world/ks2-around-the-world-as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ks2-geography/ks2-around-the-world/ks2-around-the-world-asi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winkl.co.uk/resources/ks2-geography/ks2-around-the-world/ks2-around-the-world-asia"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s2-geography/ks2-around-the-world/ks2-around-the-world-asia" TargetMode="External"/><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s2-geography/ks2-around-the-world/ks2-around-the-world-asia"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winkl.co.uk/resources/ks2-geography/ks2-around-the-world/ks2-around-the-world-asia"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9E7A48FE-6ACA-4729-AE28-3D7629FDFB45}"/>
              </a:ext>
            </a:extLst>
          </p:cNvPr>
          <p:cNvSpPr/>
          <p:nvPr/>
        </p:nvSpPr>
        <p:spPr>
          <a:xfrm>
            <a:off x="4084320" y="5498592"/>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3707-59E0-4423-9419-020E6EE832FB}"/>
              </a:ext>
            </a:extLst>
          </p:cNvPr>
          <p:cNvSpPr>
            <a:spLocks noGrp="1"/>
          </p:cNvSpPr>
          <p:nvPr>
            <p:ph type="title"/>
          </p:nvPr>
        </p:nvSpPr>
        <p:spPr/>
        <p:txBody>
          <a:bodyPr/>
          <a:lstStyle/>
          <a:p>
            <a:r>
              <a:rPr lang="en-GB" dirty="0"/>
              <a:t>Petra Today</a:t>
            </a:r>
          </a:p>
        </p:txBody>
      </p:sp>
      <p:sp>
        <p:nvSpPr>
          <p:cNvPr id="10" name="Rectangle 9">
            <a:extLst>
              <a:ext uri="{FF2B5EF4-FFF2-40B4-BE49-F238E27FC236}">
                <a16:creationId xmlns:a16="http://schemas.microsoft.com/office/drawing/2014/main" id="{011E34B9-AF32-4370-AAC3-78EBADC59EE6}"/>
              </a:ext>
            </a:extLst>
          </p:cNvPr>
          <p:cNvSpPr/>
          <p:nvPr/>
        </p:nvSpPr>
        <p:spPr>
          <a:xfrm>
            <a:off x="721749" y="2242316"/>
            <a:ext cx="6770622" cy="4001729"/>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92;p15">
            <a:extLst>
              <a:ext uri="{FF2B5EF4-FFF2-40B4-BE49-F238E27FC236}">
                <a16:creationId xmlns:a16="http://schemas.microsoft.com/office/drawing/2014/main" id="{59EE41B6-281A-46C3-B224-ADAA680A2A8A}"/>
              </a:ext>
            </a:extLst>
          </p:cNvPr>
          <p:cNvSpPr txBox="1"/>
          <p:nvPr/>
        </p:nvSpPr>
        <p:spPr>
          <a:xfrm>
            <a:off x="793594" y="1952184"/>
            <a:ext cx="3850251" cy="15440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p>
          <a:p>
            <a:pPr marL="0" lvl="0" indent="0" algn="l" rtl="0">
              <a:spcBef>
                <a:spcPts val="0"/>
              </a:spcBef>
              <a:spcAft>
                <a:spcPts val="0"/>
              </a:spcAft>
              <a:buNone/>
            </a:pPr>
            <a:r>
              <a:rPr lang="en-GB" sz="1800" dirty="0"/>
              <a:t>Today, Petra is an important tourist destination, with hundreds and thousands of people visiting each year. </a:t>
            </a:r>
            <a:endParaRPr sz="1800" dirty="0"/>
          </a:p>
          <a:p>
            <a:pPr marL="0" lvl="0" indent="0" algn="l" rtl="0">
              <a:spcBef>
                <a:spcPts val="0"/>
              </a:spcBef>
              <a:spcAft>
                <a:spcPts val="0"/>
              </a:spcAft>
              <a:buNone/>
            </a:pPr>
            <a:endParaRPr sz="1800" dirty="0"/>
          </a:p>
        </p:txBody>
      </p:sp>
      <p:pic>
        <p:nvPicPr>
          <p:cNvPr id="6" name="Google Shape;93;p15">
            <a:extLst>
              <a:ext uri="{FF2B5EF4-FFF2-40B4-BE49-F238E27FC236}">
                <a16:creationId xmlns:a16="http://schemas.microsoft.com/office/drawing/2014/main" id="{239CAEC6-68DA-440C-B2C9-B1850676B85C}"/>
              </a:ext>
            </a:extLst>
          </p:cNvPr>
          <p:cNvPicPr preferRelativeResize="0"/>
          <p:nvPr/>
        </p:nvPicPr>
        <p:blipFill>
          <a:blip r:embed="rId2">
            <a:alphaModFix/>
          </a:blip>
          <a:stretch>
            <a:fillRect/>
          </a:stretch>
        </p:blipFill>
        <p:spPr>
          <a:xfrm>
            <a:off x="4820398" y="2746331"/>
            <a:ext cx="3673698" cy="2620552"/>
          </a:xfrm>
          <a:prstGeom prst="rect">
            <a:avLst/>
          </a:prstGeom>
          <a:noFill/>
          <a:ln w="19050">
            <a:solidFill>
              <a:schemeClr val="accent2"/>
            </a:solidFill>
          </a:ln>
        </p:spPr>
      </p:pic>
      <p:sp>
        <p:nvSpPr>
          <p:cNvPr id="8" name="TextBox 7">
            <a:extLst>
              <a:ext uri="{FF2B5EF4-FFF2-40B4-BE49-F238E27FC236}">
                <a16:creationId xmlns:a16="http://schemas.microsoft.com/office/drawing/2014/main" id="{7649133B-7A4B-4B04-9915-05A600FA29BC}"/>
              </a:ext>
            </a:extLst>
          </p:cNvPr>
          <p:cNvSpPr txBox="1"/>
          <p:nvPr/>
        </p:nvSpPr>
        <p:spPr>
          <a:xfrm>
            <a:off x="721749" y="1436330"/>
            <a:ext cx="7547039" cy="646331"/>
          </a:xfrm>
          <a:prstGeom prst="rect">
            <a:avLst/>
          </a:prstGeom>
          <a:noFill/>
        </p:spPr>
        <p:txBody>
          <a:bodyPr wrap="square">
            <a:spAutoFit/>
          </a:bodyPr>
          <a:lstStyle/>
          <a:p>
            <a:pPr marL="0" lvl="0" indent="0" algn="l" rtl="0">
              <a:spcBef>
                <a:spcPts val="0"/>
              </a:spcBef>
              <a:spcAft>
                <a:spcPts val="0"/>
              </a:spcAft>
              <a:buNone/>
            </a:pPr>
            <a:r>
              <a:rPr lang="en-GB" sz="1800" dirty="0"/>
              <a:t>Despite over a century of archaeology at Petra, it is thought that only 15% of the ancient city has so far been uncovered. </a:t>
            </a:r>
          </a:p>
        </p:txBody>
      </p:sp>
      <p:sp>
        <p:nvSpPr>
          <p:cNvPr id="9" name="TextBox 8">
            <a:extLst>
              <a:ext uri="{FF2B5EF4-FFF2-40B4-BE49-F238E27FC236}">
                <a16:creationId xmlns:a16="http://schemas.microsoft.com/office/drawing/2014/main" id="{4C10E019-B10D-40E3-9535-8CA31F0402A4}"/>
              </a:ext>
            </a:extLst>
          </p:cNvPr>
          <p:cNvSpPr txBox="1"/>
          <p:nvPr/>
        </p:nvSpPr>
        <p:spPr>
          <a:xfrm>
            <a:off x="793594" y="3530538"/>
            <a:ext cx="3954959" cy="2308324"/>
          </a:xfrm>
          <a:prstGeom prst="rect">
            <a:avLst/>
          </a:prstGeom>
          <a:noFill/>
        </p:spPr>
        <p:txBody>
          <a:bodyPr wrap="square">
            <a:spAutoFit/>
          </a:bodyPr>
          <a:lstStyle/>
          <a:p>
            <a:r>
              <a:rPr lang="en-GB" dirty="0"/>
              <a:t>In 1985, Petra was made a UNESCO (United Nations Educational, Scientific and Cultural Organisation) World Heritage Site. World Heritage Sites are those deemed to be culturally or historically important. They are protected from being developed or changed in any way.</a:t>
            </a:r>
          </a:p>
        </p:txBody>
      </p:sp>
    </p:spTree>
    <p:extLst>
      <p:ext uri="{BB962C8B-B14F-4D97-AF65-F5344CB8AC3E}">
        <p14:creationId xmlns:p14="http://schemas.microsoft.com/office/powerpoint/2010/main" val="5443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3040-8167-4034-98EB-1CC3E823CA7B}"/>
              </a:ext>
            </a:extLst>
          </p:cNvPr>
          <p:cNvSpPr>
            <a:spLocks noGrp="1"/>
          </p:cNvSpPr>
          <p:nvPr>
            <p:ph type="title"/>
          </p:nvPr>
        </p:nvSpPr>
        <p:spPr/>
        <p:txBody>
          <a:bodyPr/>
          <a:lstStyle/>
          <a:p>
            <a:r>
              <a:rPr lang="en-GB" dirty="0"/>
              <a:t>Petra Today</a:t>
            </a:r>
          </a:p>
        </p:txBody>
      </p:sp>
      <p:pic>
        <p:nvPicPr>
          <p:cNvPr id="4" name="Google Shape;99;p16">
            <a:extLst>
              <a:ext uri="{FF2B5EF4-FFF2-40B4-BE49-F238E27FC236}">
                <a16:creationId xmlns:a16="http://schemas.microsoft.com/office/drawing/2014/main" id="{31092B69-D40F-4F0D-AED8-5C887B2669A9}"/>
              </a:ext>
            </a:extLst>
          </p:cNvPr>
          <p:cNvPicPr preferRelativeResize="0"/>
          <p:nvPr/>
        </p:nvPicPr>
        <p:blipFill>
          <a:blip r:embed="rId2">
            <a:alphaModFix/>
          </a:blip>
          <a:stretch>
            <a:fillRect/>
          </a:stretch>
        </p:blipFill>
        <p:spPr>
          <a:xfrm>
            <a:off x="614576" y="1677215"/>
            <a:ext cx="7914847" cy="3857869"/>
          </a:xfrm>
          <a:prstGeom prst="rect">
            <a:avLst/>
          </a:prstGeom>
          <a:noFill/>
          <a:ln w="19050">
            <a:solidFill>
              <a:schemeClr val="accent2"/>
            </a:solidFill>
          </a:ln>
        </p:spPr>
      </p:pic>
    </p:spTree>
    <p:extLst>
      <p:ext uri="{BB962C8B-B14F-4D97-AF65-F5344CB8AC3E}">
        <p14:creationId xmlns:p14="http://schemas.microsoft.com/office/powerpoint/2010/main" val="29925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3C58-2E7F-45F7-9E1B-96FBD95808B3}"/>
              </a:ext>
            </a:extLst>
          </p:cNvPr>
          <p:cNvSpPr>
            <a:spLocks noGrp="1"/>
          </p:cNvSpPr>
          <p:nvPr>
            <p:ph type="title"/>
          </p:nvPr>
        </p:nvSpPr>
        <p:spPr/>
        <p:txBody>
          <a:bodyPr/>
          <a:lstStyle/>
          <a:p>
            <a:r>
              <a:rPr lang="en-GB" dirty="0"/>
              <a:t>Petra Today</a:t>
            </a:r>
          </a:p>
        </p:txBody>
      </p:sp>
      <p:pic>
        <p:nvPicPr>
          <p:cNvPr id="4" name="Google Shape;105;p17">
            <a:extLst>
              <a:ext uri="{FF2B5EF4-FFF2-40B4-BE49-F238E27FC236}">
                <a16:creationId xmlns:a16="http://schemas.microsoft.com/office/drawing/2014/main" id="{43F16215-6736-4870-8DF1-C6B5F1F39FE7}"/>
              </a:ext>
            </a:extLst>
          </p:cNvPr>
          <p:cNvPicPr preferRelativeResize="0"/>
          <p:nvPr/>
        </p:nvPicPr>
        <p:blipFill>
          <a:blip r:embed="rId2">
            <a:alphaModFix/>
          </a:blip>
          <a:stretch>
            <a:fillRect/>
          </a:stretch>
        </p:blipFill>
        <p:spPr>
          <a:xfrm>
            <a:off x="2971412" y="1365200"/>
            <a:ext cx="3201175" cy="4911503"/>
          </a:xfrm>
          <a:prstGeom prst="rect">
            <a:avLst/>
          </a:prstGeom>
          <a:noFill/>
          <a:ln w="19050">
            <a:solidFill>
              <a:schemeClr val="accent2"/>
            </a:solidFill>
          </a:ln>
        </p:spPr>
      </p:pic>
    </p:spTree>
    <p:extLst>
      <p:ext uri="{BB962C8B-B14F-4D97-AF65-F5344CB8AC3E}">
        <p14:creationId xmlns:p14="http://schemas.microsoft.com/office/powerpoint/2010/main" val="39178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C524BB4-31BA-46EE-A02A-38C73447C6A2}"/>
              </a:ext>
            </a:extLst>
          </p:cNvPr>
          <p:cNvSpPr/>
          <p:nvPr/>
        </p:nvSpPr>
        <p:spPr>
          <a:xfrm>
            <a:off x="4037141" y="3082834"/>
            <a:ext cx="1057373" cy="757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478895"/>
            <a:ext cx="9144000" cy="994306"/>
          </a:xfrm>
        </p:spPr>
        <p:txBody>
          <a:bodyPr/>
          <a:lstStyle/>
          <a:p>
            <a:r>
              <a:rPr lang="en-GB" sz="3600" dirty="0">
                <a:latin typeface="+mn-lt"/>
              </a:rPr>
              <a:t>The New Seven Wonders of the World</a:t>
            </a:r>
          </a:p>
        </p:txBody>
      </p:sp>
      <p:sp>
        <p:nvSpPr>
          <p:cNvPr id="7" name="TextBox 6">
            <a:extLst>
              <a:ext uri="{FF2B5EF4-FFF2-40B4-BE49-F238E27FC236}">
                <a16:creationId xmlns:a16="http://schemas.microsoft.com/office/drawing/2014/main" id="{EE733621-A82B-4B1B-954C-9343D87E2297}"/>
              </a:ext>
            </a:extLst>
          </p:cNvPr>
          <p:cNvSpPr txBox="1"/>
          <p:nvPr/>
        </p:nvSpPr>
        <p:spPr>
          <a:xfrm>
            <a:off x="604007" y="1240265"/>
            <a:ext cx="7935986" cy="1026050"/>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GB" dirty="0">
                <a:solidFill>
                  <a:srgbClr val="1C1C1C"/>
                </a:solidFill>
              </a:rPr>
              <a:t>The ancient world had seven significant places, known as ‘The Seven Wonders of the World’. In 2000, a campaign was started to choose seven wonders of the modern world.</a:t>
            </a:r>
          </a:p>
        </p:txBody>
      </p:sp>
      <p:grpSp>
        <p:nvGrpSpPr>
          <p:cNvPr id="8" name="Group 7">
            <a:extLst>
              <a:ext uri="{FF2B5EF4-FFF2-40B4-BE49-F238E27FC236}">
                <a16:creationId xmlns:a16="http://schemas.microsoft.com/office/drawing/2014/main" id="{915C1959-7F82-4086-B333-ECABCA31F385}"/>
              </a:ext>
            </a:extLst>
          </p:cNvPr>
          <p:cNvGrpSpPr/>
          <p:nvPr/>
        </p:nvGrpSpPr>
        <p:grpSpPr>
          <a:xfrm>
            <a:off x="687897" y="2503805"/>
            <a:ext cx="7972598" cy="2973632"/>
            <a:chOff x="704675" y="2992104"/>
            <a:chExt cx="7972598" cy="2973632"/>
          </a:xfrm>
        </p:grpSpPr>
        <p:sp>
          <p:nvSpPr>
            <p:cNvPr id="9" name="Rectangle 8">
              <a:extLst>
                <a:ext uri="{FF2B5EF4-FFF2-40B4-BE49-F238E27FC236}">
                  <a16:creationId xmlns:a16="http://schemas.microsoft.com/office/drawing/2014/main" id="{5D88DA47-4A17-431C-9EC9-0BEFFA08F007}"/>
                </a:ext>
              </a:extLst>
            </p:cNvPr>
            <p:cNvSpPr/>
            <p:nvPr/>
          </p:nvSpPr>
          <p:spPr>
            <a:xfrm>
              <a:off x="704675" y="2992104"/>
              <a:ext cx="7751428" cy="2973632"/>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3554653-8C88-4852-90BB-019F609A5BEF}"/>
                </a:ext>
              </a:extLst>
            </p:cNvPr>
            <p:cNvSpPr txBox="1"/>
            <p:nvPr/>
          </p:nvSpPr>
          <p:spPr>
            <a:xfrm>
              <a:off x="741287" y="3026512"/>
              <a:ext cx="7935986" cy="2618794"/>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GB" dirty="0">
                  <a:solidFill>
                    <a:srgbClr val="1C1C1C"/>
                  </a:solidFill>
                </a:rPr>
                <a:t>The final seven places chosen were:</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err="1">
                  <a:solidFill>
                    <a:srgbClr val="1C1C1C"/>
                  </a:solidFill>
                </a:rPr>
                <a:t>Chichén</a:t>
              </a:r>
              <a:r>
                <a:rPr lang="en-GB" dirty="0">
                  <a:solidFill>
                    <a:srgbClr val="1C1C1C"/>
                  </a:solidFill>
                </a:rPr>
                <a:t> </a:t>
              </a:r>
              <a:r>
                <a:rPr lang="en-GB" dirty="0" err="1">
                  <a:solidFill>
                    <a:srgbClr val="1C1C1C"/>
                  </a:solidFill>
                </a:rPr>
                <a:t>Itzá</a:t>
              </a:r>
              <a:r>
                <a:rPr lang="en-GB" dirty="0">
                  <a:solidFill>
                    <a:srgbClr val="1C1C1C"/>
                  </a:solidFill>
                </a:rPr>
                <a:t>, Mexico;</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a:solidFill>
                    <a:srgbClr val="1C1C1C"/>
                  </a:solidFill>
                </a:rPr>
                <a:t>Machu Picchu, Peru;</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a:solidFill>
                    <a:srgbClr val="1C1C1C"/>
                  </a:solidFill>
                </a:rPr>
                <a:t>Christ the Redeemer, Brazil;</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a:solidFill>
                    <a:srgbClr val="1C1C1C"/>
                  </a:solidFill>
                </a:rPr>
                <a:t>The Colosseum, Italy;</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a:solidFill>
                    <a:srgbClr val="1C1C1C"/>
                  </a:solidFill>
                </a:rPr>
                <a:t>Petra, Jordan;</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a:solidFill>
                    <a:srgbClr val="1C1C1C"/>
                  </a:solidFill>
                </a:rPr>
                <a:t>Taj Mahal, India;</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dirty="0">
                  <a:solidFill>
                    <a:srgbClr val="1C1C1C"/>
                  </a:solidFill>
                </a:rPr>
                <a:t>The Great Wall, China.</a:t>
              </a:r>
              <a:endParaRPr lang="en-GB" dirty="0"/>
            </a:p>
          </p:txBody>
        </p:sp>
      </p:grpSp>
      <p:sp>
        <p:nvSpPr>
          <p:cNvPr id="3" name="Rectangle 2">
            <a:hlinkClick r:id="rId2"/>
            <a:extLst>
              <a:ext uri="{FF2B5EF4-FFF2-40B4-BE49-F238E27FC236}">
                <a16:creationId xmlns:a16="http://schemas.microsoft.com/office/drawing/2014/main" id="{E028B8D1-43FF-489B-BA04-F3844A91E389}"/>
              </a:ext>
            </a:extLst>
          </p:cNvPr>
          <p:cNvSpPr/>
          <p:nvPr/>
        </p:nvSpPr>
        <p:spPr>
          <a:xfrm>
            <a:off x="8439324" y="6511834"/>
            <a:ext cx="704675" cy="34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C302ED4-CDD1-4F18-85CE-5B4C5DD66D29}"/>
              </a:ext>
            </a:extLst>
          </p:cNvPr>
          <p:cNvSpPr txBox="1"/>
          <p:nvPr/>
        </p:nvSpPr>
        <p:spPr>
          <a:xfrm>
            <a:off x="687897" y="5714927"/>
            <a:ext cx="7731594" cy="369332"/>
          </a:xfrm>
          <a:prstGeom prst="rect">
            <a:avLst/>
          </a:prstGeom>
          <a:solidFill>
            <a:schemeClr val="accent2"/>
          </a:solidFill>
        </p:spPr>
        <p:txBody>
          <a:bodyPr wrap="square">
            <a:spAutoFit/>
          </a:bodyPr>
          <a:lstStyle/>
          <a:p>
            <a:pPr algn="ctr"/>
            <a:r>
              <a:rPr lang="en-GB" dirty="0">
                <a:solidFill>
                  <a:schemeClr val="bg1"/>
                </a:solidFill>
              </a:rPr>
              <a:t>Today, we are going to find out about Petra in Jordan. </a:t>
            </a:r>
          </a:p>
        </p:txBody>
      </p:sp>
      <p:pic>
        <p:nvPicPr>
          <p:cNvPr id="4" name="Picture 3">
            <a:extLst>
              <a:ext uri="{FF2B5EF4-FFF2-40B4-BE49-F238E27FC236}">
                <a16:creationId xmlns:a16="http://schemas.microsoft.com/office/drawing/2014/main" id="{9F2173E7-0EB4-43A2-8F1A-4E233385D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141" y="2155372"/>
            <a:ext cx="3090843" cy="3094264"/>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2A79-7AB9-4DB1-BFFC-8FB04BE4DE1B}"/>
              </a:ext>
            </a:extLst>
          </p:cNvPr>
          <p:cNvSpPr>
            <a:spLocks noGrp="1"/>
          </p:cNvSpPr>
          <p:nvPr>
            <p:ph type="title"/>
          </p:nvPr>
        </p:nvSpPr>
        <p:spPr>
          <a:xfrm>
            <a:off x="461962" y="421735"/>
            <a:ext cx="8220075" cy="994306"/>
          </a:xfrm>
        </p:spPr>
        <p:txBody>
          <a:bodyPr/>
          <a:lstStyle/>
          <a:p>
            <a:r>
              <a:rPr lang="en-GB" b="1" i="0" u="none" strike="noStrike" dirty="0">
                <a:solidFill>
                  <a:srgbClr val="000000"/>
                </a:solidFill>
                <a:effectLst/>
                <a:latin typeface="+mn-lt"/>
              </a:rPr>
              <a:t>Where Is </a:t>
            </a:r>
            <a:r>
              <a:rPr lang="en-GB" dirty="0"/>
              <a:t>Jordan</a:t>
            </a:r>
            <a:r>
              <a:rPr lang="en-GB" b="1" i="0" u="none" strike="noStrike" dirty="0">
                <a:solidFill>
                  <a:srgbClr val="000000"/>
                </a:solidFill>
                <a:effectLst/>
                <a:latin typeface="+mn-lt"/>
              </a:rPr>
              <a:t>?</a:t>
            </a:r>
            <a:endParaRPr lang="en-GB" dirty="0">
              <a:latin typeface="+mn-lt"/>
            </a:endParaRPr>
          </a:p>
        </p:txBody>
      </p:sp>
      <p:sp>
        <p:nvSpPr>
          <p:cNvPr id="5" name="TextBox 4">
            <a:extLst>
              <a:ext uri="{FF2B5EF4-FFF2-40B4-BE49-F238E27FC236}">
                <a16:creationId xmlns:a16="http://schemas.microsoft.com/office/drawing/2014/main" id="{93EEF14B-0FEF-40D7-8DF5-883DFBA24A6C}"/>
              </a:ext>
            </a:extLst>
          </p:cNvPr>
          <p:cNvSpPr txBox="1"/>
          <p:nvPr/>
        </p:nvSpPr>
        <p:spPr>
          <a:xfrm>
            <a:off x="1104405" y="1246956"/>
            <a:ext cx="4051883" cy="388953"/>
          </a:xfrm>
          <a:prstGeom prst="rect">
            <a:avLst/>
          </a:prstGeom>
          <a:noFill/>
        </p:spPr>
        <p:txBody>
          <a:bodyPr wrap="square">
            <a:spAutoFit/>
          </a:bodyPr>
          <a:lstStyle/>
          <a:p>
            <a:pPr marL="0" lvl="0" indent="0" algn="l" rtl="0">
              <a:lnSpc>
                <a:spcPct val="115000"/>
              </a:lnSpc>
              <a:spcBef>
                <a:spcPts val="0"/>
              </a:spcBef>
              <a:spcAft>
                <a:spcPts val="0"/>
              </a:spcAft>
              <a:buNone/>
            </a:pPr>
            <a:r>
              <a:rPr lang="en-GB" dirty="0">
                <a:solidFill>
                  <a:srgbClr val="1C1C1C"/>
                </a:solidFill>
              </a:rPr>
              <a:t>Jordan is in the continent of Asia.</a:t>
            </a:r>
          </a:p>
        </p:txBody>
      </p:sp>
      <p:pic>
        <p:nvPicPr>
          <p:cNvPr id="9" name="Picture 8">
            <a:extLst>
              <a:ext uri="{FF2B5EF4-FFF2-40B4-BE49-F238E27FC236}">
                <a16:creationId xmlns:a16="http://schemas.microsoft.com/office/drawing/2014/main" id="{2E47F235-83AE-4B41-BE7C-69AFEDD528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4405" y="1751293"/>
            <a:ext cx="6842721" cy="4536611"/>
          </a:xfrm>
          <a:prstGeom prst="rect">
            <a:avLst/>
          </a:prstGeom>
          <a:ln w="19050">
            <a:solidFill>
              <a:schemeClr val="accent2"/>
            </a:solidFill>
          </a:ln>
        </p:spPr>
      </p:pic>
      <p:cxnSp>
        <p:nvCxnSpPr>
          <p:cNvPr id="6" name="Straight Arrow Connector 5">
            <a:extLst>
              <a:ext uri="{FF2B5EF4-FFF2-40B4-BE49-F238E27FC236}">
                <a16:creationId xmlns:a16="http://schemas.microsoft.com/office/drawing/2014/main" id="{442072DE-EB94-45BC-B686-29CCCE843599}"/>
              </a:ext>
            </a:extLst>
          </p:cNvPr>
          <p:cNvCxnSpPr>
            <a:cxnSpLocks/>
          </p:cNvCxnSpPr>
          <p:nvPr/>
        </p:nvCxnSpPr>
        <p:spPr>
          <a:xfrm>
            <a:off x="1837189" y="1570251"/>
            <a:ext cx="3239076" cy="20268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hlinkClick r:id="rId3"/>
            <a:extLst>
              <a:ext uri="{FF2B5EF4-FFF2-40B4-BE49-F238E27FC236}">
                <a16:creationId xmlns:a16="http://schemas.microsoft.com/office/drawing/2014/main" id="{4827069B-D750-4749-B445-1818B1F3E7D4}"/>
              </a:ext>
            </a:extLst>
          </p:cNvPr>
          <p:cNvSpPr/>
          <p:nvPr/>
        </p:nvSpPr>
        <p:spPr>
          <a:xfrm>
            <a:off x="8439324" y="6511834"/>
            <a:ext cx="704675" cy="34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1508867"/>
      </p:ext>
    </p:extLst>
  </p:cSld>
  <p:clrMapOvr>
    <a:masterClrMapping/>
  </p:clrMapOvr>
  <mc:AlternateContent xmlns:mc="http://schemas.openxmlformats.org/markup-compatibility/2006" xmlns:p14="http://schemas.microsoft.com/office/powerpoint/2010/main">
    <mc:Choice Requires="p14">
      <p:transition p14:dur="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5297-61A8-4667-AFE4-A67791187429}"/>
              </a:ext>
            </a:extLst>
          </p:cNvPr>
          <p:cNvSpPr>
            <a:spLocks noGrp="1"/>
          </p:cNvSpPr>
          <p:nvPr>
            <p:ph type="title"/>
          </p:nvPr>
        </p:nvSpPr>
        <p:spPr/>
        <p:txBody>
          <a:bodyPr/>
          <a:lstStyle/>
          <a:p>
            <a:r>
              <a:rPr lang="en-GB" dirty="0"/>
              <a:t>Petra</a:t>
            </a:r>
          </a:p>
        </p:txBody>
      </p:sp>
      <p:sp>
        <p:nvSpPr>
          <p:cNvPr id="6" name="Rectangle 5">
            <a:extLst>
              <a:ext uri="{FF2B5EF4-FFF2-40B4-BE49-F238E27FC236}">
                <a16:creationId xmlns:a16="http://schemas.microsoft.com/office/drawing/2014/main" id="{2619820E-5959-444A-9490-CB8B143A8AD6}"/>
              </a:ext>
            </a:extLst>
          </p:cNvPr>
          <p:cNvSpPr/>
          <p:nvPr/>
        </p:nvSpPr>
        <p:spPr>
          <a:xfrm>
            <a:off x="737241" y="1473201"/>
            <a:ext cx="7387856" cy="4192192"/>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47;p9">
            <a:extLst>
              <a:ext uri="{FF2B5EF4-FFF2-40B4-BE49-F238E27FC236}">
                <a16:creationId xmlns:a16="http://schemas.microsoft.com/office/drawing/2014/main" id="{221C1627-E0E6-437B-B721-E1552FB44C2D}"/>
              </a:ext>
            </a:extLst>
          </p:cNvPr>
          <p:cNvSpPr txBox="1">
            <a:spLocks/>
          </p:cNvSpPr>
          <p:nvPr/>
        </p:nvSpPr>
        <p:spPr>
          <a:xfrm>
            <a:off x="843666" y="1414836"/>
            <a:ext cx="3183944" cy="1535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a:t>Petra is an ancient city in Jordan. When it was built, it was known as ‘</a:t>
            </a:r>
            <a:r>
              <a:rPr lang="en-GB" dirty="0" err="1"/>
              <a:t>Raqmu</a:t>
            </a:r>
            <a:r>
              <a:rPr lang="en-GB" dirty="0"/>
              <a:t>’. It is about 240 kilometres south of Amman, the capital city of Jordan. </a:t>
            </a:r>
          </a:p>
          <a:p>
            <a:pPr marL="0" indent="0">
              <a:lnSpc>
                <a:spcPct val="115000"/>
              </a:lnSpc>
              <a:spcBef>
                <a:spcPts val="0"/>
              </a:spcBef>
              <a:buFont typeface="Arial" panose="020B0604020202020204" pitchFamily="34" charset="0"/>
              <a:buNone/>
            </a:pPr>
            <a:endParaRPr lang="en-GB" dirty="0"/>
          </a:p>
          <a:p>
            <a:pPr marL="0" indent="0">
              <a:lnSpc>
                <a:spcPct val="115000"/>
              </a:lnSpc>
              <a:spcBef>
                <a:spcPts val="0"/>
              </a:spcBef>
              <a:buFont typeface="Arial" panose="020B0604020202020204" pitchFamily="34" charset="0"/>
              <a:buNone/>
            </a:pPr>
            <a:endParaRPr lang="en-GB" dirty="0"/>
          </a:p>
          <a:p>
            <a:pPr marL="0" indent="0">
              <a:spcBef>
                <a:spcPts val="0"/>
              </a:spcBef>
              <a:buFont typeface="Arial" panose="020B0604020202020204" pitchFamily="34" charset="0"/>
              <a:buNone/>
            </a:pPr>
            <a:endParaRPr lang="en-GB" dirty="0"/>
          </a:p>
        </p:txBody>
      </p:sp>
      <p:pic>
        <p:nvPicPr>
          <p:cNvPr id="4" name="Google Shape;48;p9">
            <a:extLst>
              <a:ext uri="{FF2B5EF4-FFF2-40B4-BE49-F238E27FC236}">
                <a16:creationId xmlns:a16="http://schemas.microsoft.com/office/drawing/2014/main" id="{79732A00-C7DB-48DD-ABAD-8BD119493094}"/>
              </a:ext>
            </a:extLst>
          </p:cNvPr>
          <p:cNvPicPr preferRelativeResize="0"/>
          <p:nvPr/>
        </p:nvPicPr>
        <p:blipFill>
          <a:blip r:embed="rId2">
            <a:alphaModFix/>
          </a:blip>
          <a:stretch>
            <a:fillRect/>
          </a:stretch>
        </p:blipFill>
        <p:spPr>
          <a:xfrm>
            <a:off x="4227079" y="1729609"/>
            <a:ext cx="4271120" cy="3679375"/>
          </a:xfrm>
          <a:prstGeom prst="rect">
            <a:avLst/>
          </a:prstGeom>
          <a:solidFill>
            <a:srgbClr val="BAD1BE"/>
          </a:solidFill>
          <a:ln w="19050">
            <a:solidFill>
              <a:schemeClr val="accent2"/>
            </a:solidFill>
          </a:ln>
        </p:spPr>
      </p:pic>
      <p:sp>
        <p:nvSpPr>
          <p:cNvPr id="8" name="Rectangle 7">
            <a:hlinkClick r:id="rId3"/>
            <a:extLst>
              <a:ext uri="{FF2B5EF4-FFF2-40B4-BE49-F238E27FC236}">
                <a16:creationId xmlns:a16="http://schemas.microsoft.com/office/drawing/2014/main" id="{00B85CED-5632-4ED5-A003-D4F05858E4F3}"/>
              </a:ext>
            </a:extLst>
          </p:cNvPr>
          <p:cNvSpPr/>
          <p:nvPr/>
        </p:nvSpPr>
        <p:spPr>
          <a:xfrm>
            <a:off x="8439324" y="6511834"/>
            <a:ext cx="704675" cy="34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79E994A-8D66-4662-B046-BEBE2F545327}"/>
              </a:ext>
            </a:extLst>
          </p:cNvPr>
          <p:cNvSpPr txBox="1"/>
          <p:nvPr/>
        </p:nvSpPr>
        <p:spPr>
          <a:xfrm>
            <a:off x="843666" y="3446400"/>
            <a:ext cx="3183944" cy="923330"/>
          </a:xfrm>
          <a:prstGeom prst="rect">
            <a:avLst/>
          </a:prstGeom>
          <a:noFill/>
        </p:spPr>
        <p:txBody>
          <a:bodyPr wrap="square">
            <a:spAutoFit/>
          </a:bodyPr>
          <a:lstStyle/>
          <a:p>
            <a:r>
              <a:rPr lang="en-GB" dirty="0"/>
              <a:t>It is sometimes known as the ‘Rose City’ because of the colour of the rocks. </a:t>
            </a:r>
          </a:p>
        </p:txBody>
      </p:sp>
      <p:sp>
        <p:nvSpPr>
          <p:cNvPr id="11" name="TextBox 10">
            <a:extLst>
              <a:ext uri="{FF2B5EF4-FFF2-40B4-BE49-F238E27FC236}">
                <a16:creationId xmlns:a16="http://schemas.microsoft.com/office/drawing/2014/main" id="{E5CE9A70-FDE1-4041-8B5E-72FDC670FF26}"/>
              </a:ext>
            </a:extLst>
          </p:cNvPr>
          <p:cNvSpPr txBox="1"/>
          <p:nvPr/>
        </p:nvSpPr>
        <p:spPr>
          <a:xfrm>
            <a:off x="843666" y="4410074"/>
            <a:ext cx="3318199" cy="1200329"/>
          </a:xfrm>
          <a:prstGeom prst="rect">
            <a:avLst/>
          </a:prstGeom>
          <a:noFill/>
        </p:spPr>
        <p:txBody>
          <a:bodyPr wrap="square">
            <a:spAutoFit/>
          </a:bodyPr>
          <a:lstStyle/>
          <a:p>
            <a:r>
              <a:rPr lang="en-GB" dirty="0"/>
              <a:t>Petra is entered by way of a 1.2 kilometre-long canyon long gorge called the </a:t>
            </a:r>
            <a:r>
              <a:rPr lang="en-GB" dirty="0" err="1"/>
              <a:t>Siq</a:t>
            </a:r>
            <a:r>
              <a:rPr lang="en-GB" dirty="0"/>
              <a:t>. At places, the </a:t>
            </a:r>
            <a:r>
              <a:rPr lang="en-GB" dirty="0" err="1"/>
              <a:t>Siq</a:t>
            </a:r>
            <a:r>
              <a:rPr lang="en-GB" dirty="0"/>
              <a:t> is only 3 metres wide.</a:t>
            </a:r>
          </a:p>
        </p:txBody>
      </p:sp>
    </p:spTree>
    <p:extLst>
      <p:ext uri="{BB962C8B-B14F-4D97-AF65-F5344CB8AC3E}">
        <p14:creationId xmlns:p14="http://schemas.microsoft.com/office/powerpoint/2010/main" val="16489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732E42-C31F-485A-A731-DF30419831F1}"/>
              </a:ext>
            </a:extLst>
          </p:cNvPr>
          <p:cNvSpPr/>
          <p:nvPr/>
        </p:nvSpPr>
        <p:spPr>
          <a:xfrm>
            <a:off x="743774" y="1594815"/>
            <a:ext cx="7387856" cy="4611431"/>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E5F30F-BD66-47AB-8210-EC0A2E7F4505}"/>
              </a:ext>
            </a:extLst>
          </p:cNvPr>
          <p:cNvSpPr>
            <a:spLocks noGrp="1"/>
          </p:cNvSpPr>
          <p:nvPr>
            <p:ph type="title"/>
          </p:nvPr>
        </p:nvSpPr>
        <p:spPr/>
        <p:txBody>
          <a:bodyPr/>
          <a:lstStyle/>
          <a:p>
            <a:r>
              <a:rPr lang="en-GB" dirty="0"/>
              <a:t>When Was Petra Built?</a:t>
            </a:r>
          </a:p>
        </p:txBody>
      </p:sp>
      <p:sp>
        <p:nvSpPr>
          <p:cNvPr id="4" name="Rectangle 3">
            <a:hlinkClick r:id="rId2"/>
            <a:extLst>
              <a:ext uri="{FF2B5EF4-FFF2-40B4-BE49-F238E27FC236}">
                <a16:creationId xmlns:a16="http://schemas.microsoft.com/office/drawing/2014/main" id="{8A26F9FD-2697-4508-86B0-1145DEF2F20F}"/>
              </a:ext>
            </a:extLst>
          </p:cNvPr>
          <p:cNvSpPr/>
          <p:nvPr/>
        </p:nvSpPr>
        <p:spPr>
          <a:xfrm>
            <a:off x="8439324" y="6511834"/>
            <a:ext cx="704675" cy="34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54;p10">
            <a:extLst>
              <a:ext uri="{FF2B5EF4-FFF2-40B4-BE49-F238E27FC236}">
                <a16:creationId xmlns:a16="http://schemas.microsoft.com/office/drawing/2014/main" id="{26616BA7-C31A-49B9-A16F-F0F99AD76093}"/>
              </a:ext>
            </a:extLst>
          </p:cNvPr>
          <p:cNvSpPr txBox="1">
            <a:spLocks/>
          </p:cNvSpPr>
          <p:nvPr/>
        </p:nvSpPr>
        <p:spPr>
          <a:xfrm>
            <a:off x="860245" y="1688738"/>
            <a:ext cx="7108099" cy="83892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a:t>The city of Petra was first established as a trading post by a group of people called the Nabataean. </a:t>
            </a:r>
          </a:p>
        </p:txBody>
      </p:sp>
      <p:grpSp>
        <p:nvGrpSpPr>
          <p:cNvPr id="13" name="Group 12">
            <a:extLst>
              <a:ext uri="{FF2B5EF4-FFF2-40B4-BE49-F238E27FC236}">
                <a16:creationId xmlns:a16="http://schemas.microsoft.com/office/drawing/2014/main" id="{BB5F3903-F827-4E90-87DF-070B12D6C084}"/>
              </a:ext>
            </a:extLst>
          </p:cNvPr>
          <p:cNvGrpSpPr/>
          <p:nvPr/>
        </p:nvGrpSpPr>
        <p:grpSpPr>
          <a:xfrm>
            <a:off x="4443044" y="2621585"/>
            <a:ext cx="4055238" cy="2637931"/>
            <a:chOff x="4456106" y="2406048"/>
            <a:chExt cx="4055238" cy="2637931"/>
          </a:xfrm>
        </p:grpSpPr>
        <p:pic>
          <p:nvPicPr>
            <p:cNvPr id="6" name="Google Shape;55;p10">
              <a:extLst>
                <a:ext uri="{FF2B5EF4-FFF2-40B4-BE49-F238E27FC236}">
                  <a16:creationId xmlns:a16="http://schemas.microsoft.com/office/drawing/2014/main" id="{EB15952F-BE2E-4F60-BB3D-2D0B4CA31877}"/>
                </a:ext>
              </a:extLst>
            </p:cNvPr>
            <p:cNvPicPr preferRelativeResize="0"/>
            <p:nvPr/>
          </p:nvPicPr>
          <p:blipFill>
            <a:blip r:embed="rId3">
              <a:alphaModFix/>
            </a:blip>
            <a:stretch>
              <a:fillRect/>
            </a:stretch>
          </p:blipFill>
          <p:spPr>
            <a:xfrm>
              <a:off x="5009606" y="2406048"/>
              <a:ext cx="3501738" cy="2197231"/>
            </a:xfrm>
            <a:prstGeom prst="rect">
              <a:avLst/>
            </a:prstGeom>
            <a:noFill/>
            <a:ln w="19050">
              <a:solidFill>
                <a:schemeClr val="accent2"/>
              </a:solidFill>
            </a:ln>
          </p:spPr>
        </p:pic>
        <p:sp>
          <p:nvSpPr>
            <p:cNvPr id="7" name="Google Shape;56;p10">
              <a:extLst>
                <a:ext uri="{FF2B5EF4-FFF2-40B4-BE49-F238E27FC236}">
                  <a16:creationId xmlns:a16="http://schemas.microsoft.com/office/drawing/2014/main" id="{A603C319-DB41-4F62-A6B5-06454EF43144}"/>
                </a:ext>
              </a:extLst>
            </p:cNvPr>
            <p:cNvSpPr txBox="1"/>
            <p:nvPr/>
          </p:nvSpPr>
          <p:spPr>
            <a:xfrm>
              <a:off x="4456106" y="4603279"/>
              <a:ext cx="3525300" cy="440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t>Red Sandstone at Petra</a:t>
              </a:r>
              <a:endParaRPr sz="1800" dirty="0"/>
            </a:p>
          </p:txBody>
        </p:sp>
      </p:grpSp>
      <p:sp>
        <p:nvSpPr>
          <p:cNvPr id="11" name="TextBox 10">
            <a:extLst>
              <a:ext uri="{FF2B5EF4-FFF2-40B4-BE49-F238E27FC236}">
                <a16:creationId xmlns:a16="http://schemas.microsoft.com/office/drawing/2014/main" id="{6D9BAA96-3985-4EEC-8F94-D2878EDE825C}"/>
              </a:ext>
            </a:extLst>
          </p:cNvPr>
          <p:cNvSpPr txBox="1"/>
          <p:nvPr/>
        </p:nvSpPr>
        <p:spPr>
          <a:xfrm>
            <a:off x="860245" y="2505340"/>
            <a:ext cx="4224078" cy="1981696"/>
          </a:xfrm>
          <a:prstGeom prst="rect">
            <a:avLst/>
          </a:prstGeom>
          <a:noFill/>
        </p:spPr>
        <p:txBody>
          <a:bodyPr wrap="square">
            <a:spAutoFit/>
          </a:bodyPr>
          <a:lstStyle/>
          <a:p>
            <a:pPr>
              <a:lnSpc>
                <a:spcPct val="115000"/>
              </a:lnSpc>
            </a:pPr>
            <a:r>
              <a:rPr lang="en-GB" dirty="0"/>
              <a:t>The Nabataean were originally a nomadic tribe. This means that they moved from place to place instead of living in one area. During the 4th century BC, the Nabataean began to settle in one place. </a:t>
            </a:r>
          </a:p>
        </p:txBody>
      </p:sp>
      <p:sp>
        <p:nvSpPr>
          <p:cNvPr id="12" name="TextBox 11">
            <a:extLst>
              <a:ext uri="{FF2B5EF4-FFF2-40B4-BE49-F238E27FC236}">
                <a16:creationId xmlns:a16="http://schemas.microsoft.com/office/drawing/2014/main" id="{234DC4FD-AD46-4AB6-9645-03A9F36A5183}"/>
              </a:ext>
            </a:extLst>
          </p:cNvPr>
          <p:cNvSpPr txBox="1"/>
          <p:nvPr/>
        </p:nvSpPr>
        <p:spPr>
          <a:xfrm>
            <a:off x="860245" y="4464995"/>
            <a:ext cx="3846226" cy="1477328"/>
          </a:xfrm>
          <a:prstGeom prst="rect">
            <a:avLst/>
          </a:prstGeom>
          <a:noFill/>
        </p:spPr>
        <p:txBody>
          <a:bodyPr wrap="square">
            <a:spAutoFit/>
          </a:bodyPr>
          <a:lstStyle/>
          <a:p>
            <a:r>
              <a:rPr lang="en-GB" dirty="0"/>
              <a:t>Petra became an important trading city because of its central location. The city was surrounded by huge walls of red sandstone, which made it easier to defend.</a:t>
            </a:r>
          </a:p>
        </p:txBody>
      </p:sp>
    </p:spTree>
    <p:extLst>
      <p:ext uri="{BB962C8B-B14F-4D97-AF65-F5344CB8AC3E}">
        <p14:creationId xmlns:p14="http://schemas.microsoft.com/office/powerpoint/2010/main" val="4523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4D79-21CF-40D1-AC03-B4ED63EBD17F}"/>
              </a:ext>
            </a:extLst>
          </p:cNvPr>
          <p:cNvSpPr>
            <a:spLocks noGrp="1"/>
          </p:cNvSpPr>
          <p:nvPr>
            <p:ph type="title"/>
          </p:nvPr>
        </p:nvSpPr>
        <p:spPr/>
        <p:txBody>
          <a:bodyPr/>
          <a:lstStyle/>
          <a:p>
            <a:r>
              <a:rPr lang="en-GB" dirty="0"/>
              <a:t>What Was Petra Like?</a:t>
            </a:r>
          </a:p>
        </p:txBody>
      </p:sp>
      <p:grpSp>
        <p:nvGrpSpPr>
          <p:cNvPr id="14" name="Group 13">
            <a:extLst>
              <a:ext uri="{FF2B5EF4-FFF2-40B4-BE49-F238E27FC236}">
                <a16:creationId xmlns:a16="http://schemas.microsoft.com/office/drawing/2014/main" id="{23AF328D-C5FE-45A1-8D95-43B62A6130B2}"/>
              </a:ext>
            </a:extLst>
          </p:cNvPr>
          <p:cNvGrpSpPr/>
          <p:nvPr/>
        </p:nvGrpSpPr>
        <p:grpSpPr>
          <a:xfrm>
            <a:off x="743774" y="1590894"/>
            <a:ext cx="7387856" cy="1535100"/>
            <a:chOff x="743774" y="1590894"/>
            <a:chExt cx="7387856" cy="1535100"/>
          </a:xfrm>
        </p:grpSpPr>
        <p:sp>
          <p:nvSpPr>
            <p:cNvPr id="10" name="Rectangle 9">
              <a:extLst>
                <a:ext uri="{FF2B5EF4-FFF2-40B4-BE49-F238E27FC236}">
                  <a16:creationId xmlns:a16="http://schemas.microsoft.com/office/drawing/2014/main" id="{A75A89E3-782D-46B1-B768-D49AB2818398}"/>
                </a:ext>
              </a:extLst>
            </p:cNvPr>
            <p:cNvSpPr/>
            <p:nvPr/>
          </p:nvSpPr>
          <p:spPr>
            <a:xfrm>
              <a:off x="743774" y="1594816"/>
              <a:ext cx="7387856" cy="1448830"/>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62;p11">
              <a:extLst>
                <a:ext uri="{FF2B5EF4-FFF2-40B4-BE49-F238E27FC236}">
                  <a16:creationId xmlns:a16="http://schemas.microsoft.com/office/drawing/2014/main" id="{00FF08F9-ABD5-4515-B6B4-0FE1809E45C5}"/>
                </a:ext>
              </a:extLst>
            </p:cNvPr>
            <p:cNvSpPr txBox="1">
              <a:spLocks/>
            </p:cNvSpPr>
            <p:nvPr/>
          </p:nvSpPr>
          <p:spPr>
            <a:xfrm>
              <a:off x="754505" y="1590894"/>
              <a:ext cx="7272619" cy="1535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a:t>No surviving documents explain what Petra was like when it was first built. Everything we know is from the excavations that archaeologist have done. The Nabataeans created buildings, temples and tombs by carving them out of the rock.</a:t>
              </a:r>
            </a:p>
            <a:p>
              <a:pPr marL="0" indent="0">
                <a:spcBef>
                  <a:spcPts val="0"/>
                </a:spcBef>
                <a:buFont typeface="Arial" panose="020B0604020202020204" pitchFamily="34" charset="0"/>
                <a:buNone/>
              </a:pPr>
              <a:endParaRPr lang="en-GB" dirty="0"/>
            </a:p>
          </p:txBody>
        </p:sp>
      </p:grpSp>
      <p:grpSp>
        <p:nvGrpSpPr>
          <p:cNvPr id="13" name="Group 12">
            <a:extLst>
              <a:ext uri="{FF2B5EF4-FFF2-40B4-BE49-F238E27FC236}">
                <a16:creationId xmlns:a16="http://schemas.microsoft.com/office/drawing/2014/main" id="{43A13F3B-BD9E-4B3F-8CEB-FAE3B5BFDAF3}"/>
              </a:ext>
            </a:extLst>
          </p:cNvPr>
          <p:cNvGrpSpPr/>
          <p:nvPr/>
        </p:nvGrpSpPr>
        <p:grpSpPr>
          <a:xfrm>
            <a:off x="743774" y="3208797"/>
            <a:ext cx="7769976" cy="2776764"/>
            <a:chOff x="743774" y="3208797"/>
            <a:chExt cx="7769976" cy="2776764"/>
          </a:xfrm>
        </p:grpSpPr>
        <p:sp>
          <p:nvSpPr>
            <p:cNvPr id="12" name="Rectangle 11">
              <a:extLst>
                <a:ext uri="{FF2B5EF4-FFF2-40B4-BE49-F238E27FC236}">
                  <a16:creationId xmlns:a16="http://schemas.microsoft.com/office/drawing/2014/main" id="{B3343C51-C473-4A71-9538-5B372F859B16}"/>
                </a:ext>
              </a:extLst>
            </p:cNvPr>
            <p:cNvSpPr/>
            <p:nvPr/>
          </p:nvSpPr>
          <p:spPr>
            <a:xfrm>
              <a:off x="743774" y="3208797"/>
              <a:ext cx="7387856" cy="2558454"/>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oogle Shape;63;p11">
              <a:extLst>
                <a:ext uri="{FF2B5EF4-FFF2-40B4-BE49-F238E27FC236}">
                  <a16:creationId xmlns:a16="http://schemas.microsoft.com/office/drawing/2014/main" id="{BF92CB88-7EDA-4329-BFAC-691C1BD243CE}"/>
                </a:ext>
              </a:extLst>
            </p:cNvPr>
            <p:cNvPicPr preferRelativeResize="0"/>
            <p:nvPr/>
          </p:nvPicPr>
          <p:blipFill>
            <a:blip r:embed="rId2">
              <a:alphaModFix/>
            </a:blip>
            <a:stretch>
              <a:fillRect/>
            </a:stretch>
          </p:blipFill>
          <p:spPr>
            <a:xfrm>
              <a:off x="5890725" y="3498612"/>
              <a:ext cx="2623025" cy="2486949"/>
            </a:xfrm>
            <a:prstGeom prst="rect">
              <a:avLst/>
            </a:prstGeom>
            <a:noFill/>
            <a:ln w="19050">
              <a:solidFill>
                <a:schemeClr val="accent2"/>
              </a:solidFill>
            </a:ln>
          </p:spPr>
        </p:pic>
        <p:sp>
          <p:nvSpPr>
            <p:cNvPr id="8" name="Google Shape;62;p11">
              <a:extLst>
                <a:ext uri="{FF2B5EF4-FFF2-40B4-BE49-F238E27FC236}">
                  <a16:creationId xmlns:a16="http://schemas.microsoft.com/office/drawing/2014/main" id="{1E95E0B4-45EB-40B3-862C-CBFEC44034AC}"/>
                </a:ext>
              </a:extLst>
            </p:cNvPr>
            <p:cNvSpPr txBox="1">
              <a:spLocks/>
            </p:cNvSpPr>
            <p:nvPr/>
          </p:nvSpPr>
          <p:spPr>
            <a:xfrm>
              <a:off x="837429" y="3267715"/>
              <a:ext cx="4959641" cy="1535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a:t>They created a system of dams, pipes and underground cisterns (containers) to store and then distribute water. This meant that during dry months, the Nabataeans were able to water crops and have drinking water. Petra was an important trading place and traders of frankincense, myrrh and spices visited the city. </a:t>
              </a:r>
            </a:p>
            <a:p>
              <a:pPr marL="0" indent="0">
                <a:spcBef>
                  <a:spcPts val="0"/>
                </a:spcBef>
                <a:buFont typeface="Arial" panose="020B0604020202020204" pitchFamily="34" charset="0"/>
                <a:buNone/>
              </a:pPr>
              <a:endParaRPr lang="en-GB" dirty="0"/>
            </a:p>
          </p:txBody>
        </p:sp>
      </p:grpSp>
    </p:spTree>
    <p:extLst>
      <p:ext uri="{BB962C8B-B14F-4D97-AF65-F5344CB8AC3E}">
        <p14:creationId xmlns:p14="http://schemas.microsoft.com/office/powerpoint/2010/main" val="1105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2B5744-FC7C-469C-8D16-5D41F9BEF4CF}"/>
              </a:ext>
            </a:extLst>
          </p:cNvPr>
          <p:cNvGrpSpPr/>
          <p:nvPr/>
        </p:nvGrpSpPr>
        <p:grpSpPr>
          <a:xfrm>
            <a:off x="562100" y="4381630"/>
            <a:ext cx="8059386" cy="1786573"/>
            <a:chOff x="562100" y="4381630"/>
            <a:chExt cx="8059386" cy="1786573"/>
          </a:xfrm>
        </p:grpSpPr>
        <p:sp>
          <p:nvSpPr>
            <p:cNvPr id="11" name="Rectangle 10">
              <a:extLst>
                <a:ext uri="{FF2B5EF4-FFF2-40B4-BE49-F238E27FC236}">
                  <a16:creationId xmlns:a16="http://schemas.microsoft.com/office/drawing/2014/main" id="{795C81B1-5AC6-4FD6-9365-799C41F31A4E}"/>
                </a:ext>
              </a:extLst>
            </p:cNvPr>
            <p:cNvSpPr/>
            <p:nvPr/>
          </p:nvSpPr>
          <p:spPr>
            <a:xfrm>
              <a:off x="562100" y="4421777"/>
              <a:ext cx="8059386" cy="1746426"/>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69;p12">
              <a:extLst>
                <a:ext uri="{FF2B5EF4-FFF2-40B4-BE49-F238E27FC236}">
                  <a16:creationId xmlns:a16="http://schemas.microsoft.com/office/drawing/2014/main" id="{17EFA8D1-13C4-4956-9BFF-D3461135AF6E}"/>
                </a:ext>
              </a:extLst>
            </p:cNvPr>
            <p:cNvSpPr txBox="1">
              <a:spLocks/>
            </p:cNvSpPr>
            <p:nvPr/>
          </p:nvSpPr>
          <p:spPr>
            <a:xfrm>
              <a:off x="600890" y="4381630"/>
              <a:ext cx="4545876" cy="1535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b="1" dirty="0"/>
                <a:t>Did You Know...? </a:t>
              </a:r>
            </a:p>
            <a:p>
              <a:pPr marL="0" indent="0">
                <a:lnSpc>
                  <a:spcPct val="115000"/>
                </a:lnSpc>
                <a:spcBef>
                  <a:spcPts val="0"/>
                </a:spcBef>
                <a:buFont typeface="Arial" panose="020B0604020202020204" pitchFamily="34" charset="0"/>
                <a:buNone/>
              </a:pPr>
              <a:r>
                <a:rPr lang="en-GB" dirty="0"/>
                <a:t>Al </a:t>
              </a:r>
              <a:r>
                <a:rPr lang="en-GB" dirty="0" err="1"/>
                <a:t>Khazna</a:t>
              </a:r>
              <a:r>
                <a:rPr lang="en-GB" dirty="0"/>
                <a:t> was in the film ‘Indiana Jones and the Last Crusade’. However, unlike in the film, there is only a very small hall behind the beautiful front of the building. </a:t>
              </a:r>
            </a:p>
          </p:txBody>
        </p:sp>
      </p:grpSp>
      <p:sp>
        <p:nvSpPr>
          <p:cNvPr id="2" name="Title 1">
            <a:extLst>
              <a:ext uri="{FF2B5EF4-FFF2-40B4-BE49-F238E27FC236}">
                <a16:creationId xmlns:a16="http://schemas.microsoft.com/office/drawing/2014/main" id="{AB23BD71-2591-4898-B265-2661D2FC723A}"/>
              </a:ext>
            </a:extLst>
          </p:cNvPr>
          <p:cNvSpPr>
            <a:spLocks noGrp="1"/>
          </p:cNvSpPr>
          <p:nvPr>
            <p:ph type="title"/>
          </p:nvPr>
        </p:nvSpPr>
        <p:spPr/>
        <p:txBody>
          <a:bodyPr/>
          <a:lstStyle/>
          <a:p>
            <a:r>
              <a:rPr lang="en-GB" dirty="0"/>
              <a:t>Al </a:t>
            </a:r>
            <a:r>
              <a:rPr lang="en-GB" dirty="0" err="1"/>
              <a:t>Khazna</a:t>
            </a:r>
            <a:endParaRPr lang="en-GB" dirty="0"/>
          </a:p>
        </p:txBody>
      </p:sp>
      <p:grpSp>
        <p:nvGrpSpPr>
          <p:cNvPr id="12" name="Group 11">
            <a:extLst>
              <a:ext uri="{FF2B5EF4-FFF2-40B4-BE49-F238E27FC236}">
                <a16:creationId xmlns:a16="http://schemas.microsoft.com/office/drawing/2014/main" id="{9BB88A58-B8E8-488D-B62E-37EFAFE1A12F}"/>
              </a:ext>
            </a:extLst>
          </p:cNvPr>
          <p:cNvGrpSpPr/>
          <p:nvPr/>
        </p:nvGrpSpPr>
        <p:grpSpPr>
          <a:xfrm>
            <a:off x="704976" y="1271439"/>
            <a:ext cx="4392318" cy="3013535"/>
            <a:chOff x="562100" y="1304096"/>
            <a:chExt cx="4392318" cy="3013535"/>
          </a:xfrm>
        </p:grpSpPr>
        <p:sp>
          <p:nvSpPr>
            <p:cNvPr id="9" name="Rectangle 8">
              <a:extLst>
                <a:ext uri="{FF2B5EF4-FFF2-40B4-BE49-F238E27FC236}">
                  <a16:creationId xmlns:a16="http://schemas.microsoft.com/office/drawing/2014/main" id="{4853DE0F-25C2-43D7-BE7D-5F971F30669E}"/>
                </a:ext>
              </a:extLst>
            </p:cNvPr>
            <p:cNvSpPr/>
            <p:nvPr/>
          </p:nvSpPr>
          <p:spPr>
            <a:xfrm>
              <a:off x="562100" y="1360760"/>
              <a:ext cx="4337703" cy="2956871"/>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69;p12">
              <a:extLst>
                <a:ext uri="{FF2B5EF4-FFF2-40B4-BE49-F238E27FC236}">
                  <a16:creationId xmlns:a16="http://schemas.microsoft.com/office/drawing/2014/main" id="{694BE6EC-97D3-44D0-9C60-76F4E67F3743}"/>
                </a:ext>
              </a:extLst>
            </p:cNvPr>
            <p:cNvSpPr txBox="1">
              <a:spLocks/>
            </p:cNvSpPr>
            <p:nvPr/>
          </p:nvSpPr>
          <p:spPr>
            <a:xfrm>
              <a:off x="562100" y="1304096"/>
              <a:ext cx="4392318" cy="1535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a:t>One of Petra’s most famous sights is Al </a:t>
              </a:r>
              <a:r>
                <a:rPr lang="en-GB" dirty="0" err="1"/>
                <a:t>Khazna</a:t>
              </a:r>
              <a:r>
                <a:rPr lang="en-GB" dirty="0"/>
                <a:t> - sometimes known as the Treasury. It is believed by some that Al </a:t>
              </a:r>
              <a:r>
                <a:rPr lang="en-GB" dirty="0" err="1"/>
                <a:t>Khazna</a:t>
              </a:r>
              <a:r>
                <a:rPr lang="en-GB" dirty="0"/>
                <a:t> was a tomb built for a Nabataean king or queen in the 1</a:t>
              </a:r>
              <a:r>
                <a:rPr lang="en-GB" baseline="30000" dirty="0"/>
                <a:t>st</a:t>
              </a:r>
              <a:r>
                <a:rPr lang="en-GB" dirty="0"/>
                <a:t> century AD. At the top of Al </a:t>
              </a:r>
              <a:r>
                <a:rPr lang="en-GB" dirty="0" err="1"/>
                <a:t>Khazna</a:t>
              </a:r>
              <a:r>
                <a:rPr lang="en-GB" dirty="0"/>
                <a:t>, is an urn (pot). It was rumoured to contain treasure (hence the name the Treasury) but in reality, it is just a stone carving.</a:t>
              </a:r>
            </a:p>
            <a:p>
              <a:pPr marL="0" indent="0">
                <a:spcBef>
                  <a:spcPts val="0"/>
                </a:spcBef>
                <a:buFont typeface="Arial" panose="020B0604020202020204" pitchFamily="34" charset="0"/>
                <a:buNone/>
              </a:pPr>
              <a:endParaRPr lang="en-GB" dirty="0"/>
            </a:p>
          </p:txBody>
        </p:sp>
      </p:grpSp>
      <p:pic>
        <p:nvPicPr>
          <p:cNvPr id="4" name="Google Shape;70;p12">
            <a:extLst>
              <a:ext uri="{FF2B5EF4-FFF2-40B4-BE49-F238E27FC236}">
                <a16:creationId xmlns:a16="http://schemas.microsoft.com/office/drawing/2014/main" id="{23BD3138-EA55-41AA-9389-17E3C11C4A63}"/>
              </a:ext>
            </a:extLst>
          </p:cNvPr>
          <p:cNvPicPr preferRelativeResize="0"/>
          <p:nvPr/>
        </p:nvPicPr>
        <p:blipFill>
          <a:blip r:embed="rId2">
            <a:alphaModFix/>
          </a:blip>
          <a:stretch>
            <a:fillRect/>
          </a:stretch>
        </p:blipFill>
        <p:spPr>
          <a:xfrm>
            <a:off x="5166359" y="1447432"/>
            <a:ext cx="3319197" cy="4568278"/>
          </a:xfrm>
          <a:prstGeom prst="rect">
            <a:avLst/>
          </a:prstGeom>
          <a:noFill/>
          <a:ln w="19050">
            <a:solidFill>
              <a:schemeClr val="accent2"/>
            </a:solidFill>
          </a:ln>
        </p:spPr>
      </p:pic>
    </p:spTree>
    <p:extLst>
      <p:ext uri="{BB962C8B-B14F-4D97-AF65-F5344CB8AC3E}">
        <p14:creationId xmlns:p14="http://schemas.microsoft.com/office/powerpoint/2010/main" val="33773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50D0E2-B300-4AFC-94AC-AB3506C35741}"/>
              </a:ext>
            </a:extLst>
          </p:cNvPr>
          <p:cNvGrpSpPr/>
          <p:nvPr/>
        </p:nvGrpSpPr>
        <p:grpSpPr>
          <a:xfrm>
            <a:off x="4754938" y="1338943"/>
            <a:ext cx="3833949" cy="4790072"/>
            <a:chOff x="4754938" y="1338943"/>
            <a:chExt cx="3833949" cy="4790072"/>
          </a:xfrm>
        </p:grpSpPr>
        <p:sp>
          <p:nvSpPr>
            <p:cNvPr id="8" name="Rectangle 7">
              <a:extLst>
                <a:ext uri="{FF2B5EF4-FFF2-40B4-BE49-F238E27FC236}">
                  <a16:creationId xmlns:a16="http://schemas.microsoft.com/office/drawing/2014/main" id="{74106078-15EA-433E-BFD7-8D358E89B997}"/>
                </a:ext>
              </a:extLst>
            </p:cNvPr>
            <p:cNvSpPr/>
            <p:nvPr/>
          </p:nvSpPr>
          <p:spPr>
            <a:xfrm>
              <a:off x="4754938" y="1338943"/>
              <a:ext cx="3833949" cy="4790072"/>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oogle Shape;78;p13">
              <a:extLst>
                <a:ext uri="{FF2B5EF4-FFF2-40B4-BE49-F238E27FC236}">
                  <a16:creationId xmlns:a16="http://schemas.microsoft.com/office/drawing/2014/main" id="{BE1A7BBE-7E09-4516-94B0-79974B09DE14}"/>
                </a:ext>
              </a:extLst>
            </p:cNvPr>
            <p:cNvSpPr txBox="1"/>
            <p:nvPr/>
          </p:nvSpPr>
          <p:spPr>
            <a:xfrm>
              <a:off x="5045887" y="1566831"/>
              <a:ext cx="3543000" cy="35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It is thought that Al-Dayr was built in the middle of the 1</a:t>
              </a:r>
              <a:r>
                <a:rPr lang="en-GB" sz="1800" baseline="30000" dirty="0"/>
                <a:t>st</a:t>
              </a:r>
              <a:r>
                <a:rPr lang="en-GB" sz="1800" dirty="0"/>
                <a:t>  century AD and was probably used as a religious temple. </a:t>
              </a:r>
              <a:endParaRPr sz="1800" dirty="0"/>
            </a:p>
          </p:txBody>
        </p:sp>
      </p:grpSp>
      <p:sp>
        <p:nvSpPr>
          <p:cNvPr id="2" name="Title 1">
            <a:extLst>
              <a:ext uri="{FF2B5EF4-FFF2-40B4-BE49-F238E27FC236}">
                <a16:creationId xmlns:a16="http://schemas.microsoft.com/office/drawing/2014/main" id="{41C29F43-A25E-4D9F-BE37-9FBF4383C5F0}"/>
              </a:ext>
            </a:extLst>
          </p:cNvPr>
          <p:cNvSpPr>
            <a:spLocks noGrp="1"/>
          </p:cNvSpPr>
          <p:nvPr>
            <p:ph type="title"/>
          </p:nvPr>
        </p:nvSpPr>
        <p:spPr>
          <a:xfrm>
            <a:off x="461962" y="446238"/>
            <a:ext cx="8220075" cy="994306"/>
          </a:xfrm>
        </p:spPr>
        <p:txBody>
          <a:bodyPr/>
          <a:lstStyle/>
          <a:p>
            <a:r>
              <a:rPr lang="en-GB" dirty="0"/>
              <a:t>Al-Dayr (The Monastery)</a:t>
            </a:r>
          </a:p>
        </p:txBody>
      </p:sp>
      <p:pic>
        <p:nvPicPr>
          <p:cNvPr id="4" name="Google Shape;77;p13">
            <a:extLst>
              <a:ext uri="{FF2B5EF4-FFF2-40B4-BE49-F238E27FC236}">
                <a16:creationId xmlns:a16="http://schemas.microsoft.com/office/drawing/2014/main" id="{57BB6D1D-31C1-45EC-A483-92C56615C394}"/>
              </a:ext>
            </a:extLst>
          </p:cNvPr>
          <p:cNvPicPr preferRelativeResize="0"/>
          <p:nvPr/>
        </p:nvPicPr>
        <p:blipFill>
          <a:blip r:embed="rId2">
            <a:alphaModFix/>
          </a:blip>
          <a:stretch>
            <a:fillRect/>
          </a:stretch>
        </p:blipFill>
        <p:spPr>
          <a:xfrm>
            <a:off x="708687" y="1832762"/>
            <a:ext cx="4255199" cy="3519846"/>
          </a:xfrm>
          <a:prstGeom prst="rect">
            <a:avLst/>
          </a:prstGeom>
          <a:noFill/>
          <a:ln w="19050">
            <a:solidFill>
              <a:schemeClr val="accent2"/>
            </a:solidFill>
          </a:ln>
        </p:spPr>
      </p:pic>
      <p:sp>
        <p:nvSpPr>
          <p:cNvPr id="10" name="TextBox 9">
            <a:extLst>
              <a:ext uri="{FF2B5EF4-FFF2-40B4-BE49-F238E27FC236}">
                <a16:creationId xmlns:a16="http://schemas.microsoft.com/office/drawing/2014/main" id="{8ABE7556-AD20-468A-9635-C87696D72D56}"/>
              </a:ext>
            </a:extLst>
          </p:cNvPr>
          <p:cNvSpPr txBox="1"/>
          <p:nvPr/>
        </p:nvSpPr>
        <p:spPr>
          <a:xfrm>
            <a:off x="5045887" y="2663459"/>
            <a:ext cx="3543000" cy="2031325"/>
          </a:xfrm>
          <a:prstGeom prst="rect">
            <a:avLst/>
          </a:prstGeom>
          <a:noFill/>
        </p:spPr>
        <p:txBody>
          <a:bodyPr wrap="square">
            <a:spAutoFit/>
          </a:bodyPr>
          <a:lstStyle/>
          <a:p>
            <a:endParaRPr lang="en-GB" dirty="0"/>
          </a:p>
          <a:p>
            <a:r>
              <a:rPr lang="en-GB" dirty="0"/>
              <a:t>Al-Dayr is 48 metres high and 47 metres wide. Behind the entrance (shown in the picture), there is a large hall carved into the rock. </a:t>
            </a:r>
          </a:p>
          <a:p>
            <a:endParaRPr lang="en-GB" dirty="0"/>
          </a:p>
        </p:txBody>
      </p:sp>
      <p:sp>
        <p:nvSpPr>
          <p:cNvPr id="11" name="TextBox 10">
            <a:extLst>
              <a:ext uri="{FF2B5EF4-FFF2-40B4-BE49-F238E27FC236}">
                <a16:creationId xmlns:a16="http://schemas.microsoft.com/office/drawing/2014/main" id="{C47226A0-E24F-40E6-B77F-139A24C62B8E}"/>
              </a:ext>
            </a:extLst>
          </p:cNvPr>
          <p:cNvSpPr txBox="1"/>
          <p:nvPr/>
        </p:nvSpPr>
        <p:spPr>
          <a:xfrm>
            <a:off x="5045887" y="4489548"/>
            <a:ext cx="3479548" cy="1477328"/>
          </a:xfrm>
          <a:prstGeom prst="rect">
            <a:avLst/>
          </a:prstGeom>
          <a:noFill/>
        </p:spPr>
        <p:txBody>
          <a:bodyPr wrap="square">
            <a:spAutoFit/>
          </a:bodyPr>
          <a:lstStyle/>
          <a:p>
            <a:r>
              <a:rPr lang="en-GB" dirty="0"/>
              <a:t>It is thought that later inhabitants of the area may have used Al-Dayr as a church as there are three crosses carved into one of the walls.  </a:t>
            </a:r>
          </a:p>
        </p:txBody>
      </p:sp>
    </p:spTree>
    <p:extLst>
      <p:ext uri="{BB962C8B-B14F-4D97-AF65-F5344CB8AC3E}">
        <p14:creationId xmlns:p14="http://schemas.microsoft.com/office/powerpoint/2010/main" val="9289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52FA130-D5C4-4B5E-B021-9B9F6DE94585}"/>
              </a:ext>
            </a:extLst>
          </p:cNvPr>
          <p:cNvGrpSpPr/>
          <p:nvPr/>
        </p:nvGrpSpPr>
        <p:grpSpPr>
          <a:xfrm>
            <a:off x="2809452" y="5013848"/>
            <a:ext cx="4304954" cy="515928"/>
            <a:chOff x="2809452" y="5529776"/>
            <a:chExt cx="4304954" cy="515928"/>
          </a:xfrm>
        </p:grpSpPr>
        <p:sp>
          <p:nvSpPr>
            <p:cNvPr id="16" name="Rectangle 15">
              <a:extLst>
                <a:ext uri="{FF2B5EF4-FFF2-40B4-BE49-F238E27FC236}">
                  <a16:creationId xmlns:a16="http://schemas.microsoft.com/office/drawing/2014/main" id="{31832DF0-1DE4-4EFF-83A4-45A044E20E07}"/>
                </a:ext>
              </a:extLst>
            </p:cNvPr>
            <p:cNvSpPr/>
            <p:nvPr/>
          </p:nvSpPr>
          <p:spPr>
            <a:xfrm>
              <a:off x="2809452" y="5529776"/>
              <a:ext cx="3802705" cy="515928"/>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86;p14">
              <a:extLst>
                <a:ext uri="{FF2B5EF4-FFF2-40B4-BE49-F238E27FC236}">
                  <a16:creationId xmlns:a16="http://schemas.microsoft.com/office/drawing/2014/main" id="{F808235F-421D-4A03-9212-E2AEA90F0703}"/>
                </a:ext>
              </a:extLst>
            </p:cNvPr>
            <p:cNvSpPr txBox="1"/>
            <p:nvPr/>
          </p:nvSpPr>
          <p:spPr>
            <a:xfrm>
              <a:off x="4781006" y="5575493"/>
              <a:ext cx="2333400" cy="4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Tombs at Petra</a:t>
              </a:r>
              <a:endParaRPr sz="1800" dirty="0"/>
            </a:p>
          </p:txBody>
        </p:sp>
      </p:grpSp>
      <p:sp>
        <p:nvSpPr>
          <p:cNvPr id="12" name="Rectangle 11">
            <a:extLst>
              <a:ext uri="{FF2B5EF4-FFF2-40B4-BE49-F238E27FC236}">
                <a16:creationId xmlns:a16="http://schemas.microsoft.com/office/drawing/2014/main" id="{D56A47E1-265F-4087-9745-08CBC485BACB}"/>
              </a:ext>
            </a:extLst>
          </p:cNvPr>
          <p:cNvSpPr/>
          <p:nvPr/>
        </p:nvSpPr>
        <p:spPr>
          <a:xfrm>
            <a:off x="760114" y="1328224"/>
            <a:ext cx="7623771" cy="1806251"/>
          </a:xfrm>
          <a:prstGeom prst="rect">
            <a:avLst/>
          </a:prstGeom>
          <a:solidFill>
            <a:srgbClr val="BAD1BE"/>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B6144D-F15F-497C-ACBE-33E3EABA5FBF}"/>
              </a:ext>
            </a:extLst>
          </p:cNvPr>
          <p:cNvSpPr>
            <a:spLocks noGrp="1"/>
          </p:cNvSpPr>
          <p:nvPr>
            <p:ph type="title"/>
          </p:nvPr>
        </p:nvSpPr>
        <p:spPr/>
        <p:txBody>
          <a:bodyPr/>
          <a:lstStyle/>
          <a:p>
            <a:r>
              <a:rPr lang="en-GB" dirty="0"/>
              <a:t>Petra in History</a:t>
            </a:r>
          </a:p>
        </p:txBody>
      </p:sp>
      <p:sp>
        <p:nvSpPr>
          <p:cNvPr id="4" name="Google Shape;84;p14">
            <a:extLst>
              <a:ext uri="{FF2B5EF4-FFF2-40B4-BE49-F238E27FC236}">
                <a16:creationId xmlns:a16="http://schemas.microsoft.com/office/drawing/2014/main" id="{58A02ECC-4BD0-442A-ABD4-33A0D5C84383}"/>
              </a:ext>
            </a:extLst>
          </p:cNvPr>
          <p:cNvSpPr txBox="1"/>
          <p:nvPr/>
        </p:nvSpPr>
        <p:spPr>
          <a:xfrm>
            <a:off x="813189" y="1437424"/>
            <a:ext cx="7795233" cy="15878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The Nabataeans were able to defend themselves against attacks from the Greek empire. However, Petra eventually came under the control of the Roman Empire in AD 106. Under Roman rule, Petra was less of an important trade route. In AD 363, much of the city was destroyed in an earthquake. Over time, the city was largely abandoned and forgotten.</a:t>
            </a:r>
            <a:endParaRPr sz="1800" dirty="0"/>
          </a:p>
          <a:p>
            <a:pPr marL="0" lvl="0" indent="0" algn="l" rtl="0">
              <a:spcBef>
                <a:spcPts val="0"/>
              </a:spcBef>
              <a:spcAft>
                <a:spcPts val="0"/>
              </a:spcAft>
              <a:buNone/>
            </a:pPr>
            <a:endParaRPr sz="1800" dirty="0"/>
          </a:p>
        </p:txBody>
      </p:sp>
      <p:pic>
        <p:nvPicPr>
          <p:cNvPr id="6" name="Google Shape;85;p14">
            <a:extLst>
              <a:ext uri="{FF2B5EF4-FFF2-40B4-BE49-F238E27FC236}">
                <a16:creationId xmlns:a16="http://schemas.microsoft.com/office/drawing/2014/main" id="{3C073D50-6B8D-45E2-B2A0-6D19EA05E8E3}"/>
              </a:ext>
            </a:extLst>
          </p:cNvPr>
          <p:cNvPicPr preferRelativeResize="0"/>
          <p:nvPr/>
        </p:nvPicPr>
        <p:blipFill>
          <a:blip r:embed="rId2">
            <a:alphaModFix/>
          </a:blip>
          <a:stretch>
            <a:fillRect/>
          </a:stretch>
        </p:blipFill>
        <p:spPr>
          <a:xfrm>
            <a:off x="813189" y="3243675"/>
            <a:ext cx="3884800" cy="2887650"/>
          </a:xfrm>
          <a:prstGeom prst="rect">
            <a:avLst/>
          </a:prstGeom>
          <a:noFill/>
          <a:ln w="19050">
            <a:solidFill>
              <a:srgbClr val="BAD1BE"/>
            </a:solidFill>
          </a:ln>
        </p:spPr>
      </p:pic>
    </p:spTree>
    <p:extLst>
      <p:ext uri="{BB962C8B-B14F-4D97-AF65-F5344CB8AC3E}">
        <p14:creationId xmlns:p14="http://schemas.microsoft.com/office/powerpoint/2010/main" val="27083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106</TotalTime>
  <Words>770</Words>
  <Application>Microsoft Office PowerPoint</Application>
  <PresentationFormat>On-screen Show (4:3)</PresentationFormat>
  <Paragraphs>45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Twinkl</vt:lpstr>
      <vt:lpstr>Calibri</vt:lpstr>
      <vt:lpstr>Arial</vt:lpstr>
      <vt:lpstr>Office Theme</vt:lpstr>
      <vt:lpstr>PowerPoint Presentation</vt:lpstr>
      <vt:lpstr>The New Seven Wonders of the World</vt:lpstr>
      <vt:lpstr>Where Is Jordan?</vt:lpstr>
      <vt:lpstr>Petra</vt:lpstr>
      <vt:lpstr>When Was Petra Built?</vt:lpstr>
      <vt:lpstr>What Was Petra Like?</vt:lpstr>
      <vt:lpstr>Al Khazna</vt:lpstr>
      <vt:lpstr>Al-Dayr (The Monastery)</vt:lpstr>
      <vt:lpstr>Petra in History</vt:lpstr>
      <vt:lpstr>Petra Today</vt:lpstr>
      <vt:lpstr>Petra Today</vt:lpstr>
      <vt:lpstr>Petra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18</cp:revision>
  <dcterms:created xsi:type="dcterms:W3CDTF">2020-04-13T12:09:49Z</dcterms:created>
  <dcterms:modified xsi:type="dcterms:W3CDTF">2020-09-15T09:32:51Z</dcterms:modified>
</cp:coreProperties>
</file>