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58" r:id="rId2"/>
    <p:sldId id="264" r:id="rId3"/>
    <p:sldId id="268" r:id="rId4"/>
    <p:sldId id="269" r:id="rId5"/>
    <p:sldId id="270" r:id="rId6"/>
    <p:sldId id="271" r:id="rId7"/>
    <p:sldId id="272" r:id="rId8"/>
    <p:sldId id="274" r:id="rId9"/>
    <p:sldId id="275" r:id="rId10"/>
    <p:sldId id="276" r:id="rId11"/>
    <p:sldId id="277" r:id="rId12"/>
    <p:sldId id="278" r:id="rId13"/>
    <p:sldId id="279" r:id="rId14"/>
    <p:sldId id="267" r:id="rId15"/>
  </p:sldIdLst>
  <p:sldSz cx="9144000" cy="6858000" type="screen4x3"/>
  <p:notesSz cx="6858000" cy="9144000"/>
  <p:embeddedFontLst>
    <p:embeddedFont>
      <p:font typeface="Calibri" panose="020F0502020204030204" pitchFamily="34" charset="0"/>
      <p:regular r:id="rId18"/>
      <p:bold r:id="rId19"/>
      <p:italic r:id="rId20"/>
      <p:boldItalic r:id="rId21"/>
    </p:embeddedFont>
    <p:embeddedFont>
      <p:font typeface="Roboto" panose="02000000000000000000" pitchFamily="2" charset="0"/>
      <p:regular r:id="rId22"/>
      <p:bold r:id="rId23"/>
      <p:italic r:id="rId24"/>
      <p:boldItalic r:id="rId25"/>
    </p:embeddedFont>
    <p:embeddedFont>
      <p:font typeface="Twinkl" pitchFamily="2"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6213"/>
    <a:srgbClr val="F5E9AE"/>
    <a:srgbClr val="F7CFAE"/>
    <a:srgbClr val="BDAFD0"/>
    <a:srgbClr val="C0DFC3"/>
    <a:srgbClr val="647D90"/>
    <a:srgbClr val="18A0DB"/>
    <a:srgbClr val="DE1E5A"/>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08" autoAdjust="0"/>
    <p:restoredTop sz="94660"/>
  </p:normalViewPr>
  <p:slideViewPr>
    <p:cSldViewPr snapToGrid="0" showGuides="1">
      <p:cViewPr varScale="1">
        <p:scale>
          <a:sx n="123" d="100"/>
          <a:sy n="123" d="100"/>
        </p:scale>
        <p:origin x="778" y="101"/>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20/05/2021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20/05/2021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ks2-history/world-history-history-subjects-key-stage-2/the-ancient-world-world-history-history-subjects-key-stage-2"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www.flickr.com/photos/shadowgate/" TargetMode="External"/><Relationship Id="rId7" Type="http://schemas.openxmlformats.org/officeDocument/2006/relationships/hyperlink" Target="https://www.flickr.com/photos/shadowgate/46878656132/in/photolist-2eqvneW-L1yD32-2dT2JAq-2epSfMv-2cyRx3e-2epSfiz-rRRVbR-2epSf3e-rKdwm3-2epSfz6-H7th1K-JT86B2-2cyRwRH-r5endf-27ai41z-25M4waN-LpbkUh-28wZRZX-2epSeM4-2epSerz-27rvD1s-L1yDHv-sNq6qn-SgKWBh-2epSecM-28wZPzX-25M4mo3-2eqvmpQ-25M4wCw-27rvDU1-25M4eh9-2eqvmEQ-25M4dVh-2dq1nhQ-25M4vju-fAbZyj-6bXk8d-pSWd9W-sDzX1m-27aicnp-27rvEW1-25M4o4N-27aiiix-28wZUQg-dyD52S-sDTyWV-z66c4J-25M4dsd-23UBfKH-27aij2r" TargetMode="External"/><Relationship Id="rId2" Type="http://schemas.openxmlformats.org/officeDocument/2006/relationships/hyperlink" Target="https://www.flickr.com/photos/shadowgate/46871413651/in/photolist-2epSfiz-rRRVbR-2epSf3e-rKdwm3-2epSfz6-H7th1K-JT86B2-2cyRwRH-r5endf-27ai41z-25M4waN-LpbkUh-28wZRZX-2epSeM4-2epSerz-27rvD1s-L1yDHv-sNq6qn-SgKWBh-2epSecM-28wZPzX-25M4mo3-2eqvmpQ-25M4wCw-27rvDU1-25M4eh9-2eqvmEQ-25M4dVh-2dq1nhQ-25M4vju-fAbZyj-6bXk8d-pSWd9W-sDzX1m-27aicnp-27rvEW1-25M4o4N-27aiiix-28wZUQg-dyD52S-sDTyWV-z66c4J-25M4dsd-23UBfKH-27aij2r-spJw3p-JT7ARg-23UBfzH-LpbqFG-27rw61J" TargetMode="Externa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hyperlink" Target="https://creativecommons.org/licenses/by/2.0/uk/" TargetMode="External"/><Relationship Id="rId9" Type="http://schemas.openxmlformats.org/officeDocument/2006/relationships/hyperlink" Target="https://www.flickr.com/photos/shadowgate/46930866751/in/photolist-2ev7XD2-2eqvneW-L1yD32-2dT2JAq-2epSfMv-2cyRx3e-2epSfiz-rRRVbR-2epSf3e-rKdwm3-2epSfz6-H7th1K-JT86B2-2cyRwRH-r5endf-27ai41z-25M4waN-LpbkUh-28wZRZX-2epSeM4-2epSerz-27rvD1s-L1yDHv-sNq6qn-SgKWBh-2epSecM-28wZPzX-25M4mo3-2eqvmpQ-25M4wCw-27rvDU1-25M4eh9-2eqvmEQ-25M4dVh-2dq1nhQ-25M4vju-fAbZyj-6bXk8d-pSWd9W-sDzX1m-27aicnp-27rvEW1-25M4o4N-27aiiix-28wZUQg-dyD52S-sDTyWV-z66c4J-25M4dsd-23UBfKH"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flickr.com/photos/virtusincertus/" TargetMode="External"/><Relationship Id="rId2" Type="http://schemas.openxmlformats.org/officeDocument/2006/relationships/hyperlink" Target="https://www.flickr.com/photos/virtusincertus/14910785357/in/photolist-dyxEvK-T3F1WQ-sBdGDE-dyD7TY-dyxEMc-dyDcVC-Ji13Vh-dyxD4v-dyxB1a-sw3tRN-rGGYqP-dyD5Bj-sDzX1m-dyxHvT-dyDc4C-nrBcyy-rGuJgG-dyxHdz-dyDbfL-rRRVbR-sFY5qw-oHCnrv-oHBF1a-dyD5SW-sDHDGT-dyxGDz-dyxGke-eDzmnv-oHBjr6-aLVGbp-6eYa11-7dFt42-b7fxFX-PMaRaf-dqiier-7dKnE5-7dFtjk-7dKn9o-7dFtpc-7dFteg-a19r3c-b7fFkB-pSWd9W-oZQ74R-Ji148w-Ji14n9-oHC1Wy-oZQDeX-oHBwYR-n6PK12" TargetMode="Externa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hyperlink" Target="https://creativecommons.org/licenses/by/2.0/uk/"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https://www.twinkl.co.uk/resources/ks2-history/world-history-history-subjects-key-stage-2/the-ancient-world-world-history-history-subjects-key-stage-2"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3.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F1AF4A29-2878-4766-96EB-C144F39586E9}"/>
              </a:ext>
            </a:extLst>
          </p:cNvPr>
          <p:cNvSpPr/>
          <p:nvPr/>
        </p:nvSpPr>
        <p:spPr>
          <a:xfrm>
            <a:off x="0" y="5636172"/>
            <a:ext cx="1418897" cy="1221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C30FDEA-F750-437D-9140-F2D71AFDDA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3279" y="2180975"/>
            <a:ext cx="5305084" cy="3751307"/>
          </a:xfrm>
          <a:prstGeom prst="rect">
            <a:avLst/>
          </a:prstGeom>
          <a:ln w="38100">
            <a:solidFill>
              <a:srgbClr val="C46213"/>
            </a:solidFill>
          </a:ln>
        </p:spPr>
      </p:pic>
      <p:sp>
        <p:nvSpPr>
          <p:cNvPr id="9" name="TextBox 8">
            <a:extLst>
              <a:ext uri="{FF2B5EF4-FFF2-40B4-BE49-F238E27FC236}">
                <a16:creationId xmlns:a16="http://schemas.microsoft.com/office/drawing/2014/main" id="{016BBB15-DAE5-4481-ACE0-0FA5302113F1}"/>
              </a:ext>
            </a:extLst>
          </p:cNvPr>
          <p:cNvSpPr txBox="1"/>
          <p:nvPr/>
        </p:nvSpPr>
        <p:spPr>
          <a:xfrm>
            <a:off x="580766" y="1283689"/>
            <a:ext cx="7979033" cy="646331"/>
          </a:xfrm>
          <a:prstGeom prst="rect">
            <a:avLst/>
          </a:prstGeom>
          <a:solidFill>
            <a:schemeClr val="accent3">
              <a:lumMod val="40000"/>
              <a:lumOff val="60000"/>
            </a:schemeClr>
          </a:solidFill>
        </p:spPr>
        <p:txBody>
          <a:bodyPr wrap="square">
            <a:spAutoFit/>
          </a:bodyPr>
          <a:lstStyle/>
          <a:p>
            <a:r>
              <a:rPr lang="en-GB" dirty="0"/>
              <a:t>At the top was a quadriga, which is a statue of four horses, pulling a carriage on which statues of Mausolus and Artemisia stood.</a:t>
            </a:r>
          </a:p>
        </p:txBody>
      </p:sp>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Mausoleum</a:t>
            </a:r>
          </a:p>
        </p:txBody>
      </p:sp>
      <p:sp>
        <p:nvSpPr>
          <p:cNvPr id="14" name="Rectangle 13">
            <a:extLst>
              <a:ext uri="{FF2B5EF4-FFF2-40B4-BE49-F238E27FC236}">
                <a16:creationId xmlns:a16="http://schemas.microsoft.com/office/drawing/2014/main" id="{49B7BFE7-21C5-4FAC-B10D-9A20FEDFF2AD}"/>
              </a:ext>
            </a:extLst>
          </p:cNvPr>
          <p:cNvSpPr/>
          <p:nvPr/>
        </p:nvSpPr>
        <p:spPr>
          <a:xfrm>
            <a:off x="-6179" y="6345270"/>
            <a:ext cx="9144000" cy="2091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EC54A435-595D-4E4D-8400-3A2F57003DAF}"/>
              </a:ext>
            </a:extLst>
          </p:cNvPr>
          <p:cNvCxnSpPr>
            <a:cxnSpLocks/>
          </p:cNvCxnSpPr>
          <p:nvPr/>
        </p:nvCxnSpPr>
        <p:spPr>
          <a:xfrm flipH="1">
            <a:off x="5383369" y="4001053"/>
            <a:ext cx="1352282" cy="485656"/>
          </a:xfrm>
          <a:prstGeom prst="straightConnector1">
            <a:avLst/>
          </a:prstGeom>
          <a:ln w="38100">
            <a:solidFill>
              <a:srgbClr val="C46213"/>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8EB5BAB-F3EC-4015-90C8-420F67171EFA}"/>
              </a:ext>
            </a:extLst>
          </p:cNvPr>
          <p:cNvSpPr txBox="1"/>
          <p:nvPr/>
        </p:nvSpPr>
        <p:spPr>
          <a:xfrm>
            <a:off x="580766" y="2630913"/>
            <a:ext cx="1916950" cy="1754326"/>
          </a:xfrm>
          <a:prstGeom prst="rect">
            <a:avLst/>
          </a:prstGeom>
          <a:solidFill>
            <a:schemeClr val="accent3">
              <a:lumMod val="40000"/>
              <a:lumOff val="60000"/>
            </a:schemeClr>
          </a:solidFill>
          <a:ln w="28575">
            <a:solidFill>
              <a:srgbClr val="C46213"/>
            </a:solidFill>
          </a:ln>
        </p:spPr>
        <p:txBody>
          <a:bodyPr wrap="square">
            <a:spAutoFit/>
          </a:bodyPr>
          <a:lstStyle/>
          <a:p>
            <a:r>
              <a:rPr lang="en-GB" dirty="0"/>
              <a:t>Each side was decorated with carvings showing battles and other action scenes.</a:t>
            </a:r>
          </a:p>
        </p:txBody>
      </p:sp>
      <p:grpSp>
        <p:nvGrpSpPr>
          <p:cNvPr id="25" name="Group 24">
            <a:extLst>
              <a:ext uri="{FF2B5EF4-FFF2-40B4-BE49-F238E27FC236}">
                <a16:creationId xmlns:a16="http://schemas.microsoft.com/office/drawing/2014/main" id="{6104FCE9-92ED-40C6-8CFA-81CD20322784}"/>
              </a:ext>
            </a:extLst>
          </p:cNvPr>
          <p:cNvGrpSpPr/>
          <p:nvPr/>
        </p:nvGrpSpPr>
        <p:grpSpPr>
          <a:xfrm>
            <a:off x="580766" y="4559014"/>
            <a:ext cx="3598428" cy="923330"/>
            <a:chOff x="580766" y="4559014"/>
            <a:chExt cx="3598428" cy="923330"/>
          </a:xfrm>
        </p:grpSpPr>
        <p:cxnSp>
          <p:nvCxnSpPr>
            <p:cNvPr id="18" name="Straight Arrow Connector 17">
              <a:extLst>
                <a:ext uri="{FF2B5EF4-FFF2-40B4-BE49-F238E27FC236}">
                  <a16:creationId xmlns:a16="http://schemas.microsoft.com/office/drawing/2014/main" id="{38B5FE86-0E13-40A3-8D5D-E28814B7FF99}"/>
                </a:ext>
              </a:extLst>
            </p:cNvPr>
            <p:cNvCxnSpPr>
              <a:stCxn id="8" idx="3"/>
            </p:cNvCxnSpPr>
            <p:nvPr/>
          </p:nvCxnSpPr>
          <p:spPr>
            <a:xfrm flipV="1">
              <a:off x="2497714" y="4784501"/>
              <a:ext cx="541700" cy="236178"/>
            </a:xfrm>
            <a:prstGeom prst="straightConnector1">
              <a:avLst/>
            </a:prstGeom>
            <a:ln w="38100">
              <a:solidFill>
                <a:srgbClr val="C4621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81A38BB-4767-48FA-BCEA-FD1B77AE1EB7}"/>
                </a:ext>
              </a:extLst>
            </p:cNvPr>
            <p:cNvCxnSpPr>
              <a:cxnSpLocks/>
              <a:stCxn id="8" idx="3"/>
            </p:cNvCxnSpPr>
            <p:nvPr/>
          </p:nvCxnSpPr>
          <p:spPr>
            <a:xfrm flipV="1">
              <a:off x="2497714" y="4694649"/>
              <a:ext cx="1681480" cy="326030"/>
            </a:xfrm>
            <a:prstGeom prst="straightConnector1">
              <a:avLst/>
            </a:prstGeom>
            <a:ln w="38100">
              <a:solidFill>
                <a:srgbClr val="C46213"/>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C6D97EE-DAB2-4EE0-871B-3FEA6D123BAB}"/>
                </a:ext>
              </a:extLst>
            </p:cNvPr>
            <p:cNvSpPr txBox="1"/>
            <p:nvPr/>
          </p:nvSpPr>
          <p:spPr>
            <a:xfrm>
              <a:off x="580766" y="4559014"/>
              <a:ext cx="1916948" cy="923330"/>
            </a:xfrm>
            <a:prstGeom prst="rect">
              <a:avLst/>
            </a:prstGeom>
            <a:solidFill>
              <a:srgbClr val="F5E9AE"/>
            </a:solidFill>
            <a:ln w="28575">
              <a:solidFill>
                <a:srgbClr val="C46213"/>
              </a:solidFill>
            </a:ln>
          </p:spPr>
          <p:txBody>
            <a:bodyPr wrap="square">
              <a:spAutoFit/>
            </a:bodyPr>
            <a:lstStyle/>
            <a:p>
              <a:r>
                <a:rPr lang="en-GB" dirty="0"/>
                <a:t>Stone soldiers guarding the tomb.</a:t>
              </a:r>
            </a:p>
          </p:txBody>
        </p:sp>
      </p:grpSp>
      <p:sp>
        <p:nvSpPr>
          <p:cNvPr id="10" name="TextBox 9">
            <a:extLst>
              <a:ext uri="{FF2B5EF4-FFF2-40B4-BE49-F238E27FC236}">
                <a16:creationId xmlns:a16="http://schemas.microsoft.com/office/drawing/2014/main" id="{B00734E0-06AD-4F1E-A950-022F29F8B702}"/>
              </a:ext>
            </a:extLst>
          </p:cNvPr>
          <p:cNvSpPr txBox="1"/>
          <p:nvPr/>
        </p:nvSpPr>
        <p:spPr>
          <a:xfrm>
            <a:off x="6589155" y="4694648"/>
            <a:ext cx="1916948" cy="923330"/>
          </a:xfrm>
          <a:prstGeom prst="rect">
            <a:avLst/>
          </a:prstGeom>
          <a:solidFill>
            <a:srgbClr val="F5E9AE"/>
          </a:solidFill>
          <a:ln w="28575">
            <a:solidFill>
              <a:srgbClr val="C46213"/>
            </a:solidFill>
          </a:ln>
        </p:spPr>
        <p:txBody>
          <a:bodyPr wrap="square">
            <a:spAutoFit/>
          </a:bodyPr>
          <a:lstStyle/>
          <a:p>
            <a:r>
              <a:rPr lang="en-GB" dirty="0"/>
              <a:t>The tomb was around 40 metres high.</a:t>
            </a:r>
          </a:p>
        </p:txBody>
      </p:sp>
      <p:sp>
        <p:nvSpPr>
          <p:cNvPr id="12" name="TextBox 11">
            <a:extLst>
              <a:ext uri="{FF2B5EF4-FFF2-40B4-BE49-F238E27FC236}">
                <a16:creationId xmlns:a16="http://schemas.microsoft.com/office/drawing/2014/main" id="{4675B162-8E04-493B-83D6-3CAC5A79122F}"/>
              </a:ext>
            </a:extLst>
          </p:cNvPr>
          <p:cNvSpPr txBox="1"/>
          <p:nvPr/>
        </p:nvSpPr>
        <p:spPr>
          <a:xfrm>
            <a:off x="6589154" y="3696205"/>
            <a:ext cx="1916948" cy="646331"/>
          </a:xfrm>
          <a:prstGeom prst="rect">
            <a:avLst/>
          </a:prstGeom>
          <a:solidFill>
            <a:srgbClr val="F5E9AE"/>
          </a:solidFill>
          <a:ln w="28575">
            <a:solidFill>
              <a:srgbClr val="C46213"/>
            </a:solidFill>
          </a:ln>
        </p:spPr>
        <p:txBody>
          <a:bodyPr wrap="square">
            <a:spAutoFit/>
          </a:bodyPr>
          <a:lstStyle/>
          <a:p>
            <a:r>
              <a:rPr lang="en-GB" dirty="0"/>
              <a:t>Statues of gods and goddesses.</a:t>
            </a:r>
          </a:p>
        </p:txBody>
      </p:sp>
      <p:sp>
        <p:nvSpPr>
          <p:cNvPr id="15" name="TextBox 14">
            <a:extLst>
              <a:ext uri="{FF2B5EF4-FFF2-40B4-BE49-F238E27FC236}">
                <a16:creationId xmlns:a16="http://schemas.microsoft.com/office/drawing/2014/main" id="{ECC03782-5E85-4CDB-905F-898CE8DFEBB1}"/>
              </a:ext>
            </a:extLst>
          </p:cNvPr>
          <p:cNvSpPr txBox="1"/>
          <p:nvPr/>
        </p:nvSpPr>
        <p:spPr>
          <a:xfrm>
            <a:off x="6589154" y="2478154"/>
            <a:ext cx="1916949" cy="923330"/>
          </a:xfrm>
          <a:prstGeom prst="rect">
            <a:avLst/>
          </a:prstGeom>
          <a:solidFill>
            <a:srgbClr val="F5E9AE"/>
          </a:solidFill>
          <a:ln w="28575">
            <a:solidFill>
              <a:srgbClr val="C46213"/>
            </a:solidFill>
          </a:ln>
        </p:spPr>
        <p:txBody>
          <a:bodyPr wrap="square">
            <a:spAutoFit/>
          </a:bodyPr>
          <a:lstStyle/>
          <a:p>
            <a:r>
              <a:rPr lang="en-GB" dirty="0"/>
              <a:t>It was built on a hill overlooking the city.</a:t>
            </a:r>
          </a:p>
        </p:txBody>
      </p:sp>
    </p:spTree>
    <p:extLst>
      <p:ext uri="{BB962C8B-B14F-4D97-AF65-F5344CB8AC3E}">
        <p14:creationId xmlns:p14="http://schemas.microsoft.com/office/powerpoint/2010/main" val="35818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Mausoleum</a:t>
            </a:r>
          </a:p>
        </p:txBody>
      </p:sp>
      <p:sp>
        <p:nvSpPr>
          <p:cNvPr id="10" name="TextBox 9">
            <a:extLst>
              <a:ext uri="{FF2B5EF4-FFF2-40B4-BE49-F238E27FC236}">
                <a16:creationId xmlns:a16="http://schemas.microsoft.com/office/drawing/2014/main" id="{995F3365-7864-4014-BB22-DEC2E3D782F5}"/>
              </a:ext>
            </a:extLst>
          </p:cNvPr>
          <p:cNvSpPr txBox="1"/>
          <p:nvPr/>
        </p:nvSpPr>
        <p:spPr>
          <a:xfrm>
            <a:off x="685800" y="1192594"/>
            <a:ext cx="7741508" cy="923330"/>
          </a:xfrm>
          <a:prstGeom prst="rect">
            <a:avLst/>
          </a:prstGeom>
          <a:solidFill>
            <a:schemeClr val="accent3">
              <a:lumMod val="40000"/>
              <a:lumOff val="60000"/>
            </a:schemeClr>
          </a:solidFill>
        </p:spPr>
        <p:txBody>
          <a:bodyPr wrap="square">
            <a:spAutoFit/>
          </a:bodyPr>
          <a:lstStyle/>
          <a:p>
            <a:r>
              <a:rPr lang="en-GB" dirty="0"/>
              <a:t>Work on the Mausoleum took several years, and it is thought that Artemisia died before its completion. For many years, the Mausoleum remained one of the grandest buildings in the world.</a:t>
            </a:r>
          </a:p>
        </p:txBody>
      </p:sp>
      <p:sp>
        <p:nvSpPr>
          <p:cNvPr id="12" name="TextBox 11">
            <a:extLst>
              <a:ext uri="{FF2B5EF4-FFF2-40B4-BE49-F238E27FC236}">
                <a16:creationId xmlns:a16="http://schemas.microsoft.com/office/drawing/2014/main" id="{F667954C-E4DC-41FD-BD26-06EFB6BF0669}"/>
              </a:ext>
            </a:extLst>
          </p:cNvPr>
          <p:cNvSpPr txBox="1"/>
          <p:nvPr/>
        </p:nvSpPr>
        <p:spPr>
          <a:xfrm>
            <a:off x="685800" y="2251251"/>
            <a:ext cx="4336961" cy="2585323"/>
          </a:xfrm>
          <a:prstGeom prst="rect">
            <a:avLst/>
          </a:prstGeom>
          <a:solidFill>
            <a:schemeClr val="accent3">
              <a:lumMod val="40000"/>
              <a:lumOff val="60000"/>
            </a:schemeClr>
          </a:solidFill>
        </p:spPr>
        <p:txBody>
          <a:bodyPr wrap="square">
            <a:spAutoFit/>
          </a:bodyPr>
          <a:lstStyle/>
          <a:p>
            <a:r>
              <a:rPr lang="en-GB" dirty="0"/>
              <a:t>It is not known exactly when the Mausoleum was destroyed. It was referred to as ‘a wonder’ by a bishop and historian in </a:t>
            </a:r>
            <a:r>
              <a:rPr lang="en-GB"/>
              <a:t>the 12</a:t>
            </a:r>
            <a:r>
              <a:rPr lang="en-GB" baseline="30000"/>
              <a:t>th</a:t>
            </a:r>
            <a:r>
              <a:rPr lang="en-GB"/>
              <a:t> </a:t>
            </a:r>
            <a:r>
              <a:rPr lang="en-GB" dirty="0"/>
              <a:t>century. However, in 1402, a group of soldiers arrived in the city and recorded that it was in ruins. Historians think the Mausoleum must have been destroyed by an earthquake at some point. </a:t>
            </a:r>
          </a:p>
        </p:txBody>
      </p:sp>
      <p:sp>
        <p:nvSpPr>
          <p:cNvPr id="16" name="Rectangle 15">
            <a:extLst>
              <a:ext uri="{FF2B5EF4-FFF2-40B4-BE49-F238E27FC236}">
                <a16:creationId xmlns:a16="http://schemas.microsoft.com/office/drawing/2014/main" id="{4BB81C11-C876-4BE6-A9CC-A40B2BA3BF84}"/>
              </a:ext>
            </a:extLst>
          </p:cNvPr>
          <p:cNvSpPr/>
          <p:nvPr/>
        </p:nvSpPr>
        <p:spPr>
          <a:xfrm>
            <a:off x="-6179" y="6345270"/>
            <a:ext cx="9144000" cy="2091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Google Shape;99;p15">
            <a:extLst>
              <a:ext uri="{FF2B5EF4-FFF2-40B4-BE49-F238E27FC236}">
                <a16:creationId xmlns:a16="http://schemas.microsoft.com/office/drawing/2014/main" id="{A86615CC-DA92-45CB-A6B7-76CFA6AE2AAD}"/>
              </a:ext>
            </a:extLst>
          </p:cNvPr>
          <p:cNvSpPr txBox="1"/>
          <p:nvPr/>
        </p:nvSpPr>
        <p:spPr>
          <a:xfrm>
            <a:off x="685800" y="4990563"/>
            <a:ext cx="7685468" cy="1246914"/>
          </a:xfrm>
          <a:prstGeom prst="rect">
            <a:avLst/>
          </a:prstGeom>
          <a:solidFill>
            <a:schemeClr val="bg1"/>
          </a:solidFill>
          <a:ln w="38100">
            <a:solidFill>
              <a:schemeClr val="accent2">
                <a:lumMod val="75000"/>
              </a:schemeClr>
            </a:solid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dirty="0">
                <a:solidFill>
                  <a:schemeClr val="accent2">
                    <a:lumMod val="75000"/>
                  </a:schemeClr>
                </a:solidFill>
              </a:rPr>
              <a:t>Did You Know…? </a:t>
            </a:r>
            <a:endParaRPr sz="1800" b="1" dirty="0">
              <a:solidFill>
                <a:schemeClr val="accent2">
                  <a:lumMod val="75000"/>
                </a:schemeClr>
              </a:solidFill>
            </a:endParaRPr>
          </a:p>
          <a:p>
            <a:pPr lvl="0"/>
            <a:r>
              <a:rPr lang="en-GB" dirty="0"/>
              <a:t>The Mausoleum was the second to last wonder of the ancient world to survive, behind the Great Pyramid of Giza. Today, only the Great Pyramid survives.</a:t>
            </a:r>
          </a:p>
        </p:txBody>
      </p:sp>
      <p:pic>
        <p:nvPicPr>
          <p:cNvPr id="11" name="Picture 10">
            <a:extLst>
              <a:ext uri="{FF2B5EF4-FFF2-40B4-BE49-F238E27FC236}">
                <a16:creationId xmlns:a16="http://schemas.microsoft.com/office/drawing/2014/main" id="{16B3A40C-FDC9-4F3C-A7FB-D3D2177C0B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7" r="5654"/>
          <a:stretch/>
        </p:blipFill>
        <p:spPr>
          <a:xfrm>
            <a:off x="5164429" y="2269914"/>
            <a:ext cx="3200400" cy="2553118"/>
          </a:xfrm>
          <a:prstGeom prst="rect">
            <a:avLst/>
          </a:prstGeom>
          <a:ln w="38100">
            <a:solidFill>
              <a:srgbClr val="C46213"/>
            </a:solidFill>
          </a:ln>
        </p:spPr>
      </p:pic>
    </p:spTree>
    <p:extLst>
      <p:ext uri="{BB962C8B-B14F-4D97-AF65-F5344CB8AC3E}">
        <p14:creationId xmlns:p14="http://schemas.microsoft.com/office/powerpoint/2010/main" val="3581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Ruins of the Mausoleum</a:t>
            </a:r>
          </a:p>
        </p:txBody>
      </p:sp>
      <p:sp>
        <p:nvSpPr>
          <p:cNvPr id="10" name="TextBox 9">
            <a:extLst>
              <a:ext uri="{FF2B5EF4-FFF2-40B4-BE49-F238E27FC236}">
                <a16:creationId xmlns:a16="http://schemas.microsoft.com/office/drawing/2014/main" id="{995F3365-7864-4014-BB22-DEC2E3D782F5}"/>
              </a:ext>
            </a:extLst>
          </p:cNvPr>
          <p:cNvSpPr txBox="1"/>
          <p:nvPr/>
        </p:nvSpPr>
        <p:spPr>
          <a:xfrm>
            <a:off x="599775" y="1102601"/>
            <a:ext cx="7919600" cy="923330"/>
          </a:xfrm>
          <a:prstGeom prst="rect">
            <a:avLst/>
          </a:prstGeom>
          <a:solidFill>
            <a:schemeClr val="accent3">
              <a:lumMod val="40000"/>
              <a:lumOff val="60000"/>
            </a:schemeClr>
          </a:solidFill>
        </p:spPr>
        <p:txBody>
          <a:bodyPr wrap="square">
            <a:spAutoFit/>
          </a:bodyPr>
          <a:lstStyle/>
          <a:p>
            <a:r>
              <a:rPr lang="en-GB" dirty="0"/>
              <a:t>Today, only ruins of the Mausoleum remain. It is thought that many of the stones were used in other buildings over time. The site is a popular tourist attraction in Bodrum.</a:t>
            </a:r>
          </a:p>
        </p:txBody>
      </p:sp>
      <p:grpSp>
        <p:nvGrpSpPr>
          <p:cNvPr id="18" name="Group 17">
            <a:extLst>
              <a:ext uri="{FF2B5EF4-FFF2-40B4-BE49-F238E27FC236}">
                <a16:creationId xmlns:a16="http://schemas.microsoft.com/office/drawing/2014/main" id="{471BF18C-1B6F-4954-8081-3E05F855050F}"/>
              </a:ext>
            </a:extLst>
          </p:cNvPr>
          <p:cNvGrpSpPr/>
          <p:nvPr/>
        </p:nvGrpSpPr>
        <p:grpSpPr>
          <a:xfrm>
            <a:off x="1551907" y="2113605"/>
            <a:ext cx="2949264" cy="2173305"/>
            <a:chOff x="1551907" y="2113605"/>
            <a:chExt cx="2949264" cy="2173305"/>
          </a:xfrm>
        </p:grpSpPr>
        <p:sp>
          <p:nvSpPr>
            <p:cNvPr id="12" name="TextBox 21">
              <a:extLst>
                <a:ext uri="{FF2B5EF4-FFF2-40B4-BE49-F238E27FC236}">
                  <a16:creationId xmlns:a16="http://schemas.microsoft.com/office/drawing/2014/main" id="{0641B4A2-51D4-495F-AC2E-5F193C26AC76}"/>
                </a:ext>
              </a:extLst>
            </p:cNvPr>
            <p:cNvSpPr txBox="1">
              <a:spLocks noChangeArrowheads="1"/>
            </p:cNvSpPr>
            <p:nvPr/>
          </p:nvSpPr>
          <p:spPr bwMode="auto">
            <a:xfrm>
              <a:off x="1609978" y="4097468"/>
              <a:ext cx="2833121" cy="189442"/>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600" dirty="0">
                  <a:latin typeface="Roboto" panose="02000000000000000000" pitchFamily="2" charset="0"/>
                  <a:ea typeface="Roboto" panose="02000000000000000000" pitchFamily="2" charset="0"/>
                  <a:cs typeface="Arial" panose="020B0604020202020204" pitchFamily="34" charset="0"/>
                </a:rPr>
                <a:t>“</a:t>
              </a:r>
              <a:r>
                <a:rPr lang="en-GB" altLang="en-US" sz="600" b="1" dirty="0">
                  <a:latin typeface="Roboto" panose="02000000000000000000" pitchFamily="2" charset="0"/>
                  <a:ea typeface="Roboto" panose="02000000000000000000" pitchFamily="2" charset="0"/>
                  <a:cs typeface="Arial" panose="020B0604020202020204" pitchFamily="34" charset="0"/>
                  <a:hlinkClick r:id="rId2"/>
                </a:rPr>
                <a:t>Mausoleum at Halicarnassus</a:t>
              </a:r>
              <a:r>
                <a:rPr lang="en-GB" altLang="en-US" sz="600" dirty="0">
                  <a:latin typeface="Roboto" panose="02000000000000000000" pitchFamily="2" charset="0"/>
                  <a:ea typeface="Roboto" panose="02000000000000000000" pitchFamily="2" charset="0"/>
                  <a:cs typeface="Arial" panose="020B0604020202020204" pitchFamily="34" charset="0"/>
                </a:rPr>
                <a:t>” by [</a:t>
              </a:r>
              <a:r>
                <a:rPr lang="en-GB" altLang="en-US" sz="600" b="1" dirty="0">
                  <a:latin typeface="Roboto" panose="02000000000000000000" pitchFamily="2" charset="0"/>
                  <a:ea typeface="Roboto" panose="02000000000000000000" pitchFamily="2" charset="0"/>
                  <a:cs typeface="Arial" panose="020B0604020202020204" pitchFamily="34" charset="0"/>
                  <a:hlinkClick r:id="rId3"/>
                </a:rPr>
                <a:t>shadowgate</a:t>
              </a:r>
              <a:r>
                <a:rPr lang="en-GB" altLang="en-US" sz="6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600" b="1" dirty="0">
                  <a:latin typeface="Roboto" panose="02000000000000000000" pitchFamily="2" charset="0"/>
                  <a:ea typeface="Roboto" panose="02000000000000000000" pitchFamily="2" charset="0"/>
                  <a:cs typeface="Arial" panose="020B0604020202020204" pitchFamily="34" charset="0"/>
                  <a:hlinkClick r:id="rId4"/>
                </a:rPr>
                <a:t>CC BY 2.0</a:t>
              </a:r>
              <a:endParaRPr lang="en-GB" altLang="en-US" sz="600" b="1" dirty="0">
                <a:latin typeface="Roboto" panose="02000000000000000000" pitchFamily="2" charset="0"/>
                <a:ea typeface="Roboto" panose="02000000000000000000" pitchFamily="2" charset="0"/>
                <a:cs typeface="Arial" panose="020B0604020202020204" pitchFamily="34" charset="0"/>
              </a:endParaRPr>
            </a:p>
          </p:txBody>
        </p:sp>
        <p:pic>
          <p:nvPicPr>
            <p:cNvPr id="4" name="Picture 3">
              <a:extLst>
                <a:ext uri="{FF2B5EF4-FFF2-40B4-BE49-F238E27FC236}">
                  <a16:creationId xmlns:a16="http://schemas.microsoft.com/office/drawing/2014/main" id="{49CC9F49-C8BD-4D1D-8C35-6D7916CBE9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1907" y="2113605"/>
              <a:ext cx="2949264" cy="1971699"/>
            </a:xfrm>
            <a:prstGeom prst="rect">
              <a:avLst/>
            </a:prstGeom>
            <a:ln w="38100">
              <a:solidFill>
                <a:srgbClr val="C46213"/>
              </a:solidFill>
            </a:ln>
          </p:spPr>
        </p:pic>
      </p:grpSp>
      <p:grpSp>
        <p:nvGrpSpPr>
          <p:cNvPr id="19" name="Group 18">
            <a:extLst>
              <a:ext uri="{FF2B5EF4-FFF2-40B4-BE49-F238E27FC236}">
                <a16:creationId xmlns:a16="http://schemas.microsoft.com/office/drawing/2014/main" id="{84A7501E-C864-4A5B-8926-965BEA1CCDB3}"/>
              </a:ext>
            </a:extLst>
          </p:cNvPr>
          <p:cNvGrpSpPr/>
          <p:nvPr/>
        </p:nvGrpSpPr>
        <p:grpSpPr>
          <a:xfrm>
            <a:off x="4626283" y="2113605"/>
            <a:ext cx="2949262" cy="2173006"/>
            <a:chOff x="4626283" y="2113605"/>
            <a:chExt cx="2949262" cy="2173006"/>
          </a:xfrm>
        </p:grpSpPr>
        <p:pic>
          <p:nvPicPr>
            <p:cNvPr id="13" name="Picture 12">
              <a:extLst>
                <a:ext uri="{FF2B5EF4-FFF2-40B4-BE49-F238E27FC236}">
                  <a16:creationId xmlns:a16="http://schemas.microsoft.com/office/drawing/2014/main" id="{46B9A49B-F6C8-4E71-A8B2-78B292556B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6283" y="2113605"/>
              <a:ext cx="2949262" cy="1971698"/>
            </a:xfrm>
            <a:prstGeom prst="rect">
              <a:avLst/>
            </a:prstGeom>
            <a:ln w="38100">
              <a:solidFill>
                <a:srgbClr val="C46213"/>
              </a:solidFill>
            </a:ln>
          </p:spPr>
        </p:pic>
        <p:sp>
          <p:nvSpPr>
            <p:cNvPr id="16" name="TextBox 21">
              <a:extLst>
                <a:ext uri="{FF2B5EF4-FFF2-40B4-BE49-F238E27FC236}">
                  <a16:creationId xmlns:a16="http://schemas.microsoft.com/office/drawing/2014/main" id="{CD3CBC74-1833-4190-A6FE-8A291F93E0C7}"/>
                </a:ext>
              </a:extLst>
            </p:cNvPr>
            <p:cNvSpPr txBox="1">
              <a:spLocks noChangeArrowheads="1"/>
            </p:cNvSpPr>
            <p:nvPr/>
          </p:nvSpPr>
          <p:spPr bwMode="auto">
            <a:xfrm>
              <a:off x="4675290" y="4097169"/>
              <a:ext cx="2833121" cy="189442"/>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600" dirty="0">
                  <a:latin typeface="Roboto" panose="02000000000000000000" pitchFamily="2" charset="0"/>
                  <a:ea typeface="Roboto" panose="02000000000000000000" pitchFamily="2" charset="0"/>
                  <a:cs typeface="Arial" panose="020B0604020202020204" pitchFamily="34" charset="0"/>
                </a:rPr>
                <a:t>“</a:t>
              </a:r>
              <a:r>
                <a:rPr lang="en-GB" altLang="en-US" sz="600" b="1" dirty="0">
                  <a:latin typeface="Roboto" panose="02000000000000000000" pitchFamily="2" charset="0"/>
                  <a:ea typeface="Roboto" panose="02000000000000000000" pitchFamily="2" charset="0"/>
                  <a:cs typeface="Arial" panose="020B0604020202020204" pitchFamily="34" charset="0"/>
                  <a:hlinkClick r:id="rId7"/>
                </a:rPr>
                <a:t>Mausoleum at Halicarnassus</a:t>
              </a:r>
              <a:r>
                <a:rPr lang="en-GB" altLang="en-US" sz="600" dirty="0">
                  <a:latin typeface="Roboto" panose="02000000000000000000" pitchFamily="2" charset="0"/>
                  <a:ea typeface="Roboto" panose="02000000000000000000" pitchFamily="2" charset="0"/>
                  <a:cs typeface="Arial" panose="020B0604020202020204" pitchFamily="34" charset="0"/>
                </a:rPr>
                <a:t>” by [</a:t>
              </a:r>
              <a:r>
                <a:rPr lang="en-GB" altLang="en-US" sz="600" b="1" dirty="0">
                  <a:latin typeface="Roboto" panose="02000000000000000000" pitchFamily="2" charset="0"/>
                  <a:ea typeface="Roboto" panose="02000000000000000000" pitchFamily="2" charset="0"/>
                  <a:cs typeface="Arial" panose="020B0604020202020204" pitchFamily="34" charset="0"/>
                  <a:hlinkClick r:id="rId3"/>
                </a:rPr>
                <a:t>shadowgate</a:t>
              </a:r>
              <a:r>
                <a:rPr lang="en-GB" altLang="en-US" sz="6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600" b="1" dirty="0">
                  <a:latin typeface="Roboto" panose="02000000000000000000" pitchFamily="2" charset="0"/>
                  <a:ea typeface="Roboto" panose="02000000000000000000" pitchFamily="2" charset="0"/>
                  <a:cs typeface="Arial" panose="020B0604020202020204" pitchFamily="34" charset="0"/>
                  <a:hlinkClick r:id="rId4"/>
                </a:rPr>
                <a:t>CC BY 2.0</a:t>
              </a:r>
              <a:endParaRPr lang="en-GB" altLang="en-US" sz="600" b="1" dirty="0">
                <a:latin typeface="Roboto" panose="02000000000000000000" pitchFamily="2" charset="0"/>
                <a:ea typeface="Roboto" panose="02000000000000000000" pitchFamily="2" charset="0"/>
                <a:cs typeface="Arial" panose="020B0604020202020204" pitchFamily="34" charset="0"/>
              </a:endParaRPr>
            </a:p>
          </p:txBody>
        </p:sp>
      </p:grpSp>
      <p:grpSp>
        <p:nvGrpSpPr>
          <p:cNvPr id="20" name="Group 19">
            <a:extLst>
              <a:ext uri="{FF2B5EF4-FFF2-40B4-BE49-F238E27FC236}">
                <a16:creationId xmlns:a16="http://schemas.microsoft.com/office/drawing/2014/main" id="{264EC445-1859-4A43-A16C-B9C4002FF388}"/>
              </a:ext>
            </a:extLst>
          </p:cNvPr>
          <p:cNvGrpSpPr/>
          <p:nvPr/>
        </p:nvGrpSpPr>
        <p:grpSpPr>
          <a:xfrm>
            <a:off x="3097368" y="4296793"/>
            <a:ext cx="2949263" cy="2157641"/>
            <a:chOff x="3097368" y="4296793"/>
            <a:chExt cx="2949263" cy="2157641"/>
          </a:xfrm>
        </p:grpSpPr>
        <p:pic>
          <p:nvPicPr>
            <p:cNvPr id="15" name="Picture 14">
              <a:extLst>
                <a:ext uri="{FF2B5EF4-FFF2-40B4-BE49-F238E27FC236}">
                  <a16:creationId xmlns:a16="http://schemas.microsoft.com/office/drawing/2014/main" id="{35B22022-236E-43FF-BC36-CC1B747EA8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97368" y="4296793"/>
              <a:ext cx="2949263" cy="1971698"/>
            </a:xfrm>
            <a:prstGeom prst="rect">
              <a:avLst/>
            </a:prstGeom>
            <a:ln w="38100">
              <a:solidFill>
                <a:srgbClr val="C46213"/>
              </a:solidFill>
            </a:ln>
          </p:spPr>
        </p:pic>
        <p:sp>
          <p:nvSpPr>
            <p:cNvPr id="17" name="TextBox 21">
              <a:extLst>
                <a:ext uri="{FF2B5EF4-FFF2-40B4-BE49-F238E27FC236}">
                  <a16:creationId xmlns:a16="http://schemas.microsoft.com/office/drawing/2014/main" id="{218B4E85-DA12-407C-9C26-A4230197F087}"/>
                </a:ext>
              </a:extLst>
            </p:cNvPr>
            <p:cNvSpPr txBox="1">
              <a:spLocks noChangeArrowheads="1"/>
            </p:cNvSpPr>
            <p:nvPr/>
          </p:nvSpPr>
          <p:spPr bwMode="auto">
            <a:xfrm>
              <a:off x="3155439" y="6264992"/>
              <a:ext cx="2833121" cy="189442"/>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600" dirty="0">
                  <a:latin typeface="Roboto" panose="02000000000000000000" pitchFamily="2" charset="0"/>
                  <a:ea typeface="Roboto" panose="02000000000000000000" pitchFamily="2" charset="0"/>
                  <a:cs typeface="Arial" panose="020B0604020202020204" pitchFamily="34" charset="0"/>
                </a:rPr>
                <a:t>“</a:t>
              </a:r>
              <a:r>
                <a:rPr lang="en-GB" altLang="en-US" sz="600" b="1" dirty="0">
                  <a:latin typeface="Roboto" panose="02000000000000000000" pitchFamily="2" charset="0"/>
                  <a:ea typeface="Roboto" panose="02000000000000000000" pitchFamily="2" charset="0"/>
                  <a:cs typeface="Arial" panose="020B0604020202020204" pitchFamily="34" charset="0"/>
                  <a:hlinkClick r:id="rId9"/>
                </a:rPr>
                <a:t>Mausoleum at Halicarnassus</a:t>
              </a:r>
              <a:r>
                <a:rPr lang="en-GB" altLang="en-US" sz="600" dirty="0">
                  <a:latin typeface="Roboto" panose="02000000000000000000" pitchFamily="2" charset="0"/>
                  <a:ea typeface="Roboto" panose="02000000000000000000" pitchFamily="2" charset="0"/>
                  <a:cs typeface="Arial" panose="020B0604020202020204" pitchFamily="34" charset="0"/>
                </a:rPr>
                <a:t>” by [</a:t>
              </a:r>
              <a:r>
                <a:rPr lang="en-GB" altLang="en-US" sz="600" b="1" dirty="0">
                  <a:latin typeface="Roboto" panose="02000000000000000000" pitchFamily="2" charset="0"/>
                  <a:ea typeface="Roboto" panose="02000000000000000000" pitchFamily="2" charset="0"/>
                  <a:cs typeface="Arial" panose="020B0604020202020204" pitchFamily="34" charset="0"/>
                  <a:hlinkClick r:id="rId3"/>
                </a:rPr>
                <a:t>shadowgate</a:t>
              </a:r>
              <a:r>
                <a:rPr lang="en-GB" altLang="en-US" sz="6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600" b="1" dirty="0">
                  <a:latin typeface="Roboto" panose="02000000000000000000" pitchFamily="2" charset="0"/>
                  <a:ea typeface="Roboto" panose="02000000000000000000" pitchFamily="2" charset="0"/>
                  <a:cs typeface="Arial" panose="020B0604020202020204" pitchFamily="34" charset="0"/>
                  <a:hlinkClick r:id="rId4"/>
                </a:rPr>
                <a:t>CC BY 2.0</a:t>
              </a:r>
              <a:endParaRPr lang="en-GB" altLang="en-US" sz="600" b="1" dirty="0">
                <a:latin typeface="Roboto" panose="02000000000000000000" pitchFamily="2" charset="0"/>
                <a:ea typeface="Roboto" panose="02000000000000000000" pitchFamily="2" charset="0"/>
                <a:cs typeface="Arial" panose="020B0604020202020204" pitchFamily="34" charset="0"/>
              </a:endParaRPr>
            </a:p>
          </p:txBody>
        </p:sp>
      </p:grpSp>
    </p:spTree>
    <p:extLst>
      <p:ext uri="{BB962C8B-B14F-4D97-AF65-F5344CB8AC3E}">
        <p14:creationId xmlns:p14="http://schemas.microsoft.com/office/powerpoint/2010/main" val="36612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D371AA5-380A-4240-A3DC-D149D01B299A}"/>
              </a:ext>
            </a:extLst>
          </p:cNvPr>
          <p:cNvSpPr/>
          <p:nvPr/>
        </p:nvSpPr>
        <p:spPr>
          <a:xfrm>
            <a:off x="-6179" y="6345270"/>
            <a:ext cx="9144000" cy="2091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Ruins of the Mausoleum</a:t>
            </a:r>
          </a:p>
        </p:txBody>
      </p:sp>
      <p:sp>
        <p:nvSpPr>
          <p:cNvPr id="10" name="TextBox 9">
            <a:extLst>
              <a:ext uri="{FF2B5EF4-FFF2-40B4-BE49-F238E27FC236}">
                <a16:creationId xmlns:a16="http://schemas.microsoft.com/office/drawing/2014/main" id="{995F3365-7864-4014-BB22-DEC2E3D782F5}"/>
              </a:ext>
            </a:extLst>
          </p:cNvPr>
          <p:cNvSpPr txBox="1"/>
          <p:nvPr/>
        </p:nvSpPr>
        <p:spPr>
          <a:xfrm>
            <a:off x="685800" y="1311724"/>
            <a:ext cx="3802487" cy="1754326"/>
          </a:xfrm>
          <a:prstGeom prst="rect">
            <a:avLst/>
          </a:prstGeom>
          <a:solidFill>
            <a:schemeClr val="accent3">
              <a:lumMod val="40000"/>
              <a:lumOff val="60000"/>
            </a:schemeClr>
          </a:solidFill>
        </p:spPr>
        <p:txBody>
          <a:bodyPr wrap="square">
            <a:spAutoFit/>
          </a:bodyPr>
          <a:lstStyle/>
          <a:p>
            <a:r>
              <a:rPr lang="en-GB" dirty="0"/>
              <a:t>In the 19</a:t>
            </a:r>
            <a:r>
              <a:rPr lang="en-GB" baseline="30000" dirty="0"/>
              <a:t>th</a:t>
            </a:r>
            <a:r>
              <a:rPr lang="en-GB" dirty="0"/>
              <a:t> century, British explorers removed many of the statues and sections of marble carvings from the site. Many of these items are now on display at the British Museum in London.</a:t>
            </a:r>
          </a:p>
        </p:txBody>
      </p:sp>
      <p:sp>
        <p:nvSpPr>
          <p:cNvPr id="6" name="TextBox 5">
            <a:extLst>
              <a:ext uri="{FF2B5EF4-FFF2-40B4-BE49-F238E27FC236}">
                <a16:creationId xmlns:a16="http://schemas.microsoft.com/office/drawing/2014/main" id="{C20230D0-7502-44C2-943A-D98B7329959F}"/>
              </a:ext>
            </a:extLst>
          </p:cNvPr>
          <p:cNvSpPr txBox="1"/>
          <p:nvPr/>
        </p:nvSpPr>
        <p:spPr>
          <a:xfrm>
            <a:off x="685800" y="3320507"/>
            <a:ext cx="3802487" cy="923330"/>
          </a:xfrm>
          <a:prstGeom prst="rect">
            <a:avLst/>
          </a:prstGeom>
          <a:solidFill>
            <a:srgbClr val="F5E9AE"/>
          </a:solidFill>
        </p:spPr>
        <p:txBody>
          <a:bodyPr wrap="square">
            <a:spAutoFit/>
          </a:bodyPr>
          <a:lstStyle/>
          <a:p>
            <a:r>
              <a:rPr lang="en-GB" dirty="0"/>
              <a:t>This statue, in the British Museum, is thought to possibly be Mausolus and Artemisia.</a:t>
            </a:r>
          </a:p>
        </p:txBody>
      </p:sp>
      <p:sp>
        <p:nvSpPr>
          <p:cNvPr id="7" name="Google Shape;99;p15">
            <a:extLst>
              <a:ext uri="{FF2B5EF4-FFF2-40B4-BE49-F238E27FC236}">
                <a16:creationId xmlns:a16="http://schemas.microsoft.com/office/drawing/2014/main" id="{3427CB37-1FA1-4006-8F11-6EF78A133ACA}"/>
              </a:ext>
            </a:extLst>
          </p:cNvPr>
          <p:cNvSpPr txBox="1"/>
          <p:nvPr/>
        </p:nvSpPr>
        <p:spPr>
          <a:xfrm>
            <a:off x="685800" y="5199673"/>
            <a:ext cx="7685468" cy="1030310"/>
          </a:xfrm>
          <a:prstGeom prst="rect">
            <a:avLst/>
          </a:prstGeom>
          <a:solidFill>
            <a:schemeClr val="bg1"/>
          </a:solidFill>
          <a:ln w="38100">
            <a:solidFill>
              <a:schemeClr val="accent2">
                <a:lumMod val="75000"/>
              </a:schemeClr>
            </a:solid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dirty="0">
                <a:solidFill>
                  <a:schemeClr val="accent2">
                    <a:lumMod val="75000"/>
                  </a:schemeClr>
                </a:solidFill>
              </a:rPr>
              <a:t>Did You Know…? </a:t>
            </a:r>
            <a:endParaRPr sz="1800" b="1" dirty="0">
              <a:solidFill>
                <a:schemeClr val="accent2">
                  <a:lumMod val="75000"/>
                </a:schemeClr>
              </a:solidFill>
            </a:endParaRPr>
          </a:p>
          <a:p>
            <a:pPr lvl="0"/>
            <a:r>
              <a:rPr lang="en-GB" dirty="0"/>
              <a:t>Why do you think explorers took the items? Do you think it was right to do so, or do you think they should have remained in Turkey?</a:t>
            </a:r>
          </a:p>
        </p:txBody>
      </p:sp>
      <p:sp>
        <p:nvSpPr>
          <p:cNvPr id="8" name="TextBox 21">
            <a:extLst>
              <a:ext uri="{FF2B5EF4-FFF2-40B4-BE49-F238E27FC236}">
                <a16:creationId xmlns:a16="http://schemas.microsoft.com/office/drawing/2014/main" id="{93EA6647-046E-4247-A14C-D14BCE498CE5}"/>
              </a:ext>
            </a:extLst>
          </p:cNvPr>
          <p:cNvSpPr txBox="1">
            <a:spLocks noChangeArrowheads="1"/>
          </p:cNvSpPr>
          <p:nvPr/>
        </p:nvSpPr>
        <p:spPr bwMode="auto">
          <a:xfrm>
            <a:off x="5349933" y="4952588"/>
            <a:ext cx="2607972" cy="18944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600" dirty="0">
                <a:latin typeface="Roboto" panose="02000000000000000000" pitchFamily="2" charset="0"/>
                <a:ea typeface="Roboto" panose="02000000000000000000" pitchFamily="2" charset="0"/>
                <a:cs typeface="Arial" panose="020B0604020202020204" pitchFamily="34" charset="0"/>
              </a:rPr>
              <a:t>“</a:t>
            </a:r>
            <a:r>
              <a:rPr lang="en-GB" altLang="en-US" sz="600" b="1" dirty="0">
                <a:latin typeface="Roboto" panose="02000000000000000000" pitchFamily="2" charset="0"/>
                <a:ea typeface="Roboto" panose="02000000000000000000" pitchFamily="2" charset="0"/>
                <a:cs typeface="Arial" panose="020B0604020202020204" pitchFamily="34" charset="0"/>
                <a:hlinkClick r:id="rId2"/>
              </a:rPr>
              <a:t>Woman and man statues</a:t>
            </a:r>
            <a:r>
              <a:rPr lang="en-GB" altLang="en-US" sz="600" dirty="0">
                <a:latin typeface="Roboto" panose="02000000000000000000" pitchFamily="2" charset="0"/>
                <a:ea typeface="Roboto" panose="02000000000000000000" pitchFamily="2" charset="0"/>
                <a:cs typeface="Arial" panose="020B0604020202020204" pitchFamily="34" charset="0"/>
              </a:rPr>
              <a:t>” by [</a:t>
            </a:r>
            <a:r>
              <a:rPr lang="en-GB" altLang="en-US" sz="600" b="1" dirty="0">
                <a:latin typeface="Roboto" panose="02000000000000000000" pitchFamily="2" charset="0"/>
                <a:ea typeface="Roboto" panose="02000000000000000000" pitchFamily="2" charset="0"/>
                <a:cs typeface="Arial" panose="020B0604020202020204" pitchFamily="34" charset="0"/>
                <a:hlinkClick r:id="rId3"/>
              </a:rPr>
              <a:t>virtusincertus</a:t>
            </a:r>
            <a:r>
              <a:rPr lang="en-GB" altLang="en-US" sz="6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600" b="1" dirty="0">
                <a:latin typeface="Roboto" panose="02000000000000000000" pitchFamily="2" charset="0"/>
                <a:ea typeface="Roboto" panose="02000000000000000000" pitchFamily="2" charset="0"/>
                <a:cs typeface="Arial" panose="020B0604020202020204" pitchFamily="34" charset="0"/>
                <a:hlinkClick r:id="rId4"/>
              </a:rPr>
              <a:t>CC BY 2.0</a:t>
            </a:r>
            <a:endParaRPr lang="en-GB" altLang="en-US" sz="600" b="1" dirty="0">
              <a:latin typeface="Roboto" panose="02000000000000000000" pitchFamily="2" charset="0"/>
              <a:ea typeface="Roboto" panose="02000000000000000000" pitchFamily="2" charset="0"/>
              <a:cs typeface="Arial" panose="020B0604020202020204" pitchFamily="34" charset="0"/>
            </a:endParaRPr>
          </a:p>
        </p:txBody>
      </p:sp>
      <p:pic>
        <p:nvPicPr>
          <p:cNvPr id="5" name="Picture 4">
            <a:extLst>
              <a:ext uri="{FF2B5EF4-FFF2-40B4-BE49-F238E27FC236}">
                <a16:creationId xmlns:a16="http://schemas.microsoft.com/office/drawing/2014/main" id="{69238B92-FE6D-4627-8475-44DE9D6ACF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50" r="11902"/>
          <a:stretch/>
        </p:blipFill>
        <p:spPr>
          <a:xfrm>
            <a:off x="4878357" y="1172554"/>
            <a:ext cx="3551125" cy="3722390"/>
          </a:xfrm>
          <a:prstGeom prst="rect">
            <a:avLst/>
          </a:prstGeom>
          <a:ln w="38100">
            <a:solidFill>
              <a:srgbClr val="C46213"/>
            </a:solidFill>
          </a:ln>
        </p:spPr>
      </p:pic>
    </p:spTree>
    <p:extLst>
      <p:ext uri="{BB962C8B-B14F-4D97-AF65-F5344CB8AC3E}">
        <p14:creationId xmlns:p14="http://schemas.microsoft.com/office/powerpoint/2010/main" val="162556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82F77C88-9BA7-4583-81C5-F80AE81963EC}"/>
              </a:ext>
            </a:extLst>
          </p:cNvPr>
          <p:cNvSpPr/>
          <p:nvPr/>
        </p:nvSpPr>
        <p:spPr>
          <a:xfrm>
            <a:off x="0" y="5008747"/>
            <a:ext cx="2168398" cy="1849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0F156D-E06E-4599-9FF5-AFE78A510F96}"/>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Ancient Seven Wonders of the World</a:t>
            </a:r>
          </a:p>
        </p:txBody>
      </p:sp>
      <p:grpSp>
        <p:nvGrpSpPr>
          <p:cNvPr id="7" name="Group 6">
            <a:extLst>
              <a:ext uri="{FF2B5EF4-FFF2-40B4-BE49-F238E27FC236}">
                <a16:creationId xmlns:a16="http://schemas.microsoft.com/office/drawing/2014/main" id="{83879284-EA64-4E50-BD12-B87279751CD0}"/>
              </a:ext>
            </a:extLst>
          </p:cNvPr>
          <p:cNvGrpSpPr/>
          <p:nvPr/>
        </p:nvGrpSpPr>
        <p:grpSpPr>
          <a:xfrm>
            <a:off x="632564" y="1800025"/>
            <a:ext cx="3087666" cy="3864279"/>
            <a:chOff x="620038" y="1334022"/>
            <a:chExt cx="3087666" cy="3864279"/>
          </a:xfrm>
        </p:grpSpPr>
        <p:sp>
          <p:nvSpPr>
            <p:cNvPr id="8" name="Rectangle 7">
              <a:extLst>
                <a:ext uri="{FF2B5EF4-FFF2-40B4-BE49-F238E27FC236}">
                  <a16:creationId xmlns:a16="http://schemas.microsoft.com/office/drawing/2014/main" id="{F92CF8B1-578E-4879-9F14-EC9F031F9528}"/>
                </a:ext>
              </a:extLst>
            </p:cNvPr>
            <p:cNvSpPr/>
            <p:nvPr/>
          </p:nvSpPr>
          <p:spPr>
            <a:xfrm>
              <a:off x="620038" y="1334022"/>
              <a:ext cx="3087666" cy="3864279"/>
            </a:xfrm>
            <a:prstGeom prst="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0847D18-34A4-4C3C-85BF-D201F74DFDE0}"/>
                </a:ext>
              </a:extLst>
            </p:cNvPr>
            <p:cNvSpPr/>
            <p:nvPr/>
          </p:nvSpPr>
          <p:spPr>
            <a:xfrm>
              <a:off x="793228" y="1604167"/>
              <a:ext cx="2732849" cy="3323987"/>
            </a:xfrm>
            <a:prstGeom prst="rect">
              <a:avLst/>
            </a:prstGeom>
          </p:spPr>
          <p:txBody>
            <a:bodyPr wrap="square" lIns="0" tIns="0" rIns="0" bIns="0">
              <a:spAutoFit/>
            </a:bodyPr>
            <a:lstStyle/>
            <a:p>
              <a:r>
                <a:rPr lang="en-GB" dirty="0"/>
                <a:t>The ancient Seven Wonders of the World is a list of remarkable, humanly constructed landmarks from ancient, classical civilisations. The original list dates from the second century BC. The landmarks consist of a pyramid, a mausoleum, a temple, two statues, a lighthouse and a garden.</a:t>
              </a:r>
            </a:p>
          </p:txBody>
        </p:sp>
      </p:grpSp>
      <p:grpSp>
        <p:nvGrpSpPr>
          <p:cNvPr id="10" name="Group 9">
            <a:extLst>
              <a:ext uri="{FF2B5EF4-FFF2-40B4-BE49-F238E27FC236}">
                <a16:creationId xmlns:a16="http://schemas.microsoft.com/office/drawing/2014/main" id="{EBC973F1-8C17-433A-9F09-F5BF2B3137EA}"/>
              </a:ext>
            </a:extLst>
          </p:cNvPr>
          <p:cNvGrpSpPr/>
          <p:nvPr/>
        </p:nvGrpSpPr>
        <p:grpSpPr>
          <a:xfrm>
            <a:off x="3638811" y="684045"/>
            <a:ext cx="5123377" cy="5723018"/>
            <a:chOff x="3638811" y="684045"/>
            <a:chExt cx="5123377" cy="5723018"/>
          </a:xfrm>
        </p:grpSpPr>
        <p:pic>
          <p:nvPicPr>
            <p:cNvPr id="11" name="Picture 10">
              <a:extLst>
                <a:ext uri="{FF2B5EF4-FFF2-40B4-BE49-F238E27FC236}">
                  <a16:creationId xmlns:a16="http://schemas.microsoft.com/office/drawing/2014/main" id="{7506E40D-A242-43CD-AFBA-C53FE35EF2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6027"/>
            <a:stretch/>
          </p:blipFill>
          <p:spPr>
            <a:xfrm>
              <a:off x="3638811" y="684045"/>
              <a:ext cx="5123377" cy="5723018"/>
            </a:xfrm>
            <a:prstGeom prst="rect">
              <a:avLst/>
            </a:prstGeom>
          </p:spPr>
        </p:pic>
        <p:sp>
          <p:nvSpPr>
            <p:cNvPr id="12" name="Rectangle 11">
              <a:extLst>
                <a:ext uri="{FF2B5EF4-FFF2-40B4-BE49-F238E27FC236}">
                  <a16:creationId xmlns:a16="http://schemas.microsoft.com/office/drawing/2014/main" id="{0B181796-9FEB-4728-9D4D-578C980D5E29}"/>
                </a:ext>
              </a:extLst>
            </p:cNvPr>
            <p:cNvSpPr/>
            <p:nvPr/>
          </p:nvSpPr>
          <p:spPr>
            <a:xfrm>
              <a:off x="4458108" y="2624168"/>
              <a:ext cx="3752834" cy="2769989"/>
            </a:xfrm>
            <a:prstGeom prst="rect">
              <a:avLst/>
            </a:prstGeom>
          </p:spPr>
          <p:txBody>
            <a:bodyPr wrap="square" lIns="0" tIns="0" rIns="0" bIns="0">
              <a:spAutoFit/>
            </a:bodyPr>
            <a:lstStyle/>
            <a:p>
              <a:r>
                <a:rPr lang="en-GB" dirty="0"/>
                <a:t>The ancient Seven Wonders of the World are:</a:t>
              </a:r>
            </a:p>
            <a:p>
              <a:endParaRPr lang="en-GB" dirty="0"/>
            </a:p>
            <a:p>
              <a:r>
                <a:rPr lang="en-GB" dirty="0"/>
                <a:t>•The Lighthouse of Alexandria</a:t>
              </a:r>
            </a:p>
            <a:p>
              <a:r>
                <a:rPr lang="en-GB" dirty="0"/>
                <a:t>•The Colossus of Rhodes</a:t>
              </a:r>
            </a:p>
            <a:p>
              <a:r>
                <a:rPr lang="en-GB" dirty="0"/>
                <a:t>•The Statue of Zeus at Olympia</a:t>
              </a:r>
            </a:p>
            <a:p>
              <a:r>
                <a:rPr lang="en-GB" dirty="0"/>
                <a:t>•The Temple of Artemis at Ephesus</a:t>
              </a:r>
            </a:p>
            <a:p>
              <a:r>
                <a:rPr lang="en-GB" dirty="0"/>
                <a:t>•The Hanging Gardens of Babylon</a:t>
              </a:r>
            </a:p>
            <a:p>
              <a:r>
                <a:rPr lang="en-GB" dirty="0"/>
                <a:t>•The Great Pyramid of Giza</a:t>
              </a:r>
            </a:p>
            <a:p>
              <a:r>
                <a:rPr lang="en-GB" dirty="0"/>
                <a:t>•The Mausoleum at Halicarnassus</a:t>
              </a:r>
            </a:p>
          </p:txBody>
        </p:sp>
      </p:gr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B2468CE-A82C-40B6-A46C-C54C2F0064FB}"/>
              </a:ext>
            </a:extLst>
          </p:cNvPr>
          <p:cNvGrpSpPr/>
          <p:nvPr/>
        </p:nvGrpSpPr>
        <p:grpSpPr>
          <a:xfrm>
            <a:off x="601379" y="3824002"/>
            <a:ext cx="7278597" cy="2377021"/>
            <a:chOff x="601379" y="3824002"/>
            <a:chExt cx="7278597" cy="2377021"/>
          </a:xfrm>
        </p:grpSpPr>
        <p:sp>
          <p:nvSpPr>
            <p:cNvPr id="4" name="Rectangle 3">
              <a:extLst>
                <a:ext uri="{FF2B5EF4-FFF2-40B4-BE49-F238E27FC236}">
                  <a16:creationId xmlns:a16="http://schemas.microsoft.com/office/drawing/2014/main" id="{80E5C479-C44E-4063-91B2-98F34E98D575}"/>
                </a:ext>
              </a:extLst>
            </p:cNvPr>
            <p:cNvSpPr/>
            <p:nvPr/>
          </p:nvSpPr>
          <p:spPr>
            <a:xfrm>
              <a:off x="601379" y="3824002"/>
              <a:ext cx="7278597" cy="2265463"/>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Group 4">
              <a:extLst>
                <a:ext uri="{FF2B5EF4-FFF2-40B4-BE49-F238E27FC236}">
                  <a16:creationId xmlns:a16="http://schemas.microsoft.com/office/drawing/2014/main" id="{AB571DB6-D1F2-444E-8DEF-70EA2932D1DD}"/>
                </a:ext>
              </a:extLst>
            </p:cNvPr>
            <p:cNvGrpSpPr/>
            <p:nvPr/>
          </p:nvGrpSpPr>
          <p:grpSpPr>
            <a:xfrm>
              <a:off x="645457" y="3857299"/>
              <a:ext cx="6625985" cy="2343724"/>
              <a:chOff x="645457" y="3857299"/>
              <a:chExt cx="6625985" cy="2343724"/>
            </a:xfrm>
          </p:grpSpPr>
          <p:sp>
            <p:nvSpPr>
              <p:cNvPr id="6" name="TextBox 5">
                <a:extLst>
                  <a:ext uri="{FF2B5EF4-FFF2-40B4-BE49-F238E27FC236}">
                    <a16:creationId xmlns:a16="http://schemas.microsoft.com/office/drawing/2014/main" id="{BA59C4B0-1577-43B5-A166-FA813DA39E93}"/>
                  </a:ext>
                </a:extLst>
              </p:cNvPr>
              <p:cNvSpPr txBox="1"/>
              <p:nvPr/>
            </p:nvSpPr>
            <p:spPr>
              <a:xfrm>
                <a:off x="645457" y="3857299"/>
                <a:ext cx="5529791" cy="2031325"/>
              </a:xfrm>
              <a:prstGeom prst="rect">
                <a:avLst/>
              </a:prstGeom>
              <a:noFill/>
            </p:spPr>
            <p:txBody>
              <a:bodyPr wrap="square">
                <a:spAutoFit/>
              </a:bodyPr>
              <a:lstStyle/>
              <a:p>
                <a:pPr rtl="0">
                  <a:spcBef>
                    <a:spcPts val="0"/>
                  </a:spcBef>
                  <a:spcAft>
                    <a:spcPts val="0"/>
                  </a:spcAft>
                </a:pPr>
                <a:r>
                  <a:rPr lang="en-GB" sz="1800" b="0" i="0" u="none" strike="noStrike" dirty="0">
                    <a:solidFill>
                      <a:srgbClr val="000000"/>
                    </a:solidFill>
                    <a:effectLst/>
                  </a:rPr>
                  <a:t>They called these inspiring landmarks ‘</a:t>
                </a:r>
                <a:r>
                  <a:rPr lang="en-GB" sz="1800" b="0" i="0" u="none" strike="noStrike" dirty="0" err="1">
                    <a:solidFill>
                      <a:srgbClr val="000000"/>
                    </a:solidFill>
                    <a:effectLst/>
                  </a:rPr>
                  <a:t>theamata</a:t>
                </a:r>
                <a:r>
                  <a:rPr lang="en-GB" sz="1800" b="0" i="0" u="none" strike="noStrike" dirty="0">
                    <a:solidFill>
                      <a:srgbClr val="000000"/>
                    </a:solidFill>
                    <a:effectLst/>
                  </a:rPr>
                  <a:t>’ - meaning ‘sights’. Over time, this developed into the more magnificent name ‘</a:t>
                </a:r>
                <a:r>
                  <a:rPr lang="en-GB" sz="1800" b="0" i="0" u="none" strike="noStrike" dirty="0" err="1">
                    <a:solidFill>
                      <a:srgbClr val="000000"/>
                    </a:solidFill>
                    <a:effectLst/>
                  </a:rPr>
                  <a:t>thaumato</a:t>
                </a:r>
                <a:r>
                  <a:rPr lang="en-GB" sz="1800" b="0" i="0" u="none" strike="noStrike" dirty="0">
                    <a:solidFill>
                      <a:srgbClr val="000000"/>
                    </a:solidFill>
                    <a:effectLst/>
                  </a:rPr>
                  <a:t>’</a:t>
                </a:r>
              </a:p>
              <a:p>
                <a:pPr rtl="0">
                  <a:spcBef>
                    <a:spcPts val="0"/>
                  </a:spcBef>
                  <a:spcAft>
                    <a:spcPts val="0"/>
                  </a:spcAft>
                </a:pPr>
                <a:r>
                  <a:rPr lang="en-GB" sz="1800" b="0" i="0" u="none" strike="noStrike" dirty="0">
                    <a:solidFill>
                      <a:srgbClr val="000000"/>
                    </a:solidFill>
                    <a:effectLst/>
                  </a:rPr>
                  <a:t>- meaning ‘wonders’.</a:t>
                </a:r>
              </a:p>
              <a:p>
                <a:pPr rtl="0">
                  <a:spcBef>
                    <a:spcPts val="0"/>
                  </a:spcBef>
                  <a:spcAft>
                    <a:spcPts val="0"/>
                  </a:spcAft>
                </a:pPr>
                <a:r>
                  <a:rPr lang="en-GB" sz="1800" b="0" i="0" u="none" strike="noStrike" dirty="0">
                    <a:solidFill>
                      <a:srgbClr val="000000"/>
                    </a:solidFill>
                    <a:effectLst/>
                  </a:rPr>
                  <a:t>Therefore, the ancient Seven </a:t>
                </a:r>
              </a:p>
              <a:p>
                <a:pPr rtl="0">
                  <a:spcBef>
                    <a:spcPts val="0"/>
                  </a:spcBef>
                  <a:spcAft>
                    <a:spcPts val="0"/>
                  </a:spcAft>
                </a:pPr>
                <a:r>
                  <a:rPr lang="en-GB" sz="1800" b="0" i="0" u="none" strike="noStrike" dirty="0">
                    <a:solidFill>
                      <a:srgbClr val="000000"/>
                    </a:solidFill>
                    <a:effectLst/>
                  </a:rPr>
                  <a:t>Wonders of the World was an </a:t>
                </a:r>
              </a:p>
              <a:p>
                <a:pPr rtl="0">
                  <a:spcBef>
                    <a:spcPts val="0"/>
                  </a:spcBef>
                  <a:spcAft>
                    <a:spcPts val="0"/>
                  </a:spcAft>
                </a:pPr>
                <a:r>
                  <a:rPr lang="en-GB" sz="1800" b="0" i="0" u="none" strike="noStrike" dirty="0">
                    <a:solidFill>
                      <a:srgbClr val="000000"/>
                    </a:solidFill>
                    <a:effectLst/>
                  </a:rPr>
                  <a:t>early tourist guidebook!</a:t>
                </a:r>
              </a:p>
            </p:txBody>
          </p:sp>
          <p:pic>
            <p:nvPicPr>
              <p:cNvPr id="7" name="Picture 6">
                <a:extLst>
                  <a:ext uri="{FF2B5EF4-FFF2-40B4-BE49-F238E27FC236}">
                    <a16:creationId xmlns:a16="http://schemas.microsoft.com/office/drawing/2014/main" id="{BC131D08-8930-4837-A45F-361AED5284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r="-12658" b="-16149"/>
              <a:stretch/>
            </p:blipFill>
            <p:spPr>
              <a:xfrm>
                <a:off x="4672201" y="4425885"/>
                <a:ext cx="2599241" cy="1775138"/>
              </a:xfrm>
              <a:prstGeom prst="rect">
                <a:avLst/>
              </a:prstGeom>
            </p:spPr>
          </p:pic>
        </p:grpSp>
      </p:grpSp>
      <p:grpSp>
        <p:nvGrpSpPr>
          <p:cNvPr id="8" name="Group 7">
            <a:extLst>
              <a:ext uri="{FF2B5EF4-FFF2-40B4-BE49-F238E27FC236}">
                <a16:creationId xmlns:a16="http://schemas.microsoft.com/office/drawing/2014/main" id="{971603A2-A6A7-44DC-AF6F-E7ECC9177D6C}"/>
              </a:ext>
            </a:extLst>
          </p:cNvPr>
          <p:cNvGrpSpPr/>
          <p:nvPr/>
        </p:nvGrpSpPr>
        <p:grpSpPr>
          <a:xfrm>
            <a:off x="601379" y="1384045"/>
            <a:ext cx="9735774" cy="5401509"/>
            <a:chOff x="601379" y="1384045"/>
            <a:chExt cx="9735774" cy="5401509"/>
          </a:xfrm>
        </p:grpSpPr>
        <p:grpSp>
          <p:nvGrpSpPr>
            <p:cNvPr id="9" name="Group 8">
              <a:extLst>
                <a:ext uri="{FF2B5EF4-FFF2-40B4-BE49-F238E27FC236}">
                  <a16:creationId xmlns:a16="http://schemas.microsoft.com/office/drawing/2014/main" id="{D5F95F71-1888-4E57-934F-37426EBD74E1}"/>
                </a:ext>
              </a:extLst>
            </p:cNvPr>
            <p:cNvGrpSpPr/>
            <p:nvPr/>
          </p:nvGrpSpPr>
          <p:grpSpPr>
            <a:xfrm>
              <a:off x="601379" y="1790613"/>
              <a:ext cx="7278597" cy="1970634"/>
              <a:chOff x="601379" y="1790613"/>
              <a:chExt cx="7278597" cy="1970634"/>
            </a:xfrm>
          </p:grpSpPr>
          <p:sp>
            <p:nvSpPr>
              <p:cNvPr id="14" name="Rectangle 13">
                <a:extLst>
                  <a:ext uri="{FF2B5EF4-FFF2-40B4-BE49-F238E27FC236}">
                    <a16:creationId xmlns:a16="http://schemas.microsoft.com/office/drawing/2014/main" id="{8E2500FB-F38D-4528-BF01-F1CAE1D2FA10}"/>
                  </a:ext>
                </a:extLst>
              </p:cNvPr>
              <p:cNvSpPr/>
              <p:nvPr/>
            </p:nvSpPr>
            <p:spPr>
              <a:xfrm>
                <a:off x="601379" y="1790613"/>
                <a:ext cx="7278597" cy="1970634"/>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B4EB041C-99E1-4D0E-A694-44BDFF8E9CA2}"/>
                  </a:ext>
                </a:extLst>
              </p:cNvPr>
              <p:cNvSpPr txBox="1"/>
              <p:nvPr/>
            </p:nvSpPr>
            <p:spPr>
              <a:xfrm>
                <a:off x="645457" y="1884107"/>
                <a:ext cx="6517344" cy="1754326"/>
              </a:xfrm>
              <a:prstGeom prst="rect">
                <a:avLst/>
              </a:prstGeom>
              <a:noFill/>
            </p:spPr>
            <p:txBody>
              <a:bodyPr wrap="square">
                <a:spAutoFit/>
              </a:bodyPr>
              <a:lstStyle/>
              <a:p>
                <a:pPr rtl="0">
                  <a:spcBef>
                    <a:spcPts val="0"/>
                  </a:spcBef>
                  <a:spcAft>
                    <a:spcPts val="0"/>
                  </a:spcAft>
                </a:pPr>
                <a:r>
                  <a:rPr lang="en-GB" sz="1800" b="0" i="0" u="none" strike="noStrike" dirty="0">
                    <a:solidFill>
                      <a:srgbClr val="000000"/>
                    </a:solidFill>
                    <a:effectLst/>
                  </a:rPr>
                  <a:t>When early Greek travellers began to travel and explore other ancient civilisations, such as the Egyptians, Persians and Babylonians, they were impressed with some of the marvellous and imaginative architecture they saw.             They began to put together lists of some ‘must-see’ recommendations for future visitors.</a:t>
                </a:r>
              </a:p>
            </p:txBody>
          </p:sp>
        </p:grpSp>
        <p:pic>
          <p:nvPicPr>
            <p:cNvPr id="10" name="Picture 9">
              <a:extLst>
                <a:ext uri="{FF2B5EF4-FFF2-40B4-BE49-F238E27FC236}">
                  <a16:creationId xmlns:a16="http://schemas.microsoft.com/office/drawing/2014/main" id="{70421F2D-24CE-4B47-932C-06291F5E24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r="-37416" b="-6942"/>
            <a:stretch/>
          </p:blipFill>
          <p:spPr>
            <a:xfrm>
              <a:off x="7206879" y="1384045"/>
              <a:ext cx="3130274" cy="5401509"/>
            </a:xfrm>
            <a:prstGeom prst="rect">
              <a:avLst/>
            </a:prstGeom>
          </p:spPr>
        </p:pic>
        <p:grpSp>
          <p:nvGrpSpPr>
            <p:cNvPr id="11" name="Group 10">
              <a:extLst>
                <a:ext uri="{FF2B5EF4-FFF2-40B4-BE49-F238E27FC236}">
                  <a16:creationId xmlns:a16="http://schemas.microsoft.com/office/drawing/2014/main" id="{FD14AD68-A6EE-4924-B4EE-84592EEB9B4E}"/>
                </a:ext>
              </a:extLst>
            </p:cNvPr>
            <p:cNvGrpSpPr/>
            <p:nvPr/>
          </p:nvGrpSpPr>
          <p:grpSpPr>
            <a:xfrm>
              <a:off x="6155361" y="2508421"/>
              <a:ext cx="1841157" cy="1841157"/>
              <a:chOff x="2080101" y="1473200"/>
              <a:chExt cx="2617694" cy="2617694"/>
            </a:xfrm>
          </p:grpSpPr>
          <p:sp>
            <p:nvSpPr>
              <p:cNvPr id="12" name="Oval 11">
                <a:extLst>
                  <a:ext uri="{FF2B5EF4-FFF2-40B4-BE49-F238E27FC236}">
                    <a16:creationId xmlns:a16="http://schemas.microsoft.com/office/drawing/2014/main" id="{49D58A47-0591-4E6F-97D9-7A9421D396D5}"/>
                  </a:ext>
                </a:extLst>
              </p:cNvPr>
              <p:cNvSpPr/>
              <p:nvPr/>
            </p:nvSpPr>
            <p:spPr>
              <a:xfrm>
                <a:off x="2080101" y="1473200"/>
                <a:ext cx="2617694" cy="2617694"/>
              </a:xfrm>
              <a:prstGeom prst="ellipse">
                <a:avLst/>
              </a:prstGeom>
              <a:solidFill>
                <a:schemeClr val="bg1"/>
              </a:solidFill>
              <a:ln>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7DB21F59-F115-48C2-8607-1C29BDBE5D40}"/>
                  </a:ext>
                </a:extLst>
              </p:cNvPr>
              <p:cNvSpPr/>
              <p:nvPr/>
            </p:nvSpPr>
            <p:spPr>
              <a:xfrm>
                <a:off x="2080101" y="1473200"/>
                <a:ext cx="2617694" cy="2617694"/>
              </a:xfrm>
              <a:prstGeom prst="ellipse">
                <a:avLst/>
              </a:prstGeom>
              <a:blipFill>
                <a:blip r:embed="rId4" cstate="screen">
                  <a:extLst>
                    <a:ext uri="{28A0092B-C50C-407E-A947-70E740481C1C}">
                      <a14:useLocalDpi xmlns:a14="http://schemas.microsoft.com/office/drawing/2010/main"/>
                    </a:ext>
                  </a:extLst>
                </a:blip>
                <a:stretch>
                  <a:fillRect l="4617" t="8055" r="4617" b="-197"/>
                </a:stretch>
              </a:blipFill>
              <a:ln>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6" name="Group 15">
            <a:extLst>
              <a:ext uri="{FF2B5EF4-FFF2-40B4-BE49-F238E27FC236}">
                <a16:creationId xmlns:a16="http://schemas.microsoft.com/office/drawing/2014/main" id="{9BA18C05-B474-4B64-BF03-2D66DB0CEF4E}"/>
              </a:ext>
            </a:extLst>
          </p:cNvPr>
          <p:cNvGrpSpPr/>
          <p:nvPr/>
        </p:nvGrpSpPr>
        <p:grpSpPr>
          <a:xfrm>
            <a:off x="538459" y="1344470"/>
            <a:ext cx="7458059" cy="499313"/>
            <a:chOff x="538459" y="1344470"/>
            <a:chExt cx="7458059" cy="499313"/>
          </a:xfrm>
          <a:solidFill>
            <a:srgbClr val="BDAFD0"/>
          </a:solidFill>
        </p:grpSpPr>
        <p:sp>
          <p:nvSpPr>
            <p:cNvPr id="17" name="Rectangle: Single Corner Snipped 16">
              <a:extLst>
                <a:ext uri="{FF2B5EF4-FFF2-40B4-BE49-F238E27FC236}">
                  <a16:creationId xmlns:a16="http://schemas.microsoft.com/office/drawing/2014/main" id="{5E21EE2F-53DE-400E-977C-25A34635F492}"/>
                </a:ext>
              </a:extLst>
            </p:cNvPr>
            <p:cNvSpPr/>
            <p:nvPr/>
          </p:nvSpPr>
          <p:spPr>
            <a:xfrm>
              <a:off x="538459" y="1344470"/>
              <a:ext cx="7458059" cy="499313"/>
            </a:xfrm>
            <a:prstGeom prst="snip1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809EFF6C-7CDD-451C-B389-D3864BB17733}"/>
                </a:ext>
              </a:extLst>
            </p:cNvPr>
            <p:cNvSpPr txBox="1"/>
            <p:nvPr/>
          </p:nvSpPr>
          <p:spPr>
            <a:xfrm>
              <a:off x="601379" y="1384045"/>
              <a:ext cx="4959096" cy="369332"/>
            </a:xfrm>
            <a:prstGeom prst="rect">
              <a:avLst/>
            </a:prstGeom>
            <a:solidFill>
              <a:schemeClr val="accent2">
                <a:lumMod val="75000"/>
              </a:schemeClr>
            </a:solidFill>
          </p:spPr>
          <p:txBody>
            <a:bodyPr wrap="square">
              <a:spAutoFit/>
            </a:bodyPr>
            <a:lstStyle/>
            <a:p>
              <a:r>
                <a:rPr lang="en-GB" b="1" dirty="0">
                  <a:solidFill>
                    <a:schemeClr val="bg1"/>
                  </a:solidFill>
                </a:rPr>
                <a:t>Why was the list created?</a:t>
              </a:r>
            </a:p>
          </p:txBody>
        </p:sp>
      </p:grpSp>
      <p:sp>
        <p:nvSpPr>
          <p:cNvPr id="19" name="Rectangle 18">
            <a:extLst>
              <a:ext uri="{FF2B5EF4-FFF2-40B4-BE49-F238E27FC236}">
                <a16:creationId xmlns:a16="http://schemas.microsoft.com/office/drawing/2014/main" id="{AA9D926D-D9C1-4DB1-AA8F-5E489CE8FCA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Ancient Seven Wonders of the World</a:t>
            </a:r>
          </a:p>
        </p:txBody>
      </p:sp>
    </p:spTree>
    <p:extLst>
      <p:ext uri="{BB962C8B-B14F-4D97-AF65-F5344CB8AC3E}">
        <p14:creationId xmlns:p14="http://schemas.microsoft.com/office/powerpoint/2010/main" val="39382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1967A5-F3D8-4A7F-A2FC-7F181F81639A}"/>
              </a:ext>
            </a:extLst>
          </p:cNvPr>
          <p:cNvGrpSpPr/>
          <p:nvPr/>
        </p:nvGrpSpPr>
        <p:grpSpPr>
          <a:xfrm>
            <a:off x="612524" y="3271727"/>
            <a:ext cx="7812779" cy="1920311"/>
            <a:chOff x="612524" y="3271727"/>
            <a:chExt cx="7812779" cy="1920311"/>
          </a:xfrm>
        </p:grpSpPr>
        <p:sp>
          <p:nvSpPr>
            <p:cNvPr id="4" name="Rectangle 3">
              <a:extLst>
                <a:ext uri="{FF2B5EF4-FFF2-40B4-BE49-F238E27FC236}">
                  <a16:creationId xmlns:a16="http://schemas.microsoft.com/office/drawing/2014/main" id="{69F4129E-8094-40B9-80A0-5312A80FF1EC}"/>
                </a:ext>
              </a:extLst>
            </p:cNvPr>
            <p:cNvSpPr/>
            <p:nvPr/>
          </p:nvSpPr>
          <p:spPr>
            <a:xfrm>
              <a:off x="612524" y="3281287"/>
              <a:ext cx="7812779" cy="1910751"/>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6A11DC3-17DD-483E-A1DF-48789DEB5674}"/>
                </a:ext>
              </a:extLst>
            </p:cNvPr>
            <p:cNvSpPr txBox="1"/>
            <p:nvPr/>
          </p:nvSpPr>
          <p:spPr>
            <a:xfrm>
              <a:off x="645456" y="3271727"/>
              <a:ext cx="6450540" cy="1908215"/>
            </a:xfrm>
            <a:prstGeom prst="rect">
              <a:avLst/>
            </a:prstGeom>
            <a:noFill/>
          </p:spPr>
          <p:txBody>
            <a:bodyPr wrap="square">
              <a:spAutoFit/>
            </a:bodyPr>
            <a:lstStyle/>
            <a:p>
              <a:pPr rtl="0">
                <a:spcBef>
                  <a:spcPts val="0"/>
                </a:spcBef>
                <a:spcAft>
                  <a:spcPts val="0"/>
                </a:spcAft>
              </a:pPr>
              <a:r>
                <a:rPr lang="en-GB" sz="1800" b="0" i="0" u="none" strike="noStrike" dirty="0">
                  <a:solidFill>
                    <a:srgbClr val="000000"/>
                  </a:solidFill>
                  <a:effectLst/>
                </a:rPr>
                <a:t>The original list of the ancient Seven Wonders of the World has inspired a host of similar lists throughout history.</a:t>
              </a:r>
              <a:endParaRPr lang="en-GB" b="0" dirty="0">
                <a:effectLst/>
              </a:endParaRPr>
            </a:p>
            <a:p>
              <a:pPr rtl="0">
                <a:spcBef>
                  <a:spcPts val="1200"/>
                </a:spcBef>
                <a:spcAft>
                  <a:spcPts val="0"/>
                </a:spcAft>
              </a:pPr>
              <a:r>
                <a:rPr lang="en-GB" sz="1800" b="0" i="0" u="none" strike="noStrike" dirty="0">
                  <a:solidFill>
                    <a:srgbClr val="000000"/>
                  </a:solidFill>
                  <a:effectLst/>
                </a:rPr>
                <a:t>In 2000, a modern list of the new Seven                                                                     Wonders of the World was created,                                                                consisting of landmarks that are still                                                                           in existence today. </a:t>
              </a:r>
              <a:endParaRPr lang="en-GB" b="0" dirty="0">
                <a:effectLst/>
              </a:endParaRPr>
            </a:p>
          </p:txBody>
        </p:sp>
      </p:grpSp>
      <p:sp>
        <p:nvSpPr>
          <p:cNvPr id="6" name="Freeform: Shape 5">
            <a:extLst>
              <a:ext uri="{FF2B5EF4-FFF2-40B4-BE49-F238E27FC236}">
                <a16:creationId xmlns:a16="http://schemas.microsoft.com/office/drawing/2014/main" id="{B1E06617-FABB-49E1-A500-CE412FD5D774}"/>
              </a:ext>
            </a:extLst>
          </p:cNvPr>
          <p:cNvSpPr/>
          <p:nvPr/>
        </p:nvSpPr>
        <p:spPr>
          <a:xfrm>
            <a:off x="3773517" y="4441787"/>
            <a:ext cx="4787446" cy="2416214"/>
          </a:xfrm>
          <a:custGeom>
            <a:avLst/>
            <a:gdLst>
              <a:gd name="connsiteX0" fmla="*/ 1733477 w 3466954"/>
              <a:gd name="connsiteY0" fmla="*/ 0 h 1763999"/>
              <a:gd name="connsiteX1" fmla="*/ 3466954 w 3466954"/>
              <a:gd name="connsiteY1" fmla="*/ 1733477 h 1763999"/>
              <a:gd name="connsiteX2" fmla="*/ 3465413 w 3466954"/>
              <a:gd name="connsiteY2" fmla="*/ 1763999 h 1763999"/>
              <a:gd name="connsiteX3" fmla="*/ 1542 w 3466954"/>
              <a:gd name="connsiteY3" fmla="*/ 1763999 h 1763999"/>
              <a:gd name="connsiteX4" fmla="*/ 0 w 3466954"/>
              <a:gd name="connsiteY4" fmla="*/ 1733477 h 1763999"/>
              <a:gd name="connsiteX5" fmla="*/ 1733477 w 3466954"/>
              <a:gd name="connsiteY5" fmla="*/ 0 h 17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6954" h="1763999">
                <a:moveTo>
                  <a:pt x="1733477" y="0"/>
                </a:moveTo>
                <a:cubicBezTo>
                  <a:pt x="2690850" y="0"/>
                  <a:pt x="3466954" y="776104"/>
                  <a:pt x="3466954" y="1733477"/>
                </a:cubicBezTo>
                <a:lnTo>
                  <a:pt x="3465413" y="1763999"/>
                </a:lnTo>
                <a:lnTo>
                  <a:pt x="1542" y="1763999"/>
                </a:lnTo>
                <a:lnTo>
                  <a:pt x="0" y="1733477"/>
                </a:lnTo>
                <a:cubicBezTo>
                  <a:pt x="0" y="776104"/>
                  <a:pt x="776104" y="0"/>
                  <a:pt x="1733477" y="0"/>
                </a:cubicBezTo>
                <a:close/>
              </a:path>
            </a:pathLst>
          </a:custGeom>
          <a:blipFill>
            <a:blip r:embed="rId2" cstate="screen">
              <a:extLst>
                <a:ext uri="{28A0092B-C50C-407E-A947-70E740481C1C}">
                  <a14:useLocalDpi xmlns:a14="http://schemas.microsoft.com/office/drawing/2010/main"/>
                </a:ext>
              </a:extLst>
            </a:blip>
            <a:stretch>
              <a:fillRect l="-267" t="-918" r="-267" b="-918"/>
            </a:stretch>
          </a:blip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7" name="Rectangle 6">
            <a:extLst>
              <a:ext uri="{FF2B5EF4-FFF2-40B4-BE49-F238E27FC236}">
                <a16:creationId xmlns:a16="http://schemas.microsoft.com/office/drawing/2014/main" id="{5EE1242A-E98D-4D36-81D5-8DE894BF8561}"/>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Ancient Seven Wonders of the World</a:t>
            </a:r>
          </a:p>
        </p:txBody>
      </p:sp>
      <p:grpSp>
        <p:nvGrpSpPr>
          <p:cNvPr id="8" name="Group 7">
            <a:extLst>
              <a:ext uri="{FF2B5EF4-FFF2-40B4-BE49-F238E27FC236}">
                <a16:creationId xmlns:a16="http://schemas.microsoft.com/office/drawing/2014/main" id="{00C1CB28-3E41-44EC-8DD9-4AF98B2FBA55}"/>
              </a:ext>
            </a:extLst>
          </p:cNvPr>
          <p:cNvGrpSpPr/>
          <p:nvPr/>
        </p:nvGrpSpPr>
        <p:grpSpPr>
          <a:xfrm>
            <a:off x="618471" y="1203394"/>
            <a:ext cx="8035164" cy="2866054"/>
            <a:chOff x="618471" y="1203394"/>
            <a:chExt cx="8035164" cy="2866054"/>
          </a:xfrm>
        </p:grpSpPr>
        <p:sp>
          <p:nvSpPr>
            <p:cNvPr id="9" name="Rectangle 8">
              <a:extLst>
                <a:ext uri="{FF2B5EF4-FFF2-40B4-BE49-F238E27FC236}">
                  <a16:creationId xmlns:a16="http://schemas.microsoft.com/office/drawing/2014/main" id="{C9A52B4D-7793-49A5-A330-CAA2355A49D7}"/>
                </a:ext>
              </a:extLst>
            </p:cNvPr>
            <p:cNvSpPr/>
            <p:nvPr/>
          </p:nvSpPr>
          <p:spPr>
            <a:xfrm>
              <a:off x="618471" y="1563967"/>
              <a:ext cx="7812779" cy="1636427"/>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F36CAAFA-352F-430C-98AF-C8DB0E86DA8C}"/>
                </a:ext>
              </a:extLst>
            </p:cNvPr>
            <p:cNvSpPr txBox="1"/>
            <p:nvPr/>
          </p:nvSpPr>
          <p:spPr>
            <a:xfrm>
              <a:off x="645456" y="1203394"/>
              <a:ext cx="7751610" cy="1862048"/>
            </a:xfrm>
            <a:prstGeom prst="rect">
              <a:avLst/>
            </a:prstGeom>
            <a:noFill/>
          </p:spPr>
          <p:txBody>
            <a:bodyPr wrap="square">
              <a:spAutoFit/>
            </a:bodyPr>
            <a:lstStyle/>
            <a:p>
              <a:pPr rtl="0">
                <a:spcBef>
                  <a:spcPts val="1800"/>
                </a:spcBef>
                <a:spcAft>
                  <a:spcPts val="0"/>
                </a:spcAft>
              </a:pPr>
              <a:endParaRPr lang="en-GB" sz="1800" b="0" i="0" u="none" strike="noStrike" dirty="0">
                <a:solidFill>
                  <a:srgbClr val="000000"/>
                </a:solidFill>
                <a:effectLst/>
              </a:endParaRPr>
            </a:p>
            <a:p>
              <a:pPr rtl="0">
                <a:spcBef>
                  <a:spcPts val="1800"/>
                </a:spcBef>
                <a:spcAft>
                  <a:spcPts val="0"/>
                </a:spcAft>
              </a:pPr>
              <a:r>
                <a:rPr lang="en-GB" sz="1800" b="0" i="0" u="none" strike="noStrike" dirty="0">
                  <a:solidFill>
                    <a:srgbClr val="000000"/>
                  </a:solidFill>
                  <a:effectLst/>
                </a:rPr>
                <a:t>Even though there are a multitude of hugely impressive ancient sights, there have only ever been seven ancient Wonders of the World.</a:t>
              </a:r>
              <a:endParaRPr lang="en-GB" b="0" dirty="0">
                <a:effectLst/>
              </a:endParaRPr>
            </a:p>
            <a:p>
              <a:pPr rtl="0">
                <a:spcBef>
                  <a:spcPts val="1200"/>
                </a:spcBef>
                <a:spcAft>
                  <a:spcPts val="0"/>
                </a:spcAft>
              </a:pPr>
              <a:r>
                <a:rPr lang="en-GB" sz="1800" b="0" i="0" u="none" strike="noStrike" dirty="0">
                  <a:solidFill>
                    <a:srgbClr val="000000"/>
                  </a:solidFill>
                  <a:effectLst/>
                </a:rPr>
                <a:t>The ancient Greeks believed the number seven represented                                   perfection so it was a particularly significant number for them. </a:t>
              </a:r>
              <a:endParaRPr lang="en-GB" b="0" dirty="0">
                <a:effectLst/>
              </a:endParaRPr>
            </a:p>
          </p:txBody>
        </p:sp>
        <p:grpSp>
          <p:nvGrpSpPr>
            <p:cNvPr id="11" name="Group 10">
              <a:extLst>
                <a:ext uri="{FF2B5EF4-FFF2-40B4-BE49-F238E27FC236}">
                  <a16:creationId xmlns:a16="http://schemas.microsoft.com/office/drawing/2014/main" id="{DC8C4553-A715-4C08-9B9C-E43FE6D52B15}"/>
                </a:ext>
              </a:extLst>
            </p:cNvPr>
            <p:cNvGrpSpPr/>
            <p:nvPr/>
          </p:nvGrpSpPr>
          <p:grpSpPr>
            <a:xfrm>
              <a:off x="7176023" y="2591836"/>
              <a:ext cx="1477612" cy="1477612"/>
              <a:chOff x="2080101" y="1473200"/>
              <a:chExt cx="2617694" cy="2617694"/>
            </a:xfrm>
          </p:grpSpPr>
          <p:sp>
            <p:nvSpPr>
              <p:cNvPr id="12" name="Oval 11">
                <a:extLst>
                  <a:ext uri="{FF2B5EF4-FFF2-40B4-BE49-F238E27FC236}">
                    <a16:creationId xmlns:a16="http://schemas.microsoft.com/office/drawing/2014/main" id="{826EAFFF-D0B9-41BE-B835-9209E5171313}"/>
                  </a:ext>
                </a:extLst>
              </p:cNvPr>
              <p:cNvSpPr/>
              <p:nvPr/>
            </p:nvSpPr>
            <p:spPr>
              <a:xfrm>
                <a:off x="2080101" y="1473200"/>
                <a:ext cx="2617694" cy="2617694"/>
              </a:xfrm>
              <a:prstGeom prst="ellipse">
                <a:avLst/>
              </a:prstGeom>
              <a:solidFill>
                <a:schemeClr val="bg1"/>
              </a:solidFill>
              <a:ln>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77D3DBB7-1D5C-47A2-A6BE-E5D6E4F4F7D5}"/>
                  </a:ext>
                </a:extLst>
              </p:cNvPr>
              <p:cNvSpPr/>
              <p:nvPr/>
            </p:nvSpPr>
            <p:spPr>
              <a:xfrm>
                <a:off x="2080101" y="1473200"/>
                <a:ext cx="2617694" cy="2617694"/>
              </a:xfrm>
              <a:prstGeom prst="ellipse">
                <a:avLst/>
              </a:prstGeom>
              <a:blipFill>
                <a:blip r:embed="rId3" cstate="screen">
                  <a:extLst>
                    <a:ext uri="{28A0092B-C50C-407E-A947-70E740481C1C}">
                      <a14:useLocalDpi xmlns:a14="http://schemas.microsoft.com/office/drawing/2010/main"/>
                    </a:ext>
                  </a:extLst>
                </a:blip>
                <a:stretch>
                  <a:fillRect l="21649" t="15783" r="21649" b="7961"/>
                </a:stretch>
              </a:blip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14" name="Rectangle: Single Corner Snipped 13">
            <a:extLst>
              <a:ext uri="{FF2B5EF4-FFF2-40B4-BE49-F238E27FC236}">
                <a16:creationId xmlns:a16="http://schemas.microsoft.com/office/drawing/2014/main" id="{0FAF4D45-542E-4C81-B4A4-543F1D5F1497}"/>
              </a:ext>
            </a:extLst>
          </p:cNvPr>
          <p:cNvSpPr/>
          <p:nvPr/>
        </p:nvSpPr>
        <p:spPr>
          <a:xfrm>
            <a:off x="555551" y="1161665"/>
            <a:ext cx="8005412" cy="499313"/>
          </a:xfrm>
          <a:prstGeom prst="snip1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55A350F7-3927-4D22-8575-074B7F56687B}"/>
              </a:ext>
            </a:extLst>
          </p:cNvPr>
          <p:cNvSpPr txBox="1"/>
          <p:nvPr/>
        </p:nvSpPr>
        <p:spPr>
          <a:xfrm>
            <a:off x="645456" y="1230082"/>
            <a:ext cx="4991622" cy="369332"/>
          </a:xfrm>
          <a:prstGeom prst="rect">
            <a:avLst/>
          </a:prstGeom>
          <a:solidFill>
            <a:schemeClr val="accent2">
              <a:lumMod val="75000"/>
            </a:schemeClr>
          </a:solidFill>
        </p:spPr>
        <p:txBody>
          <a:bodyPr wrap="square">
            <a:spAutoFit/>
          </a:bodyPr>
          <a:lstStyle/>
          <a:p>
            <a:r>
              <a:rPr lang="en-GB" b="1" dirty="0">
                <a:solidFill>
                  <a:schemeClr val="bg1"/>
                </a:solidFill>
              </a:rPr>
              <a:t>Why are there only seven?</a:t>
            </a:r>
          </a:p>
        </p:txBody>
      </p:sp>
    </p:spTree>
    <p:extLst>
      <p:ext uri="{BB962C8B-B14F-4D97-AF65-F5344CB8AC3E}">
        <p14:creationId xmlns:p14="http://schemas.microsoft.com/office/powerpoint/2010/main" val="292155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7568C4-C62A-44F4-B60B-268B7C44F8F7}"/>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Mausoleum at Halicarnassus</a:t>
            </a:r>
          </a:p>
        </p:txBody>
      </p:sp>
      <p:grpSp>
        <p:nvGrpSpPr>
          <p:cNvPr id="4" name="Group 3">
            <a:extLst>
              <a:ext uri="{FF2B5EF4-FFF2-40B4-BE49-F238E27FC236}">
                <a16:creationId xmlns:a16="http://schemas.microsoft.com/office/drawing/2014/main" id="{247F0D43-4073-4ACC-BDAB-09B2D58669CA}"/>
              </a:ext>
            </a:extLst>
          </p:cNvPr>
          <p:cNvGrpSpPr/>
          <p:nvPr/>
        </p:nvGrpSpPr>
        <p:grpSpPr>
          <a:xfrm>
            <a:off x="618471" y="1151217"/>
            <a:ext cx="7812779" cy="931556"/>
            <a:chOff x="618471" y="1563967"/>
            <a:chExt cx="7812779" cy="931556"/>
          </a:xfrm>
        </p:grpSpPr>
        <p:sp>
          <p:nvSpPr>
            <p:cNvPr id="5" name="Rectangle 4">
              <a:extLst>
                <a:ext uri="{FF2B5EF4-FFF2-40B4-BE49-F238E27FC236}">
                  <a16:creationId xmlns:a16="http://schemas.microsoft.com/office/drawing/2014/main" id="{9F6C3E44-2E7C-410B-943C-06A8B20176E6}"/>
                </a:ext>
              </a:extLst>
            </p:cNvPr>
            <p:cNvSpPr/>
            <p:nvPr/>
          </p:nvSpPr>
          <p:spPr>
            <a:xfrm>
              <a:off x="618471" y="1563967"/>
              <a:ext cx="7812779" cy="93155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56BBE02-5CF1-4025-86D4-EF8659449A79}"/>
                </a:ext>
              </a:extLst>
            </p:cNvPr>
            <p:cNvSpPr txBox="1"/>
            <p:nvPr/>
          </p:nvSpPr>
          <p:spPr>
            <a:xfrm>
              <a:off x="645456" y="1572193"/>
              <a:ext cx="7785794" cy="923330"/>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The Mausoleum of Halicarnassus was one of the seven wonders of the ancient world. It was in Halicarnassus, which is the modern-day city of Bodrum in Turkey.</a:t>
              </a:r>
            </a:p>
          </p:txBody>
        </p:sp>
      </p:grpSp>
      <p:pic>
        <p:nvPicPr>
          <p:cNvPr id="7" name="Picture 6">
            <a:extLst>
              <a:ext uri="{FF2B5EF4-FFF2-40B4-BE49-F238E27FC236}">
                <a16:creationId xmlns:a16="http://schemas.microsoft.com/office/drawing/2014/main" id="{2B7DD8B9-86EB-48A0-9BF9-FDB2B4BA9B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550" y="2523924"/>
            <a:ext cx="7315200" cy="3700470"/>
          </a:xfrm>
          <a:prstGeom prst="rect">
            <a:avLst/>
          </a:prstGeom>
        </p:spPr>
      </p:pic>
      <p:cxnSp>
        <p:nvCxnSpPr>
          <p:cNvPr id="8" name="Straight Arrow Connector 7">
            <a:extLst>
              <a:ext uri="{FF2B5EF4-FFF2-40B4-BE49-F238E27FC236}">
                <a16:creationId xmlns:a16="http://schemas.microsoft.com/office/drawing/2014/main" id="{13AF5AD0-C5E9-487B-BA12-352F063A207D}"/>
              </a:ext>
            </a:extLst>
          </p:cNvPr>
          <p:cNvCxnSpPr>
            <a:cxnSpLocks/>
          </p:cNvCxnSpPr>
          <p:nvPr/>
        </p:nvCxnSpPr>
        <p:spPr>
          <a:xfrm>
            <a:off x="4627418" y="2168236"/>
            <a:ext cx="643082" cy="1304013"/>
          </a:xfrm>
          <a:prstGeom prst="straightConnector1">
            <a:avLst/>
          </a:prstGeom>
          <a:ln w="28575">
            <a:solidFill>
              <a:srgbClr val="C46213"/>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EE85B44-5599-4F05-8E4B-3FAB4F57F1BB}"/>
              </a:ext>
            </a:extLst>
          </p:cNvPr>
          <p:cNvSpPr txBox="1"/>
          <p:nvPr/>
        </p:nvSpPr>
        <p:spPr>
          <a:xfrm>
            <a:off x="4006850" y="1992737"/>
            <a:ext cx="1263650" cy="369332"/>
          </a:xfrm>
          <a:prstGeom prst="rect">
            <a:avLst/>
          </a:prstGeom>
          <a:solidFill>
            <a:schemeClr val="bg1"/>
          </a:solidFill>
          <a:ln w="28575">
            <a:solidFill>
              <a:srgbClr val="C46213"/>
            </a:solidFill>
          </a:ln>
        </p:spPr>
        <p:txBody>
          <a:bodyPr wrap="square">
            <a:spAutoFit/>
          </a:bodyPr>
          <a:lstStyle/>
          <a:p>
            <a:pPr algn="ctr"/>
            <a:r>
              <a:rPr lang="en-GB" b="1" dirty="0">
                <a:solidFill>
                  <a:srgbClr val="C46213"/>
                </a:solidFill>
              </a:rPr>
              <a:t>Turkey</a:t>
            </a:r>
          </a:p>
        </p:txBody>
      </p:sp>
    </p:spTree>
    <p:extLst>
      <p:ext uri="{BB962C8B-B14F-4D97-AF65-F5344CB8AC3E}">
        <p14:creationId xmlns:p14="http://schemas.microsoft.com/office/powerpoint/2010/main" val="350890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2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What is a Mausoleum?</a:t>
            </a:r>
          </a:p>
        </p:txBody>
      </p:sp>
      <p:sp>
        <p:nvSpPr>
          <p:cNvPr id="24" name="TextBox 23">
            <a:extLst>
              <a:ext uri="{FF2B5EF4-FFF2-40B4-BE49-F238E27FC236}">
                <a16:creationId xmlns:a16="http://schemas.microsoft.com/office/drawing/2014/main" id="{F61B1A33-3175-423F-9D1F-94713B8894FB}"/>
              </a:ext>
            </a:extLst>
          </p:cNvPr>
          <p:cNvSpPr txBox="1"/>
          <p:nvPr/>
        </p:nvSpPr>
        <p:spPr>
          <a:xfrm>
            <a:off x="544087" y="1211129"/>
            <a:ext cx="7994606" cy="923330"/>
          </a:xfrm>
          <a:prstGeom prst="rect">
            <a:avLst/>
          </a:prstGeom>
          <a:solidFill>
            <a:schemeClr val="accent3">
              <a:lumMod val="40000"/>
              <a:lumOff val="60000"/>
            </a:schemeClr>
          </a:solidFill>
        </p:spPr>
        <p:txBody>
          <a:bodyPr wrap="square">
            <a:spAutoFit/>
          </a:bodyPr>
          <a:lstStyle/>
          <a:p>
            <a:r>
              <a:rPr lang="en-GB" dirty="0"/>
              <a:t>A mausoleum is a tomb. Unlike most graves, where people are laid to rest buried in the earth, a mausoleum is a free-standing building (usually made of stone) that is above ground. </a:t>
            </a:r>
          </a:p>
        </p:txBody>
      </p:sp>
      <p:sp>
        <p:nvSpPr>
          <p:cNvPr id="26" name="TextBox 25">
            <a:extLst>
              <a:ext uri="{FF2B5EF4-FFF2-40B4-BE49-F238E27FC236}">
                <a16:creationId xmlns:a16="http://schemas.microsoft.com/office/drawing/2014/main" id="{109F1752-74EE-46DA-B422-50FFEC3070CF}"/>
              </a:ext>
            </a:extLst>
          </p:cNvPr>
          <p:cNvSpPr txBox="1"/>
          <p:nvPr/>
        </p:nvSpPr>
        <p:spPr>
          <a:xfrm>
            <a:off x="605307" y="2397322"/>
            <a:ext cx="4932608" cy="1477328"/>
          </a:xfrm>
          <a:prstGeom prst="rect">
            <a:avLst/>
          </a:prstGeom>
          <a:solidFill>
            <a:schemeClr val="accent3">
              <a:lumMod val="40000"/>
              <a:lumOff val="60000"/>
            </a:schemeClr>
          </a:solidFill>
        </p:spPr>
        <p:txBody>
          <a:bodyPr wrap="square">
            <a:spAutoFit/>
          </a:bodyPr>
          <a:lstStyle/>
          <a:p>
            <a:r>
              <a:rPr lang="en-GB" dirty="0"/>
              <a:t>Mausoleums can be any size and are designed to hold the remains of deceased people. Some mausoleums are built for one or two people, whereas other, much larger structures may be built to house many.</a:t>
            </a:r>
          </a:p>
        </p:txBody>
      </p:sp>
      <p:sp>
        <p:nvSpPr>
          <p:cNvPr id="28" name="TextBox 27">
            <a:extLst>
              <a:ext uri="{FF2B5EF4-FFF2-40B4-BE49-F238E27FC236}">
                <a16:creationId xmlns:a16="http://schemas.microsoft.com/office/drawing/2014/main" id="{D948F378-2E8F-43F7-A515-1912A8904741}"/>
              </a:ext>
            </a:extLst>
          </p:cNvPr>
          <p:cNvSpPr txBox="1"/>
          <p:nvPr/>
        </p:nvSpPr>
        <p:spPr>
          <a:xfrm>
            <a:off x="605307" y="5046706"/>
            <a:ext cx="7933386" cy="1200329"/>
          </a:xfrm>
          <a:prstGeom prst="rect">
            <a:avLst/>
          </a:prstGeom>
          <a:solidFill>
            <a:schemeClr val="accent3">
              <a:lumMod val="40000"/>
              <a:lumOff val="60000"/>
            </a:schemeClr>
          </a:solidFill>
        </p:spPr>
        <p:txBody>
          <a:bodyPr wrap="square">
            <a:spAutoFit/>
          </a:bodyPr>
          <a:lstStyle/>
          <a:p>
            <a:r>
              <a:rPr lang="en-GB" dirty="0"/>
              <a:t>In some places, mausoleums are common because of the type of soil in an area. Sometimes soil is too hard to dig, or is sometimes so crumbly that gravestones would eventually collapse. New Orleans in the USA is an example of a place where mausoleums are common due to soil type.</a:t>
            </a:r>
          </a:p>
        </p:txBody>
      </p:sp>
      <p:grpSp>
        <p:nvGrpSpPr>
          <p:cNvPr id="6" name="Group 5">
            <a:extLst>
              <a:ext uri="{FF2B5EF4-FFF2-40B4-BE49-F238E27FC236}">
                <a16:creationId xmlns:a16="http://schemas.microsoft.com/office/drawing/2014/main" id="{678EE500-0EA8-4BFC-A21C-E4A42A22BAF4}"/>
              </a:ext>
            </a:extLst>
          </p:cNvPr>
          <p:cNvGrpSpPr/>
          <p:nvPr/>
        </p:nvGrpSpPr>
        <p:grpSpPr>
          <a:xfrm>
            <a:off x="605307" y="2321639"/>
            <a:ext cx="7933386" cy="2462205"/>
            <a:chOff x="605307" y="2321639"/>
            <a:chExt cx="7933386" cy="2462205"/>
          </a:xfrm>
        </p:grpSpPr>
        <p:sp>
          <p:nvSpPr>
            <p:cNvPr id="10" name="TextBox 9">
              <a:extLst>
                <a:ext uri="{FF2B5EF4-FFF2-40B4-BE49-F238E27FC236}">
                  <a16:creationId xmlns:a16="http://schemas.microsoft.com/office/drawing/2014/main" id="{9DB87F96-5672-40A0-A4F9-8B26B13519BA}"/>
                </a:ext>
              </a:extLst>
            </p:cNvPr>
            <p:cNvSpPr txBox="1"/>
            <p:nvPr/>
          </p:nvSpPr>
          <p:spPr>
            <a:xfrm>
              <a:off x="605307" y="4137513"/>
              <a:ext cx="7933386" cy="646331"/>
            </a:xfrm>
            <a:prstGeom prst="rect">
              <a:avLst/>
            </a:prstGeom>
            <a:solidFill>
              <a:schemeClr val="accent2">
                <a:lumMod val="40000"/>
                <a:lumOff val="60000"/>
              </a:schemeClr>
            </a:solidFill>
          </p:spPr>
          <p:txBody>
            <a:bodyPr wrap="square">
              <a:spAutoFit/>
            </a:bodyPr>
            <a:lstStyle/>
            <a:p>
              <a:r>
                <a:rPr lang="en-GB" dirty="0"/>
                <a:t>The Taj Mahal in India is a mausoleum that was commissioned by the emperor Shah Jahan in 1632 for his wife Mumtaz.</a:t>
              </a:r>
            </a:p>
          </p:txBody>
        </p:sp>
        <p:pic>
          <p:nvPicPr>
            <p:cNvPr id="5" name="Picture 4">
              <a:extLst>
                <a:ext uri="{FF2B5EF4-FFF2-40B4-BE49-F238E27FC236}">
                  <a16:creationId xmlns:a16="http://schemas.microsoft.com/office/drawing/2014/main" id="{31C7FFF0-073B-47E9-B5A3-2858A3D642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6024" y="2321639"/>
              <a:ext cx="2814035" cy="1811536"/>
            </a:xfrm>
            <a:prstGeom prst="rect">
              <a:avLst/>
            </a:prstGeom>
            <a:ln w="38100">
              <a:solidFill>
                <a:srgbClr val="F7CFAE"/>
              </a:solidFill>
            </a:ln>
          </p:spPr>
        </p:pic>
      </p:grpSp>
    </p:spTree>
    <p:extLst>
      <p:ext uri="{BB962C8B-B14F-4D97-AF65-F5344CB8AC3E}">
        <p14:creationId xmlns:p14="http://schemas.microsoft.com/office/powerpoint/2010/main" val="189064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Who Was Mausolus?</a:t>
            </a:r>
          </a:p>
        </p:txBody>
      </p:sp>
      <p:sp>
        <p:nvSpPr>
          <p:cNvPr id="12" name="TextBox 11">
            <a:extLst>
              <a:ext uri="{FF2B5EF4-FFF2-40B4-BE49-F238E27FC236}">
                <a16:creationId xmlns:a16="http://schemas.microsoft.com/office/drawing/2014/main" id="{78CABA13-8725-4413-ADB7-F6E5BF6A0CE2}"/>
              </a:ext>
            </a:extLst>
          </p:cNvPr>
          <p:cNvSpPr txBox="1"/>
          <p:nvPr/>
        </p:nvSpPr>
        <p:spPr>
          <a:xfrm>
            <a:off x="3651023" y="2235008"/>
            <a:ext cx="4813354" cy="2031325"/>
          </a:xfrm>
          <a:prstGeom prst="rect">
            <a:avLst/>
          </a:prstGeom>
          <a:solidFill>
            <a:schemeClr val="accent3">
              <a:lumMod val="40000"/>
              <a:lumOff val="60000"/>
            </a:schemeClr>
          </a:solidFill>
        </p:spPr>
        <p:txBody>
          <a:bodyPr wrap="square">
            <a:spAutoFit/>
          </a:bodyPr>
          <a:lstStyle/>
          <a:p>
            <a:r>
              <a:rPr lang="en-GB" dirty="0"/>
              <a:t>Caria was part of the Persian Empire. Mausolus had the title of ‘satrap’ which meant that although his region came under Persian rule, he was generally free to run the area in his own way. The word ‘satrap’ meant ‘protector of the kingdom’ or ‘keeper of the region’.</a:t>
            </a:r>
          </a:p>
        </p:txBody>
      </p:sp>
      <p:sp>
        <p:nvSpPr>
          <p:cNvPr id="14" name="TextBox 13">
            <a:extLst>
              <a:ext uri="{FF2B5EF4-FFF2-40B4-BE49-F238E27FC236}">
                <a16:creationId xmlns:a16="http://schemas.microsoft.com/office/drawing/2014/main" id="{D2416353-7A5C-43A4-A236-0787D228609C}"/>
              </a:ext>
            </a:extLst>
          </p:cNvPr>
          <p:cNvSpPr txBox="1"/>
          <p:nvPr/>
        </p:nvSpPr>
        <p:spPr>
          <a:xfrm>
            <a:off x="5479961" y="4664991"/>
            <a:ext cx="2984416" cy="1477328"/>
          </a:xfrm>
          <a:prstGeom prst="rect">
            <a:avLst/>
          </a:prstGeom>
          <a:solidFill>
            <a:schemeClr val="accent3">
              <a:lumMod val="40000"/>
              <a:lumOff val="60000"/>
            </a:schemeClr>
          </a:solidFill>
        </p:spPr>
        <p:txBody>
          <a:bodyPr wrap="square">
            <a:spAutoFit/>
          </a:bodyPr>
          <a:lstStyle/>
          <a:p>
            <a:r>
              <a:rPr lang="en-GB" dirty="0"/>
              <a:t>Mausolus ruled from 377 BC to 353 BC. He is thought to have chosen Halicarnassus to be his capital city around 370 BC.</a:t>
            </a:r>
          </a:p>
        </p:txBody>
      </p:sp>
      <p:pic>
        <p:nvPicPr>
          <p:cNvPr id="4" name="Picture 3">
            <a:extLst>
              <a:ext uri="{FF2B5EF4-FFF2-40B4-BE49-F238E27FC236}">
                <a16:creationId xmlns:a16="http://schemas.microsoft.com/office/drawing/2014/main" id="{D8E7BFD5-3393-47F2-87FF-EE067F5A63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504"/>
          <a:stretch/>
        </p:blipFill>
        <p:spPr>
          <a:xfrm>
            <a:off x="0" y="1242459"/>
            <a:ext cx="5595869" cy="5615541"/>
          </a:xfrm>
          <a:prstGeom prst="rect">
            <a:avLst/>
          </a:prstGeom>
        </p:spPr>
      </p:pic>
      <p:sp>
        <p:nvSpPr>
          <p:cNvPr id="11" name="TextBox 10">
            <a:extLst>
              <a:ext uri="{FF2B5EF4-FFF2-40B4-BE49-F238E27FC236}">
                <a16:creationId xmlns:a16="http://schemas.microsoft.com/office/drawing/2014/main" id="{590FD46B-FE80-4ED3-9FBD-3228C58798CE}"/>
              </a:ext>
            </a:extLst>
          </p:cNvPr>
          <p:cNvSpPr txBox="1"/>
          <p:nvPr/>
        </p:nvSpPr>
        <p:spPr>
          <a:xfrm>
            <a:off x="689021" y="1190019"/>
            <a:ext cx="7775358" cy="646331"/>
          </a:xfrm>
          <a:prstGeom prst="rect">
            <a:avLst/>
          </a:prstGeom>
          <a:solidFill>
            <a:schemeClr val="accent3">
              <a:lumMod val="40000"/>
              <a:lumOff val="60000"/>
            </a:schemeClr>
          </a:solidFill>
        </p:spPr>
        <p:txBody>
          <a:bodyPr wrap="square">
            <a:spAutoFit/>
          </a:bodyPr>
          <a:lstStyle/>
          <a:p>
            <a:r>
              <a:rPr lang="en-GB" dirty="0"/>
              <a:t>The word ‘mausoleum’ comes from Mausolus, who was the ruler of a place called Caria in the 4</a:t>
            </a:r>
            <a:r>
              <a:rPr lang="en-GB" baseline="30000" dirty="0"/>
              <a:t>th</a:t>
            </a:r>
            <a:r>
              <a:rPr lang="en-GB" dirty="0"/>
              <a:t> century BC.</a:t>
            </a:r>
          </a:p>
        </p:txBody>
      </p:sp>
    </p:spTree>
    <p:extLst>
      <p:ext uri="{BB962C8B-B14F-4D97-AF65-F5344CB8AC3E}">
        <p14:creationId xmlns:p14="http://schemas.microsoft.com/office/powerpoint/2010/main" val="260752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0A0FF90-A2E7-41EC-8D36-29C24ABFFB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504"/>
          <a:stretch/>
        </p:blipFill>
        <p:spPr>
          <a:xfrm>
            <a:off x="0" y="1242459"/>
            <a:ext cx="5595869" cy="5615541"/>
          </a:xfrm>
          <a:prstGeom prst="rect">
            <a:avLst/>
          </a:prstGeom>
        </p:spPr>
      </p:pic>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Halicarnassus</a:t>
            </a:r>
          </a:p>
        </p:txBody>
      </p:sp>
      <p:sp>
        <p:nvSpPr>
          <p:cNvPr id="9" name="TextBox 8">
            <a:extLst>
              <a:ext uri="{FF2B5EF4-FFF2-40B4-BE49-F238E27FC236}">
                <a16:creationId xmlns:a16="http://schemas.microsoft.com/office/drawing/2014/main" id="{2455B4BC-1A23-4CED-8A5B-748394923D89}"/>
              </a:ext>
            </a:extLst>
          </p:cNvPr>
          <p:cNvSpPr txBox="1"/>
          <p:nvPr/>
        </p:nvSpPr>
        <p:spPr>
          <a:xfrm>
            <a:off x="639964" y="1164212"/>
            <a:ext cx="7864072" cy="646331"/>
          </a:xfrm>
          <a:prstGeom prst="rect">
            <a:avLst/>
          </a:prstGeom>
          <a:solidFill>
            <a:schemeClr val="accent3">
              <a:lumMod val="40000"/>
              <a:lumOff val="60000"/>
            </a:schemeClr>
          </a:solidFill>
        </p:spPr>
        <p:txBody>
          <a:bodyPr wrap="square">
            <a:spAutoFit/>
          </a:bodyPr>
          <a:lstStyle/>
          <a:p>
            <a:pPr>
              <a:spcBef>
                <a:spcPts val="1800"/>
              </a:spcBef>
            </a:pPr>
            <a:r>
              <a:rPr lang="en-GB" dirty="0">
                <a:solidFill>
                  <a:srgbClr val="000000"/>
                </a:solidFill>
              </a:rPr>
              <a:t>At the time, Halicarnassus was already a thriving city but Mausolus made it even grander. </a:t>
            </a:r>
          </a:p>
        </p:txBody>
      </p:sp>
      <p:sp>
        <p:nvSpPr>
          <p:cNvPr id="13" name="TextBox 12">
            <a:extLst>
              <a:ext uri="{FF2B5EF4-FFF2-40B4-BE49-F238E27FC236}">
                <a16:creationId xmlns:a16="http://schemas.microsoft.com/office/drawing/2014/main" id="{AF897FBD-ECD9-4BE6-9176-FF2C195F7D32}"/>
              </a:ext>
            </a:extLst>
          </p:cNvPr>
          <p:cNvSpPr txBox="1"/>
          <p:nvPr/>
        </p:nvSpPr>
        <p:spPr>
          <a:xfrm>
            <a:off x="639963" y="5387615"/>
            <a:ext cx="7852740" cy="923330"/>
          </a:xfrm>
          <a:prstGeom prst="rect">
            <a:avLst/>
          </a:prstGeom>
          <a:solidFill>
            <a:schemeClr val="bg1"/>
          </a:solidFill>
          <a:ln w="38100">
            <a:solidFill>
              <a:schemeClr val="accent2">
                <a:lumMod val="75000"/>
              </a:schemeClr>
            </a:solidFill>
          </a:ln>
        </p:spPr>
        <p:txBody>
          <a:bodyPr wrap="square">
            <a:spAutoFit/>
          </a:bodyPr>
          <a:lstStyle/>
          <a:p>
            <a:r>
              <a:rPr lang="en-GB" b="1" dirty="0">
                <a:solidFill>
                  <a:schemeClr val="accent2">
                    <a:lumMod val="75000"/>
                  </a:schemeClr>
                </a:solidFill>
              </a:rPr>
              <a:t>Did You Know…? </a:t>
            </a:r>
          </a:p>
          <a:p>
            <a:r>
              <a:rPr lang="en-GB" dirty="0"/>
              <a:t>Halicarnassus was the birthplace of Herodotus, the most important Greek historian of the time.</a:t>
            </a:r>
          </a:p>
        </p:txBody>
      </p:sp>
      <p:sp>
        <p:nvSpPr>
          <p:cNvPr id="10" name="TextBox 9">
            <a:extLst>
              <a:ext uri="{FF2B5EF4-FFF2-40B4-BE49-F238E27FC236}">
                <a16:creationId xmlns:a16="http://schemas.microsoft.com/office/drawing/2014/main" id="{CDB8ADB0-B748-418E-96A2-AF758EE37B6D}"/>
              </a:ext>
            </a:extLst>
          </p:cNvPr>
          <p:cNvSpPr txBox="1"/>
          <p:nvPr/>
        </p:nvSpPr>
        <p:spPr>
          <a:xfrm>
            <a:off x="639963" y="2012314"/>
            <a:ext cx="7864071" cy="646331"/>
          </a:xfrm>
          <a:prstGeom prst="rect">
            <a:avLst/>
          </a:prstGeom>
          <a:solidFill>
            <a:srgbClr val="F5E9AE"/>
          </a:solidFill>
        </p:spPr>
        <p:txBody>
          <a:bodyPr wrap="square">
            <a:spAutoFit/>
          </a:bodyPr>
          <a:lstStyle/>
          <a:p>
            <a:r>
              <a:rPr lang="en-GB" dirty="0"/>
              <a:t>He added many new and exquisite buildings to the city including a palace, temples and a new harbour.</a:t>
            </a:r>
          </a:p>
        </p:txBody>
      </p:sp>
      <p:sp>
        <p:nvSpPr>
          <p:cNvPr id="12" name="TextBox 11">
            <a:extLst>
              <a:ext uri="{FF2B5EF4-FFF2-40B4-BE49-F238E27FC236}">
                <a16:creationId xmlns:a16="http://schemas.microsoft.com/office/drawing/2014/main" id="{121E10C2-E837-4A4F-B5A9-A90DCE4AE129}"/>
              </a:ext>
            </a:extLst>
          </p:cNvPr>
          <p:cNvSpPr txBox="1"/>
          <p:nvPr/>
        </p:nvSpPr>
        <p:spPr>
          <a:xfrm>
            <a:off x="639963" y="2860416"/>
            <a:ext cx="7864071" cy="1477328"/>
          </a:xfrm>
          <a:prstGeom prst="rect">
            <a:avLst/>
          </a:prstGeom>
          <a:solidFill>
            <a:srgbClr val="F5E9AE"/>
          </a:solidFill>
        </p:spPr>
        <p:txBody>
          <a:bodyPr wrap="square">
            <a:spAutoFit/>
          </a:bodyPr>
          <a:lstStyle/>
          <a:p>
            <a:r>
              <a:rPr lang="en-GB" dirty="0"/>
              <a:t>Earth was dug away from the bottom of the harbour to make it deeper. This meant bigger ships could arrive in Halicarnassus, bringing more goods to trade and making the city richer. Trade was also improved by a better road network, which made it easier to travel around the Persian Empire and further improved the area’s wealth.</a:t>
            </a:r>
          </a:p>
        </p:txBody>
      </p:sp>
      <p:sp>
        <p:nvSpPr>
          <p:cNvPr id="14" name="TextBox 13">
            <a:extLst>
              <a:ext uri="{FF2B5EF4-FFF2-40B4-BE49-F238E27FC236}">
                <a16:creationId xmlns:a16="http://schemas.microsoft.com/office/drawing/2014/main" id="{6831AF0E-863E-4407-9A2A-7A2A48E9BEC5}"/>
              </a:ext>
            </a:extLst>
          </p:cNvPr>
          <p:cNvSpPr txBox="1"/>
          <p:nvPr/>
        </p:nvSpPr>
        <p:spPr>
          <a:xfrm>
            <a:off x="639963" y="4539515"/>
            <a:ext cx="7852739" cy="646331"/>
          </a:xfrm>
          <a:prstGeom prst="rect">
            <a:avLst/>
          </a:prstGeom>
          <a:solidFill>
            <a:srgbClr val="F5E9AE"/>
          </a:solidFill>
        </p:spPr>
        <p:txBody>
          <a:bodyPr wrap="square">
            <a:spAutoFit/>
          </a:bodyPr>
          <a:lstStyle/>
          <a:p>
            <a:r>
              <a:rPr lang="en-GB" dirty="0"/>
              <a:t>Mausolus had a grand palace built by the harbour. An amphitheatre was built as well as a temple dedicated to Ares, the Greek god of war.      </a:t>
            </a:r>
          </a:p>
        </p:txBody>
      </p:sp>
    </p:spTree>
    <p:extLst>
      <p:ext uri="{BB962C8B-B14F-4D97-AF65-F5344CB8AC3E}">
        <p14:creationId xmlns:p14="http://schemas.microsoft.com/office/powerpoint/2010/main" val="291296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Mausoleum</a:t>
            </a:r>
          </a:p>
        </p:txBody>
      </p:sp>
      <p:sp>
        <p:nvSpPr>
          <p:cNvPr id="13" name="TextBox 12">
            <a:extLst>
              <a:ext uri="{FF2B5EF4-FFF2-40B4-BE49-F238E27FC236}">
                <a16:creationId xmlns:a16="http://schemas.microsoft.com/office/drawing/2014/main" id="{8B50BAFF-B6B4-4FCA-B667-133619C6AE38}"/>
              </a:ext>
            </a:extLst>
          </p:cNvPr>
          <p:cNvSpPr txBox="1"/>
          <p:nvPr/>
        </p:nvSpPr>
        <p:spPr>
          <a:xfrm>
            <a:off x="630195" y="1188686"/>
            <a:ext cx="7685902" cy="923330"/>
          </a:xfrm>
          <a:prstGeom prst="rect">
            <a:avLst/>
          </a:prstGeom>
          <a:solidFill>
            <a:schemeClr val="accent3">
              <a:lumMod val="40000"/>
              <a:lumOff val="60000"/>
            </a:schemeClr>
          </a:solidFill>
        </p:spPr>
        <p:txBody>
          <a:bodyPr wrap="square">
            <a:spAutoFit/>
          </a:bodyPr>
          <a:lstStyle/>
          <a:p>
            <a:r>
              <a:rPr lang="en-GB" dirty="0"/>
              <a:t>In 353 BC, Mausolus died. After his death, his widow Artemisia took over as ruler. During this time, work started on the monument to honour her husband. </a:t>
            </a:r>
          </a:p>
        </p:txBody>
      </p:sp>
      <p:sp>
        <p:nvSpPr>
          <p:cNvPr id="14" name="TextBox 13">
            <a:extLst>
              <a:ext uri="{FF2B5EF4-FFF2-40B4-BE49-F238E27FC236}">
                <a16:creationId xmlns:a16="http://schemas.microsoft.com/office/drawing/2014/main" id="{9F55185A-4B7B-41EB-B73E-AC89050660B4}"/>
              </a:ext>
            </a:extLst>
          </p:cNvPr>
          <p:cNvSpPr txBox="1"/>
          <p:nvPr/>
        </p:nvSpPr>
        <p:spPr>
          <a:xfrm>
            <a:off x="630194" y="2636949"/>
            <a:ext cx="3317789" cy="2308324"/>
          </a:xfrm>
          <a:prstGeom prst="rect">
            <a:avLst/>
          </a:prstGeom>
          <a:solidFill>
            <a:schemeClr val="accent3">
              <a:lumMod val="40000"/>
              <a:lumOff val="60000"/>
            </a:schemeClr>
          </a:solidFill>
        </p:spPr>
        <p:txBody>
          <a:bodyPr wrap="square">
            <a:spAutoFit/>
          </a:bodyPr>
          <a:lstStyle/>
          <a:p>
            <a:pPr lvl="0"/>
            <a:r>
              <a:rPr lang="en-GB" dirty="0"/>
              <a:t>No expense was spared on the building. Artemisia ensured the best sculptors and architects from Greece were chosen. </a:t>
            </a:r>
            <a:r>
              <a:rPr lang="en-GB" dirty="0" err="1"/>
              <a:t>Satyrus</a:t>
            </a:r>
            <a:r>
              <a:rPr lang="en-GB" dirty="0"/>
              <a:t> and </a:t>
            </a:r>
            <a:r>
              <a:rPr lang="en-GB" dirty="0" err="1"/>
              <a:t>Pytheos</a:t>
            </a:r>
            <a:r>
              <a:rPr lang="en-GB" dirty="0"/>
              <a:t>, the architects who designed the building, later wrote a book about the monument.</a:t>
            </a:r>
          </a:p>
        </p:txBody>
      </p:sp>
      <p:pic>
        <p:nvPicPr>
          <p:cNvPr id="20" name="Picture 19">
            <a:extLst>
              <a:ext uri="{FF2B5EF4-FFF2-40B4-BE49-F238E27FC236}">
                <a16:creationId xmlns:a16="http://schemas.microsoft.com/office/drawing/2014/main" id="{BF51E0FC-7379-4C09-8403-35A3626976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219833" y="2262022"/>
            <a:ext cx="4324864" cy="3058179"/>
          </a:xfrm>
          <a:prstGeom prst="rect">
            <a:avLst/>
          </a:prstGeom>
          <a:ln w="38100">
            <a:solidFill>
              <a:schemeClr val="accent2">
                <a:lumMod val="75000"/>
              </a:schemeClr>
            </a:solidFill>
          </a:ln>
        </p:spPr>
      </p:pic>
      <p:sp>
        <p:nvSpPr>
          <p:cNvPr id="17" name="Google Shape;99;p15">
            <a:extLst>
              <a:ext uri="{FF2B5EF4-FFF2-40B4-BE49-F238E27FC236}">
                <a16:creationId xmlns:a16="http://schemas.microsoft.com/office/drawing/2014/main" id="{4286B5CA-0C4F-4C70-9197-E8D84974C281}"/>
              </a:ext>
            </a:extLst>
          </p:cNvPr>
          <p:cNvSpPr txBox="1"/>
          <p:nvPr/>
        </p:nvSpPr>
        <p:spPr>
          <a:xfrm>
            <a:off x="574589" y="5431377"/>
            <a:ext cx="7988643" cy="806100"/>
          </a:xfrm>
          <a:prstGeom prst="rect">
            <a:avLst/>
          </a:prstGeom>
          <a:solidFill>
            <a:schemeClr val="bg1"/>
          </a:solidFill>
          <a:ln w="38100">
            <a:solidFill>
              <a:schemeClr val="accent2">
                <a:lumMod val="75000"/>
              </a:schemeClr>
            </a:solid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dirty="0">
                <a:solidFill>
                  <a:schemeClr val="accent2">
                    <a:lumMod val="75000"/>
                  </a:schemeClr>
                </a:solidFill>
              </a:rPr>
              <a:t>Did You Know…? </a:t>
            </a:r>
            <a:endParaRPr sz="1800" b="1" dirty="0">
              <a:solidFill>
                <a:schemeClr val="accent2">
                  <a:lumMod val="75000"/>
                </a:schemeClr>
              </a:solidFill>
            </a:endParaRPr>
          </a:p>
          <a:p>
            <a:pPr lvl="0"/>
            <a:r>
              <a:rPr lang="en-GB" dirty="0"/>
              <a:t>Mausolus actually put plans in place for his own tomb before his death!</a:t>
            </a:r>
          </a:p>
        </p:txBody>
      </p:sp>
    </p:spTree>
    <p:extLst>
      <p:ext uri="{BB962C8B-B14F-4D97-AF65-F5344CB8AC3E}">
        <p14:creationId xmlns:p14="http://schemas.microsoft.com/office/powerpoint/2010/main" val="355261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308</TotalTime>
  <Words>1277</Words>
  <Application>Microsoft Office PowerPoint</Application>
  <PresentationFormat>On-screen Show (4:3)</PresentationFormat>
  <Paragraphs>73</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Twinkl</vt:lpstr>
      <vt:lpstr>Calibri</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Claire Kerekes</cp:lastModifiedBy>
  <cp:revision>29</cp:revision>
  <dcterms:created xsi:type="dcterms:W3CDTF">2020-04-13T12:09:49Z</dcterms:created>
  <dcterms:modified xsi:type="dcterms:W3CDTF">2021-05-20T09:40:19Z</dcterms:modified>
</cp:coreProperties>
</file>