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
      <p:font typeface="Twinkl"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D89F"/>
    <a:srgbClr val="9B8730"/>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2" autoAdjust="0"/>
    <p:restoredTop sz="94660"/>
  </p:normalViewPr>
  <p:slideViewPr>
    <p:cSldViewPr snapToGrid="0" showGuides="1">
      <p:cViewPr varScale="1">
        <p:scale>
          <a:sx n="105" d="100"/>
          <a:sy n="105" d="100"/>
        </p:scale>
        <p:origin x="91" y="42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03/12/2020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03/12/2020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the-ancient-world-world-history-history-subjects-key-stage-2/ks2-ancient-greeks/ks2-ancient-greeks-powerpoint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47309201@N02/" TargetMode="External"/><Relationship Id="rId2" Type="http://schemas.openxmlformats.org/officeDocument/2006/relationships/hyperlink" Target="https://www.flickr.com/photos/47309201@N02/9209802004/in/photolist-f2QDgJ-2jukH9M-9QPSpq-7hNXkh-9QLKD4-cpqELw-7hJV6R-7hJSWP-7hJpCz-apYMFz-S3NRDT-2jfJ7T-4qynLv-74CynM-79nxF-juhYX8-7jXxMc-79nJu-jumocE-4n2sxt-xmUEgd-jumoQU-jujiVp-jujZUo-79nDc-apYJ3g-jujg6M-79nwW-jujj7r-juk2cd-jumjZY-79nDZ-aq2rR1-6tKFR8-aq2spC-2ehDybN-aq2tt7-jumkiy-79nyj-juk1yu-61j9Aj-jujYBy-aq2tSY-84csup-79nFW-apYKYc-e6piVN-79nCd-2HEdAR-79nzD" TargetMode="Externa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hyperlink" Target="https://creativecommons.org/licenses/by/2.0/uk/"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s://www.flickr.com/photos/wiredtourist/5085040837/in/photolist-8KmatT-9QPzEu-4XYio2-GvB3bt-4Y3ws3-9pFeRu-7Ld1Fc-ouyCr5-f5QdkP-f2QDpu-4vFMmm-eWhRmV-4EEwkZ-8xcca8-eWhVGx-owopaG-of6Kep-4TNbWD-5twPny-2erm5Sn-aBdvyB-of7v3V-of6ykb-2UNnkM-nG4128-2eDXCCd-aq2tzJ-9DKy6w-bCmLsj-db37LS-7rrwyU-juhVGk-juhVgF-aq2t7Q-7z7vvL-4KV9ET-jujncK-robaxy-gYbpn-f2QDgJ-2jukH9M-9QPSpq-7hNXkh-9QLKD4-cpqELw-7hJV6R-7hJSWP-7hJpCz-apYMFz-S3NRDT" TargetMode="External"/><Relationship Id="rId3" Type="http://schemas.openxmlformats.org/officeDocument/2006/relationships/hyperlink" Target="https://www.flickr.com/photos/kalleboo/" TargetMode="External"/><Relationship Id="rId7" Type="http://schemas.openxmlformats.org/officeDocument/2006/relationships/image" Target="../media/image20.jpeg"/><Relationship Id="rId2" Type="http://schemas.openxmlformats.org/officeDocument/2006/relationships/hyperlink" Target="https://www.flickr.com/photos/kalleboo/12135262796/in/photolist-jumoQU-jujiVp-jujZUo-79nDc-apYJ3g-jujg6M-79nwW-jujj7r-juk2cd-jumjZY-79nDZ-aq2rR1-6tKFR8-aq2spC-2ehDybN-aq2tt7-jumkiy-79nyj-juk1yu-61j9Aj-jujYBy-aq2tSY-84csup-79nFW-apYKYc-e6piVN-79nCd-2HEdAR-79nzD-7hJpCB-7hNUQE-9QM3c2-9bhQZR-7hJjPe-7hJMme-7hJy3r-7hJV6K-9QM1Zt-7hJjPp-7hJMm8-7hJV6D-9QPPSN-7hJy3x-7hJy3n-7hJSXi-9QPRvs-7hNZF7-7hJjPn-9QPyJs-7hJpC6" TargetMode="External"/><Relationship Id="rId1" Type="http://schemas.openxmlformats.org/officeDocument/2006/relationships/slideLayout" Target="../slideLayouts/slideLayout3.xml"/><Relationship Id="rId6" Type="http://schemas.openxmlformats.org/officeDocument/2006/relationships/hyperlink" Target="https://www.flickr.com/photos/kalleboo/12134867053/in/photolist-jujncK-robaxy-gYbpn-f2QDgJ-2jukH9M-9QPSpq-7hNXkh-9QLKD4-cpqELw-7hJV6R-7hJSWP-7hJpCz-apYMFz-S3NRDT-2jfJ7T-4qynLv-74CynM-79nxF-juhYX8-7jXxMc-79nJu-jumocE-4n2sxt-xmUEgd-jumoQU-jujiVp-jujZUo-79nDc-apYJ3g-jujg6M-79nwW-jujj7r-juk2cd-jumjZY-79nDZ-aq2rR1-6tKFR8-aq2spC-2ehDybN-aq2tt7-jumkiy-79nyj-juk1yu-61j9Aj-jujYBy-aq2tSY-84csup-79nFW-apYKYc-e6piVN" TargetMode="External"/><Relationship Id="rId5" Type="http://schemas.openxmlformats.org/officeDocument/2006/relationships/image" Target="../media/image19.jpeg"/><Relationship Id="rId10" Type="http://schemas.openxmlformats.org/officeDocument/2006/relationships/image" Target="../media/image21.jpeg"/><Relationship Id="rId4" Type="http://schemas.openxmlformats.org/officeDocument/2006/relationships/hyperlink" Target="https://creativecommons.org/licenses/by/2.0/uk/" TargetMode="External"/><Relationship Id="rId9" Type="http://schemas.openxmlformats.org/officeDocument/2006/relationships/hyperlink" Target="https://www.flickr.com/photos/wiredtouris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twinkl.co.uk/resources/the-ancient-world-world-history-history-subjects-key-stage-2/ks2-ancient-greeks/ks2-ancient-greeks-powerpoint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47309201@N02/" TargetMode="External"/><Relationship Id="rId2" Type="http://schemas.openxmlformats.org/officeDocument/2006/relationships/hyperlink" Target="https://www.flickr.com/photos/47309201@N02/9207022219/in/photolist-f2AoWp-4Y3smo-8KmatT-9QPzEu-4XYio2-GvB3bt-4Y3ws3-9pFeRu-7Ld1Fc-ouyCr5-f5QdkP-f2QDpu-4vFMmm-eWhRmV-4EEwkZ-8xcca8-eWhVGx-owopaG-of6Kep-4TNbWD-5twPny-2erm5Sn-aBdvyB-of7v3V-of6ykb-2UNnkM-nG4128-2eDXCCd-aq2tzJ-9DKy6w-bCmLsj-db37LS-7rrwyU-juhVGk-juhVgF-aq2t7Q-7z7vvL-4KV9ET-jujncK-robaxy-gYbpn-f2QDgJ-2jukH9M-9QPSpq-7hNXkh-9QLKD4-cpqELw-7hJV6R-7hJSWP-7hJpCz" TargetMode="Externa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hyperlink" Target="https://creativecommons.org/licenses/by/2.0/uk/"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kalleboo/" TargetMode="External"/><Relationship Id="rId2" Type="http://schemas.openxmlformats.org/officeDocument/2006/relationships/hyperlink" Target="https://www.flickr.com/photos/kalleboo/12134856013/in/photolist-jujiVp-jujZUo-79nDc-apYJ3g-jujg6M-79nwW-jujj7r-juk2cd-jumjZY-79nDZ-aq2rR1-6tKFR8-aq2spC-2ehDybN-aq2tt7-jumkiy-79nyj-juk1yu-61j9Aj-jujYBy-aq2tSY-84csup-79nFW-apYKYc-e6piVN-79nCd-2HEdAR-79nzD-7hJpCB-7hNUQE-9QM3c2-9bhQZR-7hJjPe-7hJMme-7hJy3r-7hJV6K-9QM1Zt-7hJjPp-7hJMm8-7hJV6D-9QPPSN-7hJy3x-7hJy3n-7hJSXi-9QPRvs-7hNZF7-7hJjPn-9QPyJs-7hJpC6-7hNjTh" TargetMode="Externa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hyperlink" Target="https://creativecommons.org/licenses/by/2.0/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94214332-AE32-4C28-AB56-6AB76FC49F21}"/>
              </a:ext>
            </a:extLst>
          </p:cNvPr>
          <p:cNvSpPr/>
          <p:nvPr/>
        </p:nvSpPr>
        <p:spPr>
          <a:xfrm>
            <a:off x="0" y="5699760"/>
            <a:ext cx="1645920" cy="1158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FFEFCF8-C07D-4C10-8FA5-7EEBA602DC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8837" y="1127260"/>
            <a:ext cx="3393382" cy="5191733"/>
          </a:xfrm>
          <a:prstGeom prst="rect">
            <a:avLst/>
          </a:prstGeom>
        </p:spPr>
      </p:pic>
      <p:cxnSp>
        <p:nvCxnSpPr>
          <p:cNvPr id="26" name="Straight Arrow Connector 25">
            <a:extLst>
              <a:ext uri="{FF2B5EF4-FFF2-40B4-BE49-F238E27FC236}">
                <a16:creationId xmlns:a16="http://schemas.microsoft.com/office/drawing/2014/main" id="{152ABE21-587B-47F7-9AD3-1777282AA043}"/>
              </a:ext>
            </a:extLst>
          </p:cNvPr>
          <p:cNvCxnSpPr>
            <a:cxnSpLocks/>
            <a:stCxn id="17" idx="3"/>
          </p:cNvCxnSpPr>
          <p:nvPr/>
        </p:nvCxnSpPr>
        <p:spPr>
          <a:xfrm flipV="1">
            <a:off x="2893860" y="3267456"/>
            <a:ext cx="944880" cy="13929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Statue of Zeus</a:t>
            </a:r>
          </a:p>
        </p:txBody>
      </p:sp>
      <p:grpSp>
        <p:nvGrpSpPr>
          <p:cNvPr id="2" name="Group 1">
            <a:extLst>
              <a:ext uri="{FF2B5EF4-FFF2-40B4-BE49-F238E27FC236}">
                <a16:creationId xmlns:a16="http://schemas.microsoft.com/office/drawing/2014/main" id="{9AF9B361-8E91-450E-9EB3-91173D1A9FAF}"/>
              </a:ext>
            </a:extLst>
          </p:cNvPr>
          <p:cNvGrpSpPr/>
          <p:nvPr/>
        </p:nvGrpSpPr>
        <p:grpSpPr>
          <a:xfrm>
            <a:off x="541951" y="1151218"/>
            <a:ext cx="2484279" cy="2658782"/>
            <a:chOff x="541951" y="1151218"/>
            <a:chExt cx="2484279" cy="2658782"/>
          </a:xfrm>
        </p:grpSpPr>
        <p:sp>
          <p:nvSpPr>
            <p:cNvPr id="5" name="Rectangle 4">
              <a:extLst>
                <a:ext uri="{FF2B5EF4-FFF2-40B4-BE49-F238E27FC236}">
                  <a16:creationId xmlns:a16="http://schemas.microsoft.com/office/drawing/2014/main" id="{D77E456B-FBA2-4FFF-8DA3-2417137F4CD7}"/>
                </a:ext>
              </a:extLst>
            </p:cNvPr>
            <p:cNvSpPr/>
            <p:nvPr/>
          </p:nvSpPr>
          <p:spPr>
            <a:xfrm>
              <a:off x="561947" y="1151218"/>
              <a:ext cx="2418998" cy="2658782"/>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7F4C0C0-1E0F-40B0-90B7-1E5F2B10353F}"/>
                </a:ext>
              </a:extLst>
            </p:cNvPr>
            <p:cNvSpPr txBox="1"/>
            <p:nvPr/>
          </p:nvSpPr>
          <p:spPr>
            <a:xfrm>
              <a:off x="541951" y="1158854"/>
              <a:ext cx="2484279" cy="2539157"/>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sculptor Phidias created the statue. Phidias also made the statue of Athena in the Parthenon in Athens. </a:t>
              </a:r>
            </a:p>
            <a:p>
              <a:pPr rtl="0">
                <a:spcBef>
                  <a:spcPts val="1800"/>
                </a:spcBef>
                <a:spcAft>
                  <a:spcPts val="0"/>
                </a:spcAft>
              </a:pPr>
              <a:r>
                <a:rPr lang="en-GB" sz="1800" dirty="0"/>
                <a:t>The statue was almost 12 metres high.</a:t>
              </a:r>
            </a:p>
          </p:txBody>
        </p:sp>
      </p:grpSp>
      <p:grpSp>
        <p:nvGrpSpPr>
          <p:cNvPr id="14" name="Group 13">
            <a:extLst>
              <a:ext uri="{FF2B5EF4-FFF2-40B4-BE49-F238E27FC236}">
                <a16:creationId xmlns:a16="http://schemas.microsoft.com/office/drawing/2014/main" id="{469D3805-8B6E-4858-BDD7-9A95BE829B91}"/>
              </a:ext>
            </a:extLst>
          </p:cNvPr>
          <p:cNvGrpSpPr/>
          <p:nvPr/>
        </p:nvGrpSpPr>
        <p:grpSpPr>
          <a:xfrm>
            <a:off x="561947" y="3914058"/>
            <a:ext cx="2418998" cy="1535766"/>
            <a:chOff x="561947" y="1151218"/>
            <a:chExt cx="2418998" cy="1535766"/>
          </a:xfrm>
        </p:grpSpPr>
        <p:sp>
          <p:nvSpPr>
            <p:cNvPr id="16" name="Rectangle 15">
              <a:extLst>
                <a:ext uri="{FF2B5EF4-FFF2-40B4-BE49-F238E27FC236}">
                  <a16:creationId xmlns:a16="http://schemas.microsoft.com/office/drawing/2014/main" id="{5042853A-2DD5-4A38-9319-198A1CAD50B1}"/>
                </a:ext>
              </a:extLst>
            </p:cNvPr>
            <p:cNvSpPr/>
            <p:nvPr/>
          </p:nvSpPr>
          <p:spPr>
            <a:xfrm>
              <a:off x="561947" y="1151218"/>
              <a:ext cx="2418998" cy="1535766"/>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77B2F9F-7D19-4B7A-BBEE-E0DF98FD079F}"/>
                </a:ext>
              </a:extLst>
            </p:cNvPr>
            <p:cNvSpPr txBox="1"/>
            <p:nvPr/>
          </p:nvSpPr>
          <p:spPr>
            <a:xfrm>
              <a:off x="563723" y="1158854"/>
              <a:ext cx="2330137" cy="1477328"/>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In the statue’s hand was a smaller statue of the goddess Nike (the Greek goddess of victory). </a:t>
              </a:r>
            </a:p>
          </p:txBody>
        </p:sp>
      </p:grpSp>
      <p:grpSp>
        <p:nvGrpSpPr>
          <p:cNvPr id="18" name="Group 17">
            <a:extLst>
              <a:ext uri="{FF2B5EF4-FFF2-40B4-BE49-F238E27FC236}">
                <a16:creationId xmlns:a16="http://schemas.microsoft.com/office/drawing/2014/main" id="{34365F56-0E88-436E-B5C9-8A8EA32F4C3E}"/>
              </a:ext>
            </a:extLst>
          </p:cNvPr>
          <p:cNvGrpSpPr/>
          <p:nvPr/>
        </p:nvGrpSpPr>
        <p:grpSpPr>
          <a:xfrm>
            <a:off x="6230111" y="1127260"/>
            <a:ext cx="2327557" cy="2359652"/>
            <a:chOff x="653387" y="1151218"/>
            <a:chExt cx="2327557" cy="2359652"/>
          </a:xfrm>
        </p:grpSpPr>
        <p:sp>
          <p:nvSpPr>
            <p:cNvPr id="19" name="Rectangle 18">
              <a:extLst>
                <a:ext uri="{FF2B5EF4-FFF2-40B4-BE49-F238E27FC236}">
                  <a16:creationId xmlns:a16="http://schemas.microsoft.com/office/drawing/2014/main" id="{05D096F3-8C7A-4F99-A10E-A5DB0143005E}"/>
                </a:ext>
              </a:extLst>
            </p:cNvPr>
            <p:cNvSpPr/>
            <p:nvPr/>
          </p:nvSpPr>
          <p:spPr>
            <a:xfrm>
              <a:off x="653387" y="1151218"/>
              <a:ext cx="2327557" cy="2359652"/>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23EE924-08BD-43E0-949B-7B03C7F075F0}"/>
                </a:ext>
              </a:extLst>
            </p:cNvPr>
            <p:cNvSpPr txBox="1"/>
            <p:nvPr/>
          </p:nvSpPr>
          <p:spPr>
            <a:xfrm>
              <a:off x="711767" y="1153840"/>
              <a:ext cx="2148373" cy="2308324"/>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statue wore an olive wreath on his head. This symbolises victory, like the ones given to athletes who won events at     the Olympics.</a:t>
              </a:r>
            </a:p>
          </p:txBody>
        </p:sp>
      </p:grpSp>
      <p:grpSp>
        <p:nvGrpSpPr>
          <p:cNvPr id="21" name="Group 20">
            <a:extLst>
              <a:ext uri="{FF2B5EF4-FFF2-40B4-BE49-F238E27FC236}">
                <a16:creationId xmlns:a16="http://schemas.microsoft.com/office/drawing/2014/main" id="{D3281250-9A8F-4B82-AD19-FC2A293137C1}"/>
              </a:ext>
            </a:extLst>
          </p:cNvPr>
          <p:cNvGrpSpPr/>
          <p:nvPr/>
        </p:nvGrpSpPr>
        <p:grpSpPr>
          <a:xfrm>
            <a:off x="6226595" y="3556905"/>
            <a:ext cx="2331074" cy="1232349"/>
            <a:chOff x="649871" y="1151218"/>
            <a:chExt cx="2331074" cy="1232349"/>
          </a:xfrm>
        </p:grpSpPr>
        <p:sp>
          <p:nvSpPr>
            <p:cNvPr id="22" name="Rectangle 21">
              <a:extLst>
                <a:ext uri="{FF2B5EF4-FFF2-40B4-BE49-F238E27FC236}">
                  <a16:creationId xmlns:a16="http://schemas.microsoft.com/office/drawing/2014/main" id="{812A1DBC-E9C7-4EF3-B993-056107F7BA7A}"/>
                </a:ext>
              </a:extLst>
            </p:cNvPr>
            <p:cNvSpPr/>
            <p:nvPr/>
          </p:nvSpPr>
          <p:spPr>
            <a:xfrm>
              <a:off x="653387" y="1151218"/>
              <a:ext cx="2327558" cy="120796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2E689D9D-2D57-499F-9498-DCFD95C9B020}"/>
                </a:ext>
              </a:extLst>
            </p:cNvPr>
            <p:cNvSpPr txBox="1"/>
            <p:nvPr/>
          </p:nvSpPr>
          <p:spPr>
            <a:xfrm>
              <a:off x="649871" y="1183238"/>
              <a:ext cx="2327558" cy="1200329"/>
            </a:xfrm>
            <a:prstGeom prst="rect">
              <a:avLst/>
            </a:prstGeom>
            <a:noFill/>
            <a:ln w="38100">
              <a:solidFill>
                <a:schemeClr val="tx1"/>
              </a:solidFill>
            </a:ln>
          </p:spPr>
          <p:txBody>
            <a:bodyPr wrap="square">
              <a:spAutoFit/>
            </a:bodyPr>
            <a:lstStyle/>
            <a:p>
              <a:pPr rtl="0">
                <a:spcBef>
                  <a:spcPts val="1800"/>
                </a:spcBef>
                <a:spcAft>
                  <a:spcPts val="0"/>
                </a:spcAft>
              </a:pPr>
              <a:r>
                <a:rPr lang="en-GB" sz="1800" b="0" i="0" u="none" strike="noStrike" dirty="0">
                  <a:solidFill>
                    <a:srgbClr val="000000"/>
                  </a:solidFill>
                  <a:effectLst/>
                </a:rPr>
                <a:t>The frame of the statue was wooden. It was then covered with ivory and gold. </a:t>
              </a:r>
            </a:p>
          </p:txBody>
        </p:sp>
      </p:grpSp>
      <p:cxnSp>
        <p:nvCxnSpPr>
          <p:cNvPr id="29" name="Straight Arrow Connector 28">
            <a:extLst>
              <a:ext uri="{FF2B5EF4-FFF2-40B4-BE49-F238E27FC236}">
                <a16:creationId xmlns:a16="http://schemas.microsoft.com/office/drawing/2014/main" id="{86FE6227-208F-4950-A684-4A655F585A9F}"/>
              </a:ext>
            </a:extLst>
          </p:cNvPr>
          <p:cNvCxnSpPr>
            <a:stCxn id="19" idx="1"/>
          </p:cNvCxnSpPr>
          <p:nvPr/>
        </p:nvCxnSpPr>
        <p:spPr>
          <a:xfrm flipH="1" flipV="1">
            <a:off x="4864608" y="2182368"/>
            <a:ext cx="1365503" cy="1247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33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FFEFCF8-C07D-4C10-8FA5-7EEBA602DC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8837" y="1127260"/>
            <a:ext cx="3393382" cy="5191733"/>
          </a:xfrm>
          <a:prstGeom prst="rect">
            <a:avLst/>
          </a:prstGeom>
        </p:spPr>
      </p:pic>
      <p:cxnSp>
        <p:nvCxnSpPr>
          <p:cNvPr id="30" name="Straight Arrow Connector 29">
            <a:extLst>
              <a:ext uri="{FF2B5EF4-FFF2-40B4-BE49-F238E27FC236}">
                <a16:creationId xmlns:a16="http://schemas.microsoft.com/office/drawing/2014/main" id="{35E44893-3C9F-4E6F-A382-F0B9C1FE4BAB}"/>
              </a:ext>
            </a:extLst>
          </p:cNvPr>
          <p:cNvCxnSpPr>
            <a:cxnSpLocks/>
            <a:stCxn id="6" idx="3"/>
          </p:cNvCxnSpPr>
          <p:nvPr/>
        </p:nvCxnSpPr>
        <p:spPr>
          <a:xfrm>
            <a:off x="2980944" y="2260812"/>
            <a:ext cx="841248" cy="5584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2ABE21-587B-47F7-9AD3-1777282AA043}"/>
              </a:ext>
            </a:extLst>
          </p:cNvPr>
          <p:cNvCxnSpPr>
            <a:cxnSpLocks/>
            <a:stCxn id="27" idx="3"/>
          </p:cNvCxnSpPr>
          <p:nvPr/>
        </p:nvCxnSpPr>
        <p:spPr>
          <a:xfrm>
            <a:off x="2989321" y="5331526"/>
            <a:ext cx="698759" cy="451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Statue of Zeus</a:t>
            </a:r>
          </a:p>
        </p:txBody>
      </p:sp>
      <p:grpSp>
        <p:nvGrpSpPr>
          <p:cNvPr id="2" name="Group 1">
            <a:extLst>
              <a:ext uri="{FF2B5EF4-FFF2-40B4-BE49-F238E27FC236}">
                <a16:creationId xmlns:a16="http://schemas.microsoft.com/office/drawing/2014/main" id="{9AF9B361-8E91-450E-9EB3-91173D1A9FAF}"/>
              </a:ext>
            </a:extLst>
          </p:cNvPr>
          <p:cNvGrpSpPr/>
          <p:nvPr/>
        </p:nvGrpSpPr>
        <p:grpSpPr>
          <a:xfrm>
            <a:off x="561947" y="1791511"/>
            <a:ext cx="2418998" cy="1031150"/>
            <a:chOff x="561947" y="1151218"/>
            <a:chExt cx="2418998" cy="1031150"/>
          </a:xfrm>
        </p:grpSpPr>
        <p:sp>
          <p:nvSpPr>
            <p:cNvPr id="5" name="Rectangle 4">
              <a:extLst>
                <a:ext uri="{FF2B5EF4-FFF2-40B4-BE49-F238E27FC236}">
                  <a16:creationId xmlns:a16="http://schemas.microsoft.com/office/drawing/2014/main" id="{D77E456B-FBA2-4FFF-8DA3-2417137F4CD7}"/>
                </a:ext>
              </a:extLst>
            </p:cNvPr>
            <p:cNvSpPr/>
            <p:nvPr/>
          </p:nvSpPr>
          <p:spPr>
            <a:xfrm>
              <a:off x="561947" y="1151218"/>
              <a:ext cx="2418998" cy="1031150"/>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7F4C0C0-1E0F-40B0-90B7-1E5F2B10353F}"/>
                </a:ext>
              </a:extLst>
            </p:cNvPr>
            <p:cNvSpPr txBox="1"/>
            <p:nvPr/>
          </p:nvSpPr>
          <p:spPr>
            <a:xfrm>
              <a:off x="650807" y="1158854"/>
              <a:ext cx="2330137"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Zeus’ throne was decorated with glass and precious jewels.</a:t>
              </a:r>
            </a:p>
          </p:txBody>
        </p:sp>
      </p:grpSp>
      <p:grpSp>
        <p:nvGrpSpPr>
          <p:cNvPr id="14" name="Group 13">
            <a:extLst>
              <a:ext uri="{FF2B5EF4-FFF2-40B4-BE49-F238E27FC236}">
                <a16:creationId xmlns:a16="http://schemas.microsoft.com/office/drawing/2014/main" id="{469D3805-8B6E-4858-BDD7-9A95BE829B91}"/>
              </a:ext>
            </a:extLst>
          </p:cNvPr>
          <p:cNvGrpSpPr/>
          <p:nvPr/>
        </p:nvGrpSpPr>
        <p:grpSpPr>
          <a:xfrm>
            <a:off x="561947" y="2927228"/>
            <a:ext cx="2418998" cy="1792724"/>
            <a:chOff x="561947" y="1151218"/>
            <a:chExt cx="2418998" cy="1792724"/>
          </a:xfrm>
        </p:grpSpPr>
        <p:sp>
          <p:nvSpPr>
            <p:cNvPr id="16" name="Rectangle 15">
              <a:extLst>
                <a:ext uri="{FF2B5EF4-FFF2-40B4-BE49-F238E27FC236}">
                  <a16:creationId xmlns:a16="http://schemas.microsoft.com/office/drawing/2014/main" id="{5042853A-2DD5-4A38-9319-198A1CAD50B1}"/>
                </a:ext>
              </a:extLst>
            </p:cNvPr>
            <p:cNvSpPr/>
            <p:nvPr/>
          </p:nvSpPr>
          <p:spPr>
            <a:xfrm>
              <a:off x="561947" y="1151218"/>
              <a:ext cx="2418998" cy="1792724"/>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77B2F9F-7D19-4B7A-BBEE-E0DF98FD079F}"/>
                </a:ext>
              </a:extLst>
            </p:cNvPr>
            <p:cNvSpPr txBox="1"/>
            <p:nvPr/>
          </p:nvSpPr>
          <p:spPr>
            <a:xfrm>
              <a:off x="650807" y="1158854"/>
              <a:ext cx="2330137" cy="1754326"/>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One Greek writer said the statue was kept covered in olive oil to protect it. This made the statue glisten.</a:t>
              </a:r>
            </a:p>
          </p:txBody>
        </p:sp>
      </p:grpSp>
      <p:grpSp>
        <p:nvGrpSpPr>
          <p:cNvPr id="18" name="Group 17">
            <a:extLst>
              <a:ext uri="{FF2B5EF4-FFF2-40B4-BE49-F238E27FC236}">
                <a16:creationId xmlns:a16="http://schemas.microsoft.com/office/drawing/2014/main" id="{34365F56-0E88-436E-B5C9-8A8EA32F4C3E}"/>
              </a:ext>
            </a:extLst>
          </p:cNvPr>
          <p:cNvGrpSpPr/>
          <p:nvPr/>
        </p:nvGrpSpPr>
        <p:grpSpPr>
          <a:xfrm>
            <a:off x="6230111" y="1127260"/>
            <a:ext cx="2327557" cy="1799968"/>
            <a:chOff x="653387" y="1151218"/>
            <a:chExt cx="2327557" cy="1799968"/>
          </a:xfrm>
        </p:grpSpPr>
        <p:sp>
          <p:nvSpPr>
            <p:cNvPr id="19" name="Rectangle 18">
              <a:extLst>
                <a:ext uri="{FF2B5EF4-FFF2-40B4-BE49-F238E27FC236}">
                  <a16:creationId xmlns:a16="http://schemas.microsoft.com/office/drawing/2014/main" id="{05D096F3-8C7A-4F99-A10E-A5DB0143005E}"/>
                </a:ext>
              </a:extLst>
            </p:cNvPr>
            <p:cNvSpPr/>
            <p:nvPr/>
          </p:nvSpPr>
          <p:spPr>
            <a:xfrm>
              <a:off x="653387" y="1151218"/>
              <a:ext cx="2327557" cy="1799968"/>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23EE924-08BD-43E0-949B-7B03C7F075F0}"/>
                </a:ext>
              </a:extLst>
            </p:cNvPr>
            <p:cNvSpPr txBox="1"/>
            <p:nvPr/>
          </p:nvSpPr>
          <p:spPr>
            <a:xfrm>
              <a:off x="711767" y="1153840"/>
              <a:ext cx="2148373" cy="1754326"/>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statue held a sceptre (a long stick carried by rulers), on which perched an eagle – a symbol of Zeus.</a:t>
              </a:r>
            </a:p>
          </p:txBody>
        </p:sp>
      </p:grpSp>
      <p:grpSp>
        <p:nvGrpSpPr>
          <p:cNvPr id="21" name="Group 20">
            <a:extLst>
              <a:ext uri="{FF2B5EF4-FFF2-40B4-BE49-F238E27FC236}">
                <a16:creationId xmlns:a16="http://schemas.microsoft.com/office/drawing/2014/main" id="{D3281250-9A8F-4B82-AD19-FC2A293137C1}"/>
              </a:ext>
            </a:extLst>
          </p:cNvPr>
          <p:cNvGrpSpPr/>
          <p:nvPr/>
        </p:nvGrpSpPr>
        <p:grpSpPr>
          <a:xfrm>
            <a:off x="5986271" y="3044841"/>
            <a:ext cx="2900584" cy="1519826"/>
            <a:chOff x="908884" y="1151218"/>
            <a:chExt cx="2337885" cy="1828838"/>
          </a:xfrm>
        </p:grpSpPr>
        <p:sp>
          <p:nvSpPr>
            <p:cNvPr id="22" name="Rectangle 21">
              <a:extLst>
                <a:ext uri="{FF2B5EF4-FFF2-40B4-BE49-F238E27FC236}">
                  <a16:creationId xmlns:a16="http://schemas.microsoft.com/office/drawing/2014/main" id="{812A1DBC-E9C7-4EF3-B993-056107F7BA7A}"/>
                </a:ext>
              </a:extLst>
            </p:cNvPr>
            <p:cNvSpPr/>
            <p:nvPr/>
          </p:nvSpPr>
          <p:spPr>
            <a:xfrm>
              <a:off x="908884" y="1151218"/>
              <a:ext cx="2072060" cy="1828838"/>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2E689D9D-2D57-499F-9498-DCFD95C9B020}"/>
                </a:ext>
              </a:extLst>
            </p:cNvPr>
            <p:cNvSpPr txBox="1"/>
            <p:nvPr/>
          </p:nvSpPr>
          <p:spPr>
            <a:xfrm>
              <a:off x="951340" y="1183238"/>
              <a:ext cx="2295429" cy="1777699"/>
            </a:xfrm>
            <a:prstGeom prst="rect">
              <a:avLst/>
            </a:prstGeom>
            <a:noFill/>
            <a:ln w="38100">
              <a:noFill/>
            </a:ln>
          </p:spPr>
          <p:txBody>
            <a:bodyPr wrap="square">
              <a:spAutoFit/>
            </a:bodyPr>
            <a:lstStyle/>
            <a:p>
              <a:pPr rtl="0">
                <a:spcBef>
                  <a:spcPts val="1800"/>
                </a:spcBef>
                <a:spcAft>
                  <a:spcPts val="0"/>
                </a:spcAft>
              </a:pPr>
              <a:r>
                <a:rPr lang="en-GB" sz="1800" b="0" i="0" u="none" strike="noStrike" dirty="0">
                  <a:solidFill>
                    <a:srgbClr val="000000"/>
                  </a:solidFill>
                  <a:effectLst/>
                </a:rPr>
                <a:t>In front of the statue, there were tiles that reflected its image, making its appearance more impressive.</a:t>
              </a:r>
            </a:p>
          </p:txBody>
        </p:sp>
      </p:grpSp>
      <p:cxnSp>
        <p:nvCxnSpPr>
          <p:cNvPr id="29" name="Straight Arrow Connector 28">
            <a:extLst>
              <a:ext uri="{FF2B5EF4-FFF2-40B4-BE49-F238E27FC236}">
                <a16:creationId xmlns:a16="http://schemas.microsoft.com/office/drawing/2014/main" id="{86FE6227-208F-4950-A684-4A655F585A9F}"/>
              </a:ext>
            </a:extLst>
          </p:cNvPr>
          <p:cNvCxnSpPr>
            <a:cxnSpLocks/>
            <a:stCxn id="19" idx="1"/>
          </p:cNvCxnSpPr>
          <p:nvPr/>
        </p:nvCxnSpPr>
        <p:spPr>
          <a:xfrm flipH="1" flipV="1">
            <a:off x="5608320" y="1414272"/>
            <a:ext cx="621791" cy="6129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445E0D0-6B16-4641-A432-2ECF5DDDD6AD}"/>
              </a:ext>
            </a:extLst>
          </p:cNvPr>
          <p:cNvGrpSpPr/>
          <p:nvPr/>
        </p:nvGrpSpPr>
        <p:grpSpPr>
          <a:xfrm>
            <a:off x="570323" y="4866043"/>
            <a:ext cx="2418998" cy="930966"/>
            <a:chOff x="561947" y="1151218"/>
            <a:chExt cx="2418998" cy="930966"/>
          </a:xfrm>
        </p:grpSpPr>
        <p:sp>
          <p:nvSpPr>
            <p:cNvPr id="27" name="Rectangle 26">
              <a:extLst>
                <a:ext uri="{FF2B5EF4-FFF2-40B4-BE49-F238E27FC236}">
                  <a16:creationId xmlns:a16="http://schemas.microsoft.com/office/drawing/2014/main" id="{0F0304B7-C36A-4299-B1EE-3D4D9E0B239A}"/>
                </a:ext>
              </a:extLst>
            </p:cNvPr>
            <p:cNvSpPr/>
            <p:nvPr/>
          </p:nvSpPr>
          <p:spPr>
            <a:xfrm>
              <a:off x="561947" y="1151218"/>
              <a:ext cx="2418998" cy="930966"/>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89C3AFEA-EA80-4DD1-AC34-F6CAC9E399B1}"/>
                </a:ext>
              </a:extLst>
            </p:cNvPr>
            <p:cNvSpPr txBox="1"/>
            <p:nvPr/>
          </p:nvSpPr>
          <p:spPr>
            <a:xfrm>
              <a:off x="650807" y="1158854"/>
              <a:ext cx="2330137"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footstool was decorated with a battle scene.</a:t>
              </a:r>
            </a:p>
          </p:txBody>
        </p:sp>
      </p:grpSp>
      <p:grpSp>
        <p:nvGrpSpPr>
          <p:cNvPr id="31" name="Group 30">
            <a:extLst>
              <a:ext uri="{FF2B5EF4-FFF2-40B4-BE49-F238E27FC236}">
                <a16:creationId xmlns:a16="http://schemas.microsoft.com/office/drawing/2014/main" id="{338C6560-DD68-4410-A001-67C3269AE3E2}"/>
              </a:ext>
            </a:extLst>
          </p:cNvPr>
          <p:cNvGrpSpPr/>
          <p:nvPr/>
        </p:nvGrpSpPr>
        <p:grpSpPr>
          <a:xfrm>
            <a:off x="5986271" y="4682280"/>
            <a:ext cx="2572740" cy="1519826"/>
            <a:chOff x="968155" y="1151218"/>
            <a:chExt cx="2012790" cy="1519826"/>
          </a:xfrm>
        </p:grpSpPr>
        <p:sp>
          <p:nvSpPr>
            <p:cNvPr id="32" name="Rectangle 31">
              <a:extLst>
                <a:ext uri="{FF2B5EF4-FFF2-40B4-BE49-F238E27FC236}">
                  <a16:creationId xmlns:a16="http://schemas.microsoft.com/office/drawing/2014/main" id="{87872AEF-0D4E-40DB-9A91-18EB35A510F2}"/>
                </a:ext>
              </a:extLst>
            </p:cNvPr>
            <p:cNvSpPr/>
            <p:nvPr/>
          </p:nvSpPr>
          <p:spPr>
            <a:xfrm>
              <a:off x="968155" y="1151218"/>
              <a:ext cx="2012790" cy="1519826"/>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3F2C1453-23B4-4CFA-9EB0-3CD00CEE2F9A}"/>
                </a:ext>
              </a:extLst>
            </p:cNvPr>
            <p:cNvSpPr txBox="1"/>
            <p:nvPr/>
          </p:nvSpPr>
          <p:spPr>
            <a:xfrm>
              <a:off x="1012043" y="1172467"/>
              <a:ext cx="1902918" cy="1477328"/>
            </a:xfrm>
            <a:prstGeom prst="rect">
              <a:avLst/>
            </a:prstGeom>
            <a:noFill/>
            <a:ln w="38100">
              <a:noFill/>
            </a:ln>
          </p:spPr>
          <p:txBody>
            <a:bodyPr wrap="square">
              <a:spAutoFit/>
            </a:bodyPr>
            <a:lstStyle/>
            <a:p>
              <a:pPr rtl="0">
                <a:spcBef>
                  <a:spcPts val="1800"/>
                </a:spcBef>
                <a:spcAft>
                  <a:spcPts val="0"/>
                </a:spcAft>
              </a:pPr>
              <a:r>
                <a:rPr lang="en-GB" sz="1800" b="0" i="0" u="none" strike="noStrike" dirty="0">
                  <a:solidFill>
                    <a:srgbClr val="000000"/>
                  </a:solidFill>
                  <a:effectLst/>
                </a:rPr>
                <a:t>We only know what the statue looked like from a coin and a few accounts from ancient Greek writers.</a:t>
              </a:r>
            </a:p>
          </p:txBody>
        </p:sp>
      </p:grpSp>
    </p:spTree>
    <p:extLst>
      <p:ext uri="{BB962C8B-B14F-4D97-AF65-F5344CB8AC3E}">
        <p14:creationId xmlns:p14="http://schemas.microsoft.com/office/powerpoint/2010/main" val="30934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Phidias’ Workshop</a:t>
            </a:r>
          </a:p>
        </p:txBody>
      </p:sp>
      <p:grpSp>
        <p:nvGrpSpPr>
          <p:cNvPr id="14" name="Group 13">
            <a:extLst>
              <a:ext uri="{FF2B5EF4-FFF2-40B4-BE49-F238E27FC236}">
                <a16:creationId xmlns:a16="http://schemas.microsoft.com/office/drawing/2014/main" id="{469D3805-8B6E-4858-BDD7-9A95BE829B91}"/>
              </a:ext>
            </a:extLst>
          </p:cNvPr>
          <p:cNvGrpSpPr/>
          <p:nvPr/>
        </p:nvGrpSpPr>
        <p:grpSpPr>
          <a:xfrm>
            <a:off x="560950" y="5153723"/>
            <a:ext cx="8022100" cy="1207964"/>
            <a:chOff x="561084" y="1151219"/>
            <a:chExt cx="7871401" cy="1207964"/>
          </a:xfrm>
        </p:grpSpPr>
        <p:sp>
          <p:nvSpPr>
            <p:cNvPr id="16" name="Rectangle 15">
              <a:extLst>
                <a:ext uri="{FF2B5EF4-FFF2-40B4-BE49-F238E27FC236}">
                  <a16:creationId xmlns:a16="http://schemas.microsoft.com/office/drawing/2014/main" id="{5042853A-2DD5-4A38-9319-198A1CAD50B1}"/>
                </a:ext>
              </a:extLst>
            </p:cNvPr>
            <p:cNvSpPr/>
            <p:nvPr/>
          </p:nvSpPr>
          <p:spPr>
            <a:xfrm>
              <a:off x="561946" y="1151219"/>
              <a:ext cx="7870307" cy="1016884"/>
            </a:xfrm>
            <a:prstGeom prst="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77B2F9F-7D19-4B7A-BBEE-E0DF98FD079F}"/>
                </a:ext>
              </a:extLst>
            </p:cNvPr>
            <p:cNvSpPr txBox="1"/>
            <p:nvPr/>
          </p:nvSpPr>
          <p:spPr>
            <a:xfrm>
              <a:off x="561084" y="1158854"/>
              <a:ext cx="7871401" cy="1200329"/>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These are the ruins of Phidias’ workshop in Olympia, where he would have designed and created the statue of Zeus. On the bottom of the statue, Phidias carved these words: ‘Phidias, son of Charmides, an Athenian, made me’.</a:t>
              </a:r>
            </a:p>
          </p:txBody>
        </p:sp>
      </p:grpSp>
      <p:sp>
        <p:nvSpPr>
          <p:cNvPr id="34" name="TextBox 21">
            <a:extLst>
              <a:ext uri="{FF2B5EF4-FFF2-40B4-BE49-F238E27FC236}">
                <a16:creationId xmlns:a16="http://schemas.microsoft.com/office/drawing/2014/main" id="{113032C7-2DBA-4A32-B7FF-C7383D3FDE3A}"/>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Olympia Phidias' workshop and </a:t>
            </a:r>
            <a:r>
              <a:rPr lang="en-GB" altLang="en-US" sz="500" b="1" dirty="0" err="1">
                <a:latin typeface="Roboto" panose="02000000000000000000" pitchFamily="2" charset="0"/>
                <a:ea typeface="Roboto" panose="02000000000000000000" pitchFamily="2" charset="0"/>
                <a:cs typeface="Arial" panose="020B0604020202020204" pitchFamily="34" charset="0"/>
                <a:hlinkClick r:id="rId2"/>
              </a:rPr>
              <a:t>paleochristian</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 basilica</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Ronny Siegel</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24D68809-102B-4E7F-9F8B-BB02DA6673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50" y="1179282"/>
            <a:ext cx="8001746" cy="3925856"/>
          </a:xfrm>
          <a:prstGeom prst="rect">
            <a:avLst/>
          </a:prstGeom>
        </p:spPr>
      </p:pic>
    </p:spTree>
    <p:extLst>
      <p:ext uri="{BB962C8B-B14F-4D97-AF65-F5344CB8AC3E}">
        <p14:creationId xmlns:p14="http://schemas.microsoft.com/office/powerpoint/2010/main" val="301972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Destruction of the Statue</a:t>
            </a:r>
          </a:p>
        </p:txBody>
      </p:sp>
      <p:grpSp>
        <p:nvGrpSpPr>
          <p:cNvPr id="14" name="Group 13">
            <a:extLst>
              <a:ext uri="{FF2B5EF4-FFF2-40B4-BE49-F238E27FC236}">
                <a16:creationId xmlns:a16="http://schemas.microsoft.com/office/drawing/2014/main" id="{469D3805-8B6E-4858-BDD7-9A95BE829B91}"/>
              </a:ext>
            </a:extLst>
          </p:cNvPr>
          <p:cNvGrpSpPr/>
          <p:nvPr/>
        </p:nvGrpSpPr>
        <p:grpSpPr>
          <a:xfrm>
            <a:off x="616693" y="1171238"/>
            <a:ext cx="4858830" cy="1535124"/>
            <a:chOff x="561084" y="1151219"/>
            <a:chExt cx="7871401" cy="1535124"/>
          </a:xfrm>
        </p:grpSpPr>
        <p:sp>
          <p:nvSpPr>
            <p:cNvPr id="16" name="Rectangle 15">
              <a:extLst>
                <a:ext uri="{FF2B5EF4-FFF2-40B4-BE49-F238E27FC236}">
                  <a16:creationId xmlns:a16="http://schemas.microsoft.com/office/drawing/2014/main" id="{5042853A-2DD5-4A38-9319-198A1CAD50B1}"/>
                </a:ext>
              </a:extLst>
            </p:cNvPr>
            <p:cNvSpPr/>
            <p:nvPr/>
          </p:nvSpPr>
          <p:spPr>
            <a:xfrm>
              <a:off x="561946" y="1151219"/>
              <a:ext cx="7870307" cy="1535124"/>
            </a:xfrm>
            <a:prstGeom prst="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77B2F9F-7D19-4B7A-BBEE-E0DF98FD079F}"/>
                </a:ext>
              </a:extLst>
            </p:cNvPr>
            <p:cNvSpPr txBox="1"/>
            <p:nvPr/>
          </p:nvSpPr>
          <p:spPr>
            <a:xfrm>
              <a:off x="561084" y="1158854"/>
              <a:ext cx="7871401"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Stories are told that the Roman Emperor Caligula tried to remove the statue of Zeus. The legend says that the statue began to laugh and the scaffolding being used to remove the statue collapsed. </a:t>
              </a:r>
            </a:p>
          </p:txBody>
        </p:sp>
      </p:grpSp>
      <p:pic>
        <p:nvPicPr>
          <p:cNvPr id="12" name="Picture 11">
            <a:extLst>
              <a:ext uri="{FF2B5EF4-FFF2-40B4-BE49-F238E27FC236}">
                <a16:creationId xmlns:a16="http://schemas.microsoft.com/office/drawing/2014/main" id="{31E7E21D-74B1-4524-B3BF-EC2AE7D7A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823" y="754255"/>
            <a:ext cx="3656613" cy="5594465"/>
          </a:xfrm>
          <a:prstGeom prst="rect">
            <a:avLst/>
          </a:prstGeom>
        </p:spPr>
      </p:pic>
      <p:grpSp>
        <p:nvGrpSpPr>
          <p:cNvPr id="6" name="Group 5">
            <a:extLst>
              <a:ext uri="{FF2B5EF4-FFF2-40B4-BE49-F238E27FC236}">
                <a16:creationId xmlns:a16="http://schemas.microsoft.com/office/drawing/2014/main" id="{08DBD6F3-617D-46D4-BD43-961F4C3ED3AD}"/>
              </a:ext>
            </a:extLst>
          </p:cNvPr>
          <p:cNvGrpSpPr/>
          <p:nvPr/>
        </p:nvGrpSpPr>
        <p:grpSpPr>
          <a:xfrm>
            <a:off x="617572" y="3086813"/>
            <a:ext cx="8021864" cy="1257256"/>
            <a:chOff x="561084" y="1151219"/>
            <a:chExt cx="7871169" cy="1257256"/>
          </a:xfrm>
        </p:grpSpPr>
        <p:sp>
          <p:nvSpPr>
            <p:cNvPr id="7" name="Rectangle 6">
              <a:extLst>
                <a:ext uri="{FF2B5EF4-FFF2-40B4-BE49-F238E27FC236}">
                  <a16:creationId xmlns:a16="http://schemas.microsoft.com/office/drawing/2014/main" id="{6BBE59D1-01E7-4E8F-9CB5-5F18AC14D37A}"/>
                </a:ext>
              </a:extLst>
            </p:cNvPr>
            <p:cNvSpPr/>
            <p:nvPr/>
          </p:nvSpPr>
          <p:spPr>
            <a:xfrm>
              <a:off x="561946" y="1151219"/>
              <a:ext cx="7870307" cy="1257256"/>
            </a:xfrm>
            <a:prstGeom prst="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23B4C47-CC09-4A78-89A2-8F26B5701E68}"/>
                </a:ext>
              </a:extLst>
            </p:cNvPr>
            <p:cNvSpPr txBox="1"/>
            <p:nvPr/>
          </p:nvSpPr>
          <p:spPr>
            <a:xfrm>
              <a:off x="561084" y="1158854"/>
              <a:ext cx="7870307" cy="1200329"/>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With the growth of Christianity among the Roman Empire, worship of Greek gods and events, such as the Olympics, were banned. The final Olympics were held in AD 393 and the temple fell into disrepair. It is thought the temple was completely destroyed by an earthquake in the 6</a:t>
              </a:r>
              <a:r>
                <a:rPr lang="en-GB" sz="1800" b="0" i="0" u="none" strike="noStrike" baseline="30000" dirty="0">
                  <a:solidFill>
                    <a:srgbClr val="000000"/>
                  </a:solidFill>
                  <a:effectLst/>
                </a:rPr>
                <a:t>th</a:t>
              </a:r>
              <a:r>
                <a:rPr lang="en-GB" sz="1800" b="0" i="0" u="none" strike="noStrike" dirty="0">
                  <a:solidFill>
                    <a:srgbClr val="000000"/>
                  </a:solidFill>
                  <a:effectLst/>
                </a:rPr>
                <a:t> century.</a:t>
              </a:r>
            </a:p>
          </p:txBody>
        </p:sp>
      </p:grpSp>
      <p:grpSp>
        <p:nvGrpSpPr>
          <p:cNvPr id="9" name="Group 8">
            <a:extLst>
              <a:ext uri="{FF2B5EF4-FFF2-40B4-BE49-F238E27FC236}">
                <a16:creationId xmlns:a16="http://schemas.microsoft.com/office/drawing/2014/main" id="{14148D93-9166-493E-BD64-B09CF03DE59F}"/>
              </a:ext>
            </a:extLst>
          </p:cNvPr>
          <p:cNvGrpSpPr/>
          <p:nvPr/>
        </p:nvGrpSpPr>
        <p:grpSpPr>
          <a:xfrm>
            <a:off x="616693" y="4724520"/>
            <a:ext cx="8021864" cy="1257256"/>
            <a:chOff x="561084" y="1151219"/>
            <a:chExt cx="7871169" cy="1257256"/>
          </a:xfrm>
        </p:grpSpPr>
        <p:sp>
          <p:nvSpPr>
            <p:cNvPr id="10" name="Rectangle 9">
              <a:extLst>
                <a:ext uri="{FF2B5EF4-FFF2-40B4-BE49-F238E27FC236}">
                  <a16:creationId xmlns:a16="http://schemas.microsoft.com/office/drawing/2014/main" id="{B11CAAE7-A42F-4AF7-85F3-B55BAA4B7CA5}"/>
                </a:ext>
              </a:extLst>
            </p:cNvPr>
            <p:cNvSpPr/>
            <p:nvPr/>
          </p:nvSpPr>
          <p:spPr>
            <a:xfrm>
              <a:off x="561946" y="1151219"/>
              <a:ext cx="7870307" cy="1257256"/>
            </a:xfrm>
            <a:prstGeom prst="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0AC5D6E-F248-4C9E-A7C5-918473D0E85B}"/>
                </a:ext>
              </a:extLst>
            </p:cNvPr>
            <p:cNvSpPr txBox="1"/>
            <p:nvPr/>
          </p:nvSpPr>
          <p:spPr>
            <a:xfrm>
              <a:off x="561084" y="1158854"/>
              <a:ext cx="7870307" cy="1200329"/>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What became of the statue is unclear. Some historians think the statue was eventually removed and taken to the city of Constantinople in AD 395, where it was later destroyed by fire in AD 475. Other accounts say the statue remained in the temple but was later destroyed by a great fire in AD 425.</a:t>
              </a:r>
            </a:p>
          </p:txBody>
        </p:sp>
      </p:grpSp>
    </p:spTree>
    <p:extLst>
      <p:ext uri="{BB962C8B-B14F-4D97-AF65-F5344CB8AC3E}">
        <p14:creationId xmlns:p14="http://schemas.microsoft.com/office/powerpoint/2010/main" val="303964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Remains of Olympia</a:t>
            </a:r>
          </a:p>
        </p:txBody>
      </p:sp>
      <p:grpSp>
        <p:nvGrpSpPr>
          <p:cNvPr id="14" name="Group 13">
            <a:extLst>
              <a:ext uri="{FF2B5EF4-FFF2-40B4-BE49-F238E27FC236}">
                <a16:creationId xmlns:a16="http://schemas.microsoft.com/office/drawing/2014/main" id="{469D3805-8B6E-4858-BDD7-9A95BE829B91}"/>
              </a:ext>
            </a:extLst>
          </p:cNvPr>
          <p:cNvGrpSpPr/>
          <p:nvPr/>
        </p:nvGrpSpPr>
        <p:grpSpPr>
          <a:xfrm>
            <a:off x="561068" y="1189869"/>
            <a:ext cx="8022100" cy="498723"/>
            <a:chOff x="561084" y="1151219"/>
            <a:chExt cx="7871401" cy="498723"/>
          </a:xfrm>
        </p:grpSpPr>
        <p:sp>
          <p:nvSpPr>
            <p:cNvPr id="16" name="Rectangle 15">
              <a:extLst>
                <a:ext uri="{FF2B5EF4-FFF2-40B4-BE49-F238E27FC236}">
                  <a16:creationId xmlns:a16="http://schemas.microsoft.com/office/drawing/2014/main" id="{5042853A-2DD5-4A38-9319-198A1CAD50B1}"/>
                </a:ext>
              </a:extLst>
            </p:cNvPr>
            <p:cNvSpPr/>
            <p:nvPr/>
          </p:nvSpPr>
          <p:spPr>
            <a:xfrm>
              <a:off x="561946" y="1151219"/>
              <a:ext cx="7870307" cy="498723"/>
            </a:xfrm>
            <a:prstGeom prst="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77B2F9F-7D19-4B7A-BBEE-E0DF98FD079F}"/>
                </a:ext>
              </a:extLst>
            </p:cNvPr>
            <p:cNvSpPr txBox="1"/>
            <p:nvPr/>
          </p:nvSpPr>
          <p:spPr>
            <a:xfrm>
              <a:off x="561084" y="1225910"/>
              <a:ext cx="7871401" cy="369332"/>
            </a:xfrm>
            <a:prstGeom prst="rect">
              <a:avLst/>
            </a:prstGeom>
            <a:noFill/>
          </p:spPr>
          <p:txBody>
            <a:bodyPr wrap="square">
              <a:spAutoFit/>
            </a:bodyPr>
            <a:lstStyle/>
            <a:p>
              <a:pPr algn="ctr" rtl="0">
                <a:spcBef>
                  <a:spcPts val="1800"/>
                </a:spcBef>
                <a:spcAft>
                  <a:spcPts val="0"/>
                </a:spcAft>
              </a:pPr>
              <a:r>
                <a:rPr lang="en-GB" sz="1800" b="0" i="0" u="none" strike="noStrike" dirty="0">
                  <a:solidFill>
                    <a:srgbClr val="000000"/>
                  </a:solidFill>
                  <a:effectLst/>
                </a:rPr>
                <a:t>The ruins of ancient Olympia can still be viewed today.</a:t>
              </a:r>
            </a:p>
          </p:txBody>
        </p:sp>
      </p:grpSp>
      <p:sp>
        <p:nvSpPr>
          <p:cNvPr id="12" name="TextBox 21">
            <a:extLst>
              <a:ext uri="{FF2B5EF4-FFF2-40B4-BE49-F238E27FC236}">
                <a16:creationId xmlns:a16="http://schemas.microsoft.com/office/drawing/2014/main" id="{94C74D11-FE1D-49D0-8066-AFDC2F18F613}"/>
              </a:ext>
            </a:extLst>
          </p:cNvPr>
          <p:cNvSpPr txBox="1">
            <a:spLocks noChangeArrowheads="1"/>
          </p:cNvSpPr>
          <p:nvPr/>
        </p:nvSpPr>
        <p:spPr bwMode="auto">
          <a:xfrm>
            <a:off x="561068" y="4359167"/>
            <a:ext cx="2076131" cy="18331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Olympia</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Karl Baron</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4" name="Picture 3">
            <a:extLst>
              <a:ext uri="{FF2B5EF4-FFF2-40B4-BE49-F238E27FC236}">
                <a16:creationId xmlns:a16="http://schemas.microsoft.com/office/drawing/2014/main" id="{02B0895F-E6A8-42B0-9FD3-B824B9312E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068" y="1895885"/>
            <a:ext cx="3284376" cy="2463282"/>
          </a:xfrm>
          <a:prstGeom prst="rect">
            <a:avLst/>
          </a:prstGeom>
          <a:ln w="38100">
            <a:solidFill>
              <a:schemeClr val="accent2"/>
            </a:solidFill>
          </a:ln>
        </p:spPr>
      </p:pic>
      <p:sp>
        <p:nvSpPr>
          <p:cNvPr id="15" name="TextBox 21">
            <a:extLst>
              <a:ext uri="{FF2B5EF4-FFF2-40B4-BE49-F238E27FC236}">
                <a16:creationId xmlns:a16="http://schemas.microsoft.com/office/drawing/2014/main" id="{37E21732-FD60-48E4-9212-9F2B7BEA20F2}"/>
              </a:ext>
            </a:extLst>
          </p:cNvPr>
          <p:cNvSpPr txBox="1">
            <a:spLocks noChangeArrowheads="1"/>
          </p:cNvSpPr>
          <p:nvPr/>
        </p:nvSpPr>
        <p:spPr bwMode="auto">
          <a:xfrm>
            <a:off x="6330318" y="4209484"/>
            <a:ext cx="2252614" cy="18331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Olympia</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Karl Baron</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13" name="Picture 12">
            <a:extLst>
              <a:ext uri="{FF2B5EF4-FFF2-40B4-BE49-F238E27FC236}">
                <a16:creationId xmlns:a16="http://schemas.microsoft.com/office/drawing/2014/main" id="{BA3C9C27-E449-41FF-A42A-BFD97D669C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8556" y="1895885"/>
            <a:ext cx="3284376" cy="2463282"/>
          </a:xfrm>
          <a:prstGeom prst="rect">
            <a:avLst/>
          </a:prstGeom>
          <a:ln w="38100">
            <a:solidFill>
              <a:schemeClr val="accent2"/>
            </a:solidFill>
          </a:ln>
        </p:spPr>
      </p:pic>
      <p:sp>
        <p:nvSpPr>
          <p:cNvPr id="18" name="TextBox 21">
            <a:extLst>
              <a:ext uri="{FF2B5EF4-FFF2-40B4-BE49-F238E27FC236}">
                <a16:creationId xmlns:a16="http://schemas.microsoft.com/office/drawing/2014/main" id="{ED720974-E228-4C0B-B045-3CBA59BED395}"/>
              </a:ext>
            </a:extLst>
          </p:cNvPr>
          <p:cNvSpPr txBox="1">
            <a:spLocks noChangeArrowheads="1"/>
          </p:cNvSpPr>
          <p:nvPr/>
        </p:nvSpPr>
        <p:spPr bwMode="auto">
          <a:xfrm>
            <a:off x="2637199" y="6242215"/>
            <a:ext cx="3693119" cy="18331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8"/>
              </a:rPr>
              <a:t>Ruins of Olympia, Greece #5</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9"/>
              </a:rPr>
              <a:t>wiredtourist.com</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20" name="Picture 19">
            <a:extLst>
              <a:ext uri="{FF2B5EF4-FFF2-40B4-BE49-F238E27FC236}">
                <a16:creationId xmlns:a16="http://schemas.microsoft.com/office/drawing/2014/main" id="{B127D697-BE91-41E9-B4F8-0BF239F41B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7199" y="3778933"/>
            <a:ext cx="3693119" cy="2463282"/>
          </a:xfrm>
          <a:prstGeom prst="rect">
            <a:avLst/>
          </a:prstGeom>
          <a:ln w="38100">
            <a:solidFill>
              <a:schemeClr val="accent2"/>
            </a:solidFill>
          </a:ln>
        </p:spPr>
      </p:pic>
      <p:sp>
        <p:nvSpPr>
          <p:cNvPr id="19" name="TextBox 21">
            <a:extLst>
              <a:ext uri="{FF2B5EF4-FFF2-40B4-BE49-F238E27FC236}">
                <a16:creationId xmlns:a16="http://schemas.microsoft.com/office/drawing/2014/main" id="{D4D19826-C912-4BA5-A835-E11C0BBB7B60}"/>
              </a:ext>
            </a:extLst>
          </p:cNvPr>
          <p:cNvSpPr txBox="1">
            <a:spLocks noChangeArrowheads="1"/>
          </p:cNvSpPr>
          <p:nvPr/>
        </p:nvSpPr>
        <p:spPr bwMode="auto">
          <a:xfrm>
            <a:off x="6381300" y="4371028"/>
            <a:ext cx="2252614" cy="24451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Olympia</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Karl Baron</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347837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Design It!</a:t>
            </a:r>
          </a:p>
        </p:txBody>
      </p:sp>
      <p:grpSp>
        <p:nvGrpSpPr>
          <p:cNvPr id="14" name="Group 13">
            <a:extLst>
              <a:ext uri="{FF2B5EF4-FFF2-40B4-BE49-F238E27FC236}">
                <a16:creationId xmlns:a16="http://schemas.microsoft.com/office/drawing/2014/main" id="{469D3805-8B6E-4858-BDD7-9A95BE829B91}"/>
              </a:ext>
            </a:extLst>
          </p:cNvPr>
          <p:cNvGrpSpPr/>
          <p:nvPr/>
        </p:nvGrpSpPr>
        <p:grpSpPr>
          <a:xfrm>
            <a:off x="561068" y="1189869"/>
            <a:ext cx="8021864" cy="2059299"/>
            <a:chOff x="561084" y="1151219"/>
            <a:chExt cx="7871169" cy="2059299"/>
          </a:xfrm>
        </p:grpSpPr>
        <p:sp>
          <p:nvSpPr>
            <p:cNvPr id="16" name="Rectangle 15">
              <a:extLst>
                <a:ext uri="{FF2B5EF4-FFF2-40B4-BE49-F238E27FC236}">
                  <a16:creationId xmlns:a16="http://schemas.microsoft.com/office/drawing/2014/main" id="{5042853A-2DD5-4A38-9319-198A1CAD50B1}"/>
                </a:ext>
              </a:extLst>
            </p:cNvPr>
            <p:cNvSpPr/>
            <p:nvPr/>
          </p:nvSpPr>
          <p:spPr>
            <a:xfrm>
              <a:off x="561946" y="1151219"/>
              <a:ext cx="7870307" cy="2059299"/>
            </a:xfrm>
            <a:prstGeom prst="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77B2F9F-7D19-4B7A-BBEE-E0DF98FD079F}"/>
                </a:ext>
              </a:extLst>
            </p:cNvPr>
            <p:cNvSpPr txBox="1"/>
            <p:nvPr/>
          </p:nvSpPr>
          <p:spPr>
            <a:xfrm>
              <a:off x="561084" y="1225910"/>
              <a:ext cx="6932308" cy="1898597"/>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Imagine you are in Phidias’ workshop and you are going to design your own statue.</a:t>
              </a:r>
            </a:p>
            <a:p>
              <a:pPr marL="400050" lvl="0" indent="-285750" algn="l" rtl="0">
                <a:lnSpc>
                  <a:spcPct val="115000"/>
                </a:lnSpc>
                <a:spcBef>
                  <a:spcPts val="0"/>
                </a:spcBef>
                <a:spcAft>
                  <a:spcPts val="0"/>
                </a:spcAft>
                <a:buClr>
                  <a:schemeClr val="dk1"/>
                </a:buClr>
                <a:buSzPts val="1800"/>
                <a:buFont typeface="Arial" panose="020B0604020202020204" pitchFamily="34" charset="0"/>
                <a:buChar char="•"/>
              </a:pPr>
              <a:r>
                <a:rPr lang="en-GB" dirty="0">
                  <a:solidFill>
                    <a:schemeClr val="dk1"/>
                  </a:solidFill>
                </a:rPr>
                <a:t>Who will it be of and why?</a:t>
              </a:r>
            </a:p>
            <a:p>
              <a:pPr marL="400050" lvl="0" indent="-285750" algn="l" rtl="0">
                <a:lnSpc>
                  <a:spcPct val="115000"/>
                </a:lnSpc>
                <a:spcBef>
                  <a:spcPts val="0"/>
                </a:spcBef>
                <a:spcAft>
                  <a:spcPts val="0"/>
                </a:spcAft>
                <a:buClr>
                  <a:schemeClr val="dk1"/>
                </a:buClr>
                <a:buSzPts val="1800"/>
                <a:buFont typeface="Arial" panose="020B0604020202020204" pitchFamily="34" charset="0"/>
                <a:buChar char="•"/>
              </a:pPr>
              <a:r>
                <a:rPr lang="en-GB" dirty="0">
                  <a:solidFill>
                    <a:schemeClr val="dk1"/>
                  </a:solidFill>
                </a:rPr>
                <a:t>What would your statue be made of?</a:t>
              </a:r>
            </a:p>
            <a:p>
              <a:pPr marL="400050" lvl="0" indent="-285750" algn="l" rtl="0">
                <a:lnSpc>
                  <a:spcPct val="115000"/>
                </a:lnSpc>
                <a:spcBef>
                  <a:spcPts val="0"/>
                </a:spcBef>
                <a:spcAft>
                  <a:spcPts val="0"/>
                </a:spcAft>
                <a:buClr>
                  <a:schemeClr val="dk1"/>
                </a:buClr>
                <a:buSzPts val="1800"/>
                <a:buFont typeface="Arial" panose="020B0604020202020204" pitchFamily="34" charset="0"/>
                <a:buChar char="•"/>
              </a:pPr>
              <a:r>
                <a:rPr lang="en-GB" dirty="0">
                  <a:solidFill>
                    <a:schemeClr val="dk1"/>
                  </a:solidFill>
                </a:rPr>
                <a:t>Where would your statue be placed?</a:t>
              </a:r>
            </a:p>
            <a:p>
              <a:pPr marL="400050" lvl="0" indent="-285750" algn="l" rtl="0">
                <a:lnSpc>
                  <a:spcPct val="115000"/>
                </a:lnSpc>
                <a:spcBef>
                  <a:spcPts val="0"/>
                </a:spcBef>
                <a:spcAft>
                  <a:spcPts val="0"/>
                </a:spcAft>
                <a:buClr>
                  <a:schemeClr val="dk1"/>
                </a:buClr>
                <a:buSzPts val="1800"/>
                <a:buFont typeface="Arial" panose="020B0604020202020204" pitchFamily="34" charset="0"/>
                <a:buChar char="•"/>
              </a:pPr>
              <a:r>
                <a:rPr lang="en-GB" dirty="0">
                  <a:solidFill>
                    <a:schemeClr val="dk1"/>
                  </a:solidFill>
                </a:rPr>
                <a:t>How big would your statue be?</a:t>
              </a:r>
            </a:p>
          </p:txBody>
        </p:sp>
      </p:grpSp>
      <p:pic>
        <p:nvPicPr>
          <p:cNvPr id="4" name="Picture 3">
            <a:extLst>
              <a:ext uri="{FF2B5EF4-FFF2-40B4-BE49-F238E27FC236}">
                <a16:creationId xmlns:a16="http://schemas.microsoft.com/office/drawing/2014/main" id="{36B5E6B8-4843-405D-BE78-293A55AB9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975" y="1264560"/>
            <a:ext cx="3247078" cy="4967894"/>
          </a:xfrm>
          <a:prstGeom prst="rect">
            <a:avLst/>
          </a:prstGeom>
        </p:spPr>
      </p:pic>
    </p:spTree>
    <p:extLst>
      <p:ext uri="{BB962C8B-B14F-4D97-AF65-F5344CB8AC3E}">
        <p14:creationId xmlns:p14="http://schemas.microsoft.com/office/powerpoint/2010/main" val="187667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0B40E8C1-0A1B-4662-AE1F-709CF96CA01C}"/>
              </a:ext>
            </a:extLst>
          </p:cNvPr>
          <p:cNvSpPr/>
          <p:nvPr/>
        </p:nvSpPr>
        <p:spPr>
          <a:xfrm>
            <a:off x="0" y="5699760"/>
            <a:ext cx="1645920" cy="1158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C53D29-0780-4898-915E-D4DA8E3035E5}"/>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solidFill>
                  <a:schemeClr val="bg1"/>
                </a:solidFill>
              </a:rPr>
              <a:t>The Ancient Seven Wonders of the World</a:t>
            </a:r>
          </a:p>
        </p:txBody>
      </p:sp>
      <p:grpSp>
        <p:nvGrpSpPr>
          <p:cNvPr id="7" name="Group 6">
            <a:extLst>
              <a:ext uri="{FF2B5EF4-FFF2-40B4-BE49-F238E27FC236}">
                <a16:creationId xmlns:a16="http://schemas.microsoft.com/office/drawing/2014/main" id="{FD960DB8-3ED9-48D0-A029-77B7E91D7E8D}"/>
              </a:ext>
            </a:extLst>
          </p:cNvPr>
          <p:cNvGrpSpPr/>
          <p:nvPr/>
        </p:nvGrpSpPr>
        <p:grpSpPr>
          <a:xfrm>
            <a:off x="632564" y="1800025"/>
            <a:ext cx="3087666" cy="3864279"/>
            <a:chOff x="620038" y="1334022"/>
            <a:chExt cx="3087666" cy="3864279"/>
          </a:xfrm>
        </p:grpSpPr>
        <p:sp>
          <p:nvSpPr>
            <p:cNvPr id="8" name="Rectangle 7">
              <a:extLst>
                <a:ext uri="{FF2B5EF4-FFF2-40B4-BE49-F238E27FC236}">
                  <a16:creationId xmlns:a16="http://schemas.microsoft.com/office/drawing/2014/main" id="{46402778-2D1D-478A-BFCE-B499FBF1706A}"/>
                </a:ext>
              </a:extLst>
            </p:cNvPr>
            <p:cNvSpPr/>
            <p:nvPr/>
          </p:nvSpPr>
          <p:spPr>
            <a:xfrm>
              <a:off x="620038" y="1334022"/>
              <a:ext cx="3087666" cy="3864279"/>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1E6052E-CFF1-4C7C-B646-FBE4ABA6B63A}"/>
                </a:ext>
              </a:extLst>
            </p:cNvPr>
            <p:cNvSpPr/>
            <p:nvPr/>
          </p:nvSpPr>
          <p:spPr>
            <a:xfrm>
              <a:off x="793228" y="1604167"/>
              <a:ext cx="2732849" cy="3323987"/>
            </a:xfrm>
            <a:prstGeom prst="rect">
              <a:avLst/>
            </a:prstGeom>
          </p:spPr>
          <p:txBody>
            <a:bodyPr wrap="square" lIns="0" tIns="0" rIns="0" bIns="0">
              <a:spAutoFit/>
            </a:bodyPr>
            <a:lstStyle/>
            <a:p>
              <a:r>
                <a:rPr lang="en-GB" dirty="0"/>
                <a:t>The ancient Seven Wonders of the World is a list of remarkable, humanly-constructed landmarks from ancient, classical civilisations. The original list dates from the second century BC. The landmarks consist of a pyramid, a mausoleum, a temple, two statues, a lighthouse and a garden.</a:t>
              </a:r>
            </a:p>
          </p:txBody>
        </p:sp>
      </p:grpSp>
      <p:grpSp>
        <p:nvGrpSpPr>
          <p:cNvPr id="10" name="Group 9">
            <a:extLst>
              <a:ext uri="{FF2B5EF4-FFF2-40B4-BE49-F238E27FC236}">
                <a16:creationId xmlns:a16="http://schemas.microsoft.com/office/drawing/2014/main" id="{A8710BDA-8AF5-43FF-845A-217DC17BF20C}"/>
              </a:ext>
            </a:extLst>
          </p:cNvPr>
          <p:cNvGrpSpPr/>
          <p:nvPr/>
        </p:nvGrpSpPr>
        <p:grpSpPr>
          <a:xfrm>
            <a:off x="3638811" y="684045"/>
            <a:ext cx="5123377" cy="5723018"/>
            <a:chOff x="3638811" y="684045"/>
            <a:chExt cx="5123377" cy="5723018"/>
          </a:xfrm>
        </p:grpSpPr>
        <p:pic>
          <p:nvPicPr>
            <p:cNvPr id="11" name="Picture 10">
              <a:extLst>
                <a:ext uri="{FF2B5EF4-FFF2-40B4-BE49-F238E27FC236}">
                  <a16:creationId xmlns:a16="http://schemas.microsoft.com/office/drawing/2014/main" id="{C2DD08CB-AF0D-4ACB-A764-FF63F247A2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6027"/>
            <a:stretch/>
          </p:blipFill>
          <p:spPr>
            <a:xfrm>
              <a:off x="3638811" y="684045"/>
              <a:ext cx="5123377" cy="5723018"/>
            </a:xfrm>
            <a:prstGeom prst="rect">
              <a:avLst/>
            </a:prstGeom>
          </p:spPr>
        </p:pic>
        <p:sp>
          <p:nvSpPr>
            <p:cNvPr id="12" name="Rectangle 11">
              <a:extLst>
                <a:ext uri="{FF2B5EF4-FFF2-40B4-BE49-F238E27FC236}">
                  <a16:creationId xmlns:a16="http://schemas.microsoft.com/office/drawing/2014/main" id="{A9896DE6-D39A-4720-B389-DF28B246E6CD}"/>
                </a:ext>
              </a:extLst>
            </p:cNvPr>
            <p:cNvSpPr/>
            <p:nvPr/>
          </p:nvSpPr>
          <p:spPr>
            <a:xfrm>
              <a:off x="4452382" y="2739338"/>
              <a:ext cx="3551666" cy="2769989"/>
            </a:xfrm>
            <a:prstGeom prst="rect">
              <a:avLst/>
            </a:prstGeom>
          </p:spPr>
          <p:txBody>
            <a:bodyPr wrap="square" lIns="0" tIns="0" rIns="0" bIns="0">
              <a:spAutoFit/>
            </a:bodyPr>
            <a:lstStyle/>
            <a:p>
              <a:r>
                <a:rPr lang="en-GB" dirty="0"/>
                <a:t>The ancient Seven Wonders of the World are:</a:t>
              </a:r>
            </a:p>
            <a:p>
              <a:endParaRPr lang="en-GB" dirty="0"/>
            </a:p>
            <a:p>
              <a:r>
                <a:rPr lang="en-GB" dirty="0"/>
                <a:t>•The Lighthouse of Alexandria</a:t>
              </a:r>
            </a:p>
            <a:p>
              <a:r>
                <a:rPr lang="en-GB" dirty="0"/>
                <a:t>•The Colossus of Rhodes</a:t>
              </a:r>
            </a:p>
            <a:p>
              <a:r>
                <a:rPr lang="en-GB" dirty="0"/>
                <a:t>•The Statue of Zeus at Olympia</a:t>
              </a:r>
            </a:p>
            <a:p>
              <a:r>
                <a:rPr lang="en-GB" dirty="0"/>
                <a:t>•The Temple of Artemis at Ephesus</a:t>
              </a:r>
            </a:p>
            <a:p>
              <a:r>
                <a:rPr lang="en-GB" dirty="0"/>
                <a:t>•The Hanging Gardens of Babylon</a:t>
              </a:r>
            </a:p>
            <a:p>
              <a:r>
                <a:rPr lang="en-GB" dirty="0"/>
                <a:t>•The Great Pyramid of Giza</a:t>
              </a:r>
            </a:p>
            <a:p>
              <a:r>
                <a:rPr lang="en-GB" dirty="0"/>
                <a:t>•The Mausoleum at Halicarnassus</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3E58C1-5D54-4533-8FCC-004ABCE12B3B}"/>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4" name="Group 3">
            <a:extLst>
              <a:ext uri="{FF2B5EF4-FFF2-40B4-BE49-F238E27FC236}">
                <a16:creationId xmlns:a16="http://schemas.microsoft.com/office/drawing/2014/main" id="{93A12E0C-D83C-41BA-8868-3851B8C656A2}"/>
              </a:ext>
            </a:extLst>
          </p:cNvPr>
          <p:cNvGrpSpPr/>
          <p:nvPr/>
        </p:nvGrpSpPr>
        <p:grpSpPr>
          <a:xfrm>
            <a:off x="601379" y="3824002"/>
            <a:ext cx="7278597" cy="2377021"/>
            <a:chOff x="601379" y="3824002"/>
            <a:chExt cx="7278597" cy="2377021"/>
          </a:xfrm>
        </p:grpSpPr>
        <p:sp>
          <p:nvSpPr>
            <p:cNvPr id="5" name="Rectangle 4">
              <a:extLst>
                <a:ext uri="{FF2B5EF4-FFF2-40B4-BE49-F238E27FC236}">
                  <a16:creationId xmlns:a16="http://schemas.microsoft.com/office/drawing/2014/main" id="{15C3284F-E984-4DDE-8F3E-6D8C4292D74B}"/>
                </a:ext>
              </a:extLst>
            </p:cNvPr>
            <p:cNvSpPr/>
            <p:nvPr/>
          </p:nvSpPr>
          <p:spPr>
            <a:xfrm>
              <a:off x="601379" y="3824002"/>
              <a:ext cx="7278597" cy="22654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BC6D416D-20B6-4301-9A29-C0CC3D659811}"/>
                </a:ext>
              </a:extLst>
            </p:cNvPr>
            <p:cNvGrpSpPr/>
            <p:nvPr/>
          </p:nvGrpSpPr>
          <p:grpSpPr>
            <a:xfrm>
              <a:off x="645457" y="3857299"/>
              <a:ext cx="6625985" cy="2343724"/>
              <a:chOff x="645457" y="3857299"/>
              <a:chExt cx="6625985" cy="2343724"/>
            </a:xfrm>
          </p:grpSpPr>
          <p:sp>
            <p:nvSpPr>
              <p:cNvPr id="7" name="TextBox 6">
                <a:extLst>
                  <a:ext uri="{FF2B5EF4-FFF2-40B4-BE49-F238E27FC236}">
                    <a16:creationId xmlns:a16="http://schemas.microsoft.com/office/drawing/2014/main" id="{1AFAFFDC-3852-4CCB-B5C8-1BA18323C575}"/>
                  </a:ext>
                </a:extLst>
              </p:cNvPr>
              <p:cNvSpPr txBox="1"/>
              <p:nvPr/>
            </p:nvSpPr>
            <p:spPr>
              <a:xfrm>
                <a:off x="645457" y="3857299"/>
                <a:ext cx="5529791" cy="2185214"/>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They called these inspiring landmarks ‘theamata’ - meaning ‘sights’. Over time, this developed into the more magnificent name ‘thaumato’ -                    meaning ‘wonders’.</a:t>
                </a:r>
                <a:endParaRPr lang="en-GB" b="0" dirty="0">
                  <a:effectLst/>
                </a:endParaRPr>
              </a:p>
              <a:p>
                <a:pPr rtl="0">
                  <a:spcBef>
                    <a:spcPts val="1200"/>
                  </a:spcBef>
                  <a:spcAft>
                    <a:spcPts val="0"/>
                  </a:spcAft>
                </a:pPr>
                <a:r>
                  <a:rPr lang="en-GB" sz="1800" b="0" i="0" u="none" strike="noStrike" dirty="0">
                    <a:solidFill>
                      <a:srgbClr val="000000"/>
                    </a:solidFill>
                    <a:effectLst/>
                  </a:rPr>
                  <a:t>Therefore, the ancient Seven                                      Wonders of the World was an                                              early tourist guidebook!</a:t>
                </a:r>
                <a:endParaRPr lang="en-GB" b="0" dirty="0">
                  <a:effectLst/>
                </a:endParaRPr>
              </a:p>
            </p:txBody>
          </p:sp>
          <p:pic>
            <p:nvPicPr>
              <p:cNvPr id="8" name="Picture 7">
                <a:extLst>
                  <a:ext uri="{FF2B5EF4-FFF2-40B4-BE49-F238E27FC236}">
                    <a16:creationId xmlns:a16="http://schemas.microsoft.com/office/drawing/2014/main" id="{D7855DDC-F020-4D62-8CE1-0D99C32661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2658" b="-16149"/>
              <a:stretch/>
            </p:blipFill>
            <p:spPr>
              <a:xfrm>
                <a:off x="4672201" y="4425885"/>
                <a:ext cx="2599241" cy="1775138"/>
              </a:xfrm>
              <a:prstGeom prst="rect">
                <a:avLst/>
              </a:prstGeom>
            </p:spPr>
          </p:pic>
        </p:grpSp>
      </p:grpSp>
      <p:grpSp>
        <p:nvGrpSpPr>
          <p:cNvPr id="9" name="Group 8">
            <a:extLst>
              <a:ext uri="{FF2B5EF4-FFF2-40B4-BE49-F238E27FC236}">
                <a16:creationId xmlns:a16="http://schemas.microsoft.com/office/drawing/2014/main" id="{0D92128F-0829-4091-AD57-6AC952366477}"/>
              </a:ext>
            </a:extLst>
          </p:cNvPr>
          <p:cNvGrpSpPr/>
          <p:nvPr/>
        </p:nvGrpSpPr>
        <p:grpSpPr>
          <a:xfrm>
            <a:off x="601379" y="1384045"/>
            <a:ext cx="9735774" cy="5401509"/>
            <a:chOff x="601379" y="1384045"/>
            <a:chExt cx="9735774" cy="5401509"/>
          </a:xfrm>
        </p:grpSpPr>
        <p:grpSp>
          <p:nvGrpSpPr>
            <p:cNvPr id="10" name="Group 9">
              <a:extLst>
                <a:ext uri="{FF2B5EF4-FFF2-40B4-BE49-F238E27FC236}">
                  <a16:creationId xmlns:a16="http://schemas.microsoft.com/office/drawing/2014/main" id="{98497076-ECEA-46D3-A4CE-207C659E7E1C}"/>
                </a:ext>
              </a:extLst>
            </p:cNvPr>
            <p:cNvGrpSpPr/>
            <p:nvPr/>
          </p:nvGrpSpPr>
          <p:grpSpPr>
            <a:xfrm>
              <a:off x="601379" y="1790613"/>
              <a:ext cx="7278597" cy="1970634"/>
              <a:chOff x="601379" y="1790613"/>
              <a:chExt cx="7278597" cy="1970634"/>
            </a:xfrm>
          </p:grpSpPr>
          <p:sp>
            <p:nvSpPr>
              <p:cNvPr id="15" name="Rectangle 14">
                <a:extLst>
                  <a:ext uri="{FF2B5EF4-FFF2-40B4-BE49-F238E27FC236}">
                    <a16:creationId xmlns:a16="http://schemas.microsoft.com/office/drawing/2014/main" id="{57027C4F-7E43-4815-BDA0-CA43D4846D5C}"/>
                  </a:ext>
                </a:extLst>
              </p:cNvPr>
              <p:cNvSpPr/>
              <p:nvPr/>
            </p:nvSpPr>
            <p:spPr>
              <a:xfrm>
                <a:off x="601379" y="1790613"/>
                <a:ext cx="7278597" cy="19706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4E82B37-34C8-4D67-B1FC-56B395BAA749}"/>
                  </a:ext>
                </a:extLst>
              </p:cNvPr>
              <p:cNvSpPr txBox="1"/>
              <p:nvPr/>
            </p:nvSpPr>
            <p:spPr>
              <a:xfrm>
                <a:off x="645457" y="1884107"/>
                <a:ext cx="6517344" cy="1754326"/>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When early Greek travellers began to travel and explore other ancient civilisations, such as the Egyptians, Persians and Babylonians, they were impressed with some of the marvellous and imaginative architecture they saw.                 They began to put together lists of some ‘must-see’ recommendations for future visitors.</a:t>
                </a:r>
                <a:endParaRPr lang="en-GB" b="0" dirty="0">
                  <a:effectLst/>
                </a:endParaRPr>
              </a:p>
            </p:txBody>
          </p:sp>
        </p:grpSp>
        <p:pic>
          <p:nvPicPr>
            <p:cNvPr id="11" name="Picture 10">
              <a:extLst>
                <a:ext uri="{FF2B5EF4-FFF2-40B4-BE49-F238E27FC236}">
                  <a16:creationId xmlns:a16="http://schemas.microsoft.com/office/drawing/2014/main" id="{B592D9DA-BF93-427F-8B2F-60F07966DC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37416" b="-6942"/>
            <a:stretch/>
          </p:blipFill>
          <p:spPr>
            <a:xfrm>
              <a:off x="7206879" y="1384045"/>
              <a:ext cx="3130274" cy="5401509"/>
            </a:xfrm>
            <a:prstGeom prst="rect">
              <a:avLst/>
            </a:prstGeom>
          </p:spPr>
        </p:pic>
        <p:grpSp>
          <p:nvGrpSpPr>
            <p:cNvPr id="12" name="Group 11">
              <a:extLst>
                <a:ext uri="{FF2B5EF4-FFF2-40B4-BE49-F238E27FC236}">
                  <a16:creationId xmlns:a16="http://schemas.microsoft.com/office/drawing/2014/main" id="{0CE4D2B7-C078-41F8-9C46-4AF19ECECBC7}"/>
                </a:ext>
              </a:extLst>
            </p:cNvPr>
            <p:cNvGrpSpPr/>
            <p:nvPr/>
          </p:nvGrpSpPr>
          <p:grpSpPr>
            <a:xfrm>
              <a:off x="6155361" y="2508421"/>
              <a:ext cx="1841157" cy="1841157"/>
              <a:chOff x="2080101" y="1473200"/>
              <a:chExt cx="2617694" cy="2617694"/>
            </a:xfrm>
          </p:grpSpPr>
          <p:sp>
            <p:nvSpPr>
              <p:cNvPr id="13" name="Oval 12">
                <a:extLst>
                  <a:ext uri="{FF2B5EF4-FFF2-40B4-BE49-F238E27FC236}">
                    <a16:creationId xmlns:a16="http://schemas.microsoft.com/office/drawing/2014/main" id="{4F3A431D-C3C2-4C6A-BCCD-CAA34059A9A5}"/>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BCBAE6B-4ED5-4D6A-936C-F2687FC6539F}"/>
                  </a:ext>
                </a:extLst>
              </p:cNvPr>
              <p:cNvSpPr/>
              <p:nvPr/>
            </p:nvSpPr>
            <p:spPr>
              <a:xfrm>
                <a:off x="2080101" y="1473200"/>
                <a:ext cx="2617694" cy="2617694"/>
              </a:xfrm>
              <a:prstGeom prst="ellipse">
                <a:avLst/>
              </a:prstGeom>
              <a:blipFill>
                <a:blip r:embed="rId4" cstate="screen">
                  <a:extLst>
                    <a:ext uri="{28A0092B-C50C-407E-A947-70E740481C1C}">
                      <a14:useLocalDpi xmlns:a14="http://schemas.microsoft.com/office/drawing/2010/main"/>
                    </a:ext>
                  </a:extLst>
                </a:blip>
                <a:stretch>
                  <a:fillRect l="4617" t="8055" r="4617" b="-197"/>
                </a:stretch>
              </a:blip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 name="Group 16">
            <a:extLst>
              <a:ext uri="{FF2B5EF4-FFF2-40B4-BE49-F238E27FC236}">
                <a16:creationId xmlns:a16="http://schemas.microsoft.com/office/drawing/2014/main" id="{A2E6E4BE-F428-4953-9E29-3D6A781BB13E}"/>
              </a:ext>
            </a:extLst>
          </p:cNvPr>
          <p:cNvGrpSpPr/>
          <p:nvPr/>
        </p:nvGrpSpPr>
        <p:grpSpPr>
          <a:xfrm>
            <a:off x="538459" y="1344470"/>
            <a:ext cx="7458059" cy="499313"/>
            <a:chOff x="538459" y="1344470"/>
            <a:chExt cx="7458059" cy="499313"/>
          </a:xfrm>
        </p:grpSpPr>
        <p:sp>
          <p:nvSpPr>
            <p:cNvPr id="18" name="Rectangle: Single Corner Snipped 17">
              <a:extLst>
                <a:ext uri="{FF2B5EF4-FFF2-40B4-BE49-F238E27FC236}">
                  <a16:creationId xmlns:a16="http://schemas.microsoft.com/office/drawing/2014/main" id="{4BE34C51-27AA-44DD-9675-7F90F913A5B6}"/>
                </a:ext>
              </a:extLst>
            </p:cNvPr>
            <p:cNvSpPr/>
            <p:nvPr/>
          </p:nvSpPr>
          <p:spPr>
            <a:xfrm>
              <a:off x="538459" y="1344470"/>
              <a:ext cx="7458059" cy="499313"/>
            </a:xfrm>
            <a:prstGeom prst="snip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85222955-6336-4C36-9E79-4148BFDBE40D}"/>
                </a:ext>
              </a:extLst>
            </p:cNvPr>
            <p:cNvSpPr txBox="1"/>
            <p:nvPr/>
          </p:nvSpPr>
          <p:spPr>
            <a:xfrm>
              <a:off x="601379" y="1384045"/>
              <a:ext cx="4959096" cy="369332"/>
            </a:xfrm>
            <a:prstGeom prst="rect">
              <a:avLst/>
            </a:prstGeom>
            <a:noFill/>
          </p:spPr>
          <p:txBody>
            <a:bodyPr wrap="square">
              <a:spAutoFit/>
            </a:bodyPr>
            <a:lstStyle/>
            <a:p>
              <a:r>
                <a:rPr lang="en-GB" b="1" dirty="0">
                  <a:solidFill>
                    <a:schemeClr val="bg1"/>
                  </a:solidFill>
                </a:rPr>
                <a:t>Why was the list created?</a:t>
              </a:r>
            </a:p>
          </p:txBody>
        </p:sp>
      </p:grpSp>
    </p:spTree>
    <p:extLst>
      <p:ext uri="{BB962C8B-B14F-4D97-AF65-F5344CB8AC3E}">
        <p14:creationId xmlns:p14="http://schemas.microsoft.com/office/powerpoint/2010/main" val="6440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4A27BCD-2F32-4C35-BF06-8D94F80700B2}"/>
              </a:ext>
            </a:extLst>
          </p:cNvPr>
          <p:cNvGrpSpPr/>
          <p:nvPr/>
        </p:nvGrpSpPr>
        <p:grpSpPr>
          <a:xfrm>
            <a:off x="640010" y="3340144"/>
            <a:ext cx="7812779" cy="1920311"/>
            <a:chOff x="612524" y="3271727"/>
            <a:chExt cx="7812779" cy="1920311"/>
          </a:xfrm>
        </p:grpSpPr>
        <p:sp>
          <p:nvSpPr>
            <p:cNvPr id="29" name="Rectangle 28">
              <a:extLst>
                <a:ext uri="{FF2B5EF4-FFF2-40B4-BE49-F238E27FC236}">
                  <a16:creationId xmlns:a16="http://schemas.microsoft.com/office/drawing/2014/main" id="{2A5396BA-613B-4404-8DA5-89C3FB361E03}"/>
                </a:ext>
              </a:extLst>
            </p:cNvPr>
            <p:cNvSpPr/>
            <p:nvPr/>
          </p:nvSpPr>
          <p:spPr>
            <a:xfrm>
              <a:off x="612524" y="3281287"/>
              <a:ext cx="7812779" cy="19107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4B2FCAAC-4A71-45BC-B4B7-1D656EC8955F}"/>
                </a:ext>
              </a:extLst>
            </p:cNvPr>
            <p:cNvSpPr txBox="1"/>
            <p:nvPr/>
          </p:nvSpPr>
          <p:spPr>
            <a:xfrm>
              <a:off x="645456" y="3271727"/>
              <a:ext cx="6450540" cy="1908215"/>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 original list of the ancient Seven Wonders of the World has inspired a host of similar lists throughout history.</a:t>
              </a:r>
              <a:endParaRPr lang="en-GB" b="0" dirty="0">
                <a:effectLst/>
              </a:endParaRPr>
            </a:p>
            <a:p>
              <a:pPr rtl="0">
                <a:spcBef>
                  <a:spcPts val="1200"/>
                </a:spcBef>
                <a:spcAft>
                  <a:spcPts val="0"/>
                </a:spcAft>
              </a:pPr>
              <a:r>
                <a:rPr lang="en-GB" sz="1800" b="0" i="0" u="none" strike="noStrike" dirty="0">
                  <a:solidFill>
                    <a:srgbClr val="000000"/>
                  </a:solidFill>
                  <a:effectLst/>
                </a:rPr>
                <a:t>In 2000, a modern list of the new Seven                                                                     Wonders of the World was created,                                                                consisting of landmarks that are still                                                                           in existence today. </a:t>
              </a:r>
              <a:endParaRPr lang="en-GB" b="0" dirty="0">
                <a:effectLst/>
              </a:endParaRPr>
            </a:p>
          </p:txBody>
        </p:sp>
      </p:grpSp>
      <p:grpSp>
        <p:nvGrpSpPr>
          <p:cNvPr id="31" name="Group 30">
            <a:extLst>
              <a:ext uri="{FF2B5EF4-FFF2-40B4-BE49-F238E27FC236}">
                <a16:creationId xmlns:a16="http://schemas.microsoft.com/office/drawing/2014/main" id="{509E3B8B-5684-47B8-80E3-8B33119B16E4}"/>
              </a:ext>
            </a:extLst>
          </p:cNvPr>
          <p:cNvGrpSpPr/>
          <p:nvPr/>
        </p:nvGrpSpPr>
        <p:grpSpPr>
          <a:xfrm>
            <a:off x="645957" y="1271811"/>
            <a:ext cx="8035164" cy="2866054"/>
            <a:chOff x="618471" y="1203394"/>
            <a:chExt cx="8035164" cy="2866054"/>
          </a:xfrm>
        </p:grpSpPr>
        <p:sp>
          <p:nvSpPr>
            <p:cNvPr id="32" name="Rectangle 31">
              <a:extLst>
                <a:ext uri="{FF2B5EF4-FFF2-40B4-BE49-F238E27FC236}">
                  <a16:creationId xmlns:a16="http://schemas.microsoft.com/office/drawing/2014/main" id="{F15614BC-5B49-4805-8BC8-E039B5092147}"/>
                </a:ext>
              </a:extLst>
            </p:cNvPr>
            <p:cNvSpPr/>
            <p:nvPr/>
          </p:nvSpPr>
          <p:spPr>
            <a:xfrm>
              <a:off x="618471" y="1563967"/>
              <a:ext cx="7812779" cy="16364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AAFF35DA-BA2F-4519-9217-E733FF5AB26D}"/>
                </a:ext>
              </a:extLst>
            </p:cNvPr>
            <p:cNvSpPr txBox="1"/>
            <p:nvPr/>
          </p:nvSpPr>
          <p:spPr>
            <a:xfrm>
              <a:off x="645456" y="1203394"/>
              <a:ext cx="7306722" cy="1862048"/>
            </a:xfrm>
            <a:prstGeom prst="rect">
              <a:avLst/>
            </a:prstGeom>
            <a:noFill/>
          </p:spPr>
          <p:txBody>
            <a:bodyPr wrap="square">
              <a:spAutoFit/>
            </a:bodyPr>
            <a:lstStyle/>
            <a:p>
              <a:pPr rtl="0">
                <a:spcBef>
                  <a:spcPts val="1800"/>
                </a:spcBef>
                <a:spcAft>
                  <a:spcPts val="0"/>
                </a:spcAft>
              </a:pPr>
              <a:endParaRPr lang="en-GB" sz="1800" b="0" i="0" u="none" strike="noStrike" dirty="0">
                <a:solidFill>
                  <a:srgbClr val="000000"/>
                </a:solidFill>
                <a:effectLst/>
              </a:endParaRPr>
            </a:p>
            <a:p>
              <a:pPr rtl="0">
                <a:spcBef>
                  <a:spcPts val="1800"/>
                </a:spcBef>
                <a:spcAft>
                  <a:spcPts val="0"/>
                </a:spcAft>
              </a:pPr>
              <a:r>
                <a:rPr lang="en-GB" sz="1800" b="0" i="0" u="none" strike="noStrike" dirty="0">
                  <a:solidFill>
                    <a:srgbClr val="000000"/>
                  </a:solidFill>
                  <a:effectLst/>
                </a:rPr>
                <a:t>Even though there are a multitude of hugely impressive ancient sights, there have only ever been seven ancient Wonders of the World.</a:t>
              </a:r>
              <a:endParaRPr lang="en-GB" b="0" dirty="0">
                <a:effectLst/>
              </a:endParaRPr>
            </a:p>
            <a:p>
              <a:pPr rtl="0">
                <a:spcBef>
                  <a:spcPts val="1200"/>
                </a:spcBef>
                <a:spcAft>
                  <a:spcPts val="0"/>
                </a:spcAft>
              </a:pPr>
              <a:r>
                <a:rPr lang="en-GB" sz="1800" b="0" i="0" u="none" strike="noStrike" dirty="0">
                  <a:solidFill>
                    <a:srgbClr val="000000"/>
                  </a:solidFill>
                  <a:effectLst/>
                </a:rPr>
                <a:t>The ancient Greeks believed the number seven represented                                   perfection so it was a particularly significant number for them. </a:t>
              </a:r>
              <a:endParaRPr lang="en-GB" b="0" dirty="0">
                <a:effectLst/>
              </a:endParaRPr>
            </a:p>
          </p:txBody>
        </p:sp>
        <p:grpSp>
          <p:nvGrpSpPr>
            <p:cNvPr id="34" name="Group 33">
              <a:extLst>
                <a:ext uri="{FF2B5EF4-FFF2-40B4-BE49-F238E27FC236}">
                  <a16:creationId xmlns:a16="http://schemas.microsoft.com/office/drawing/2014/main" id="{A81EE490-CE51-4F9B-95AE-7E86B0EDD27E}"/>
                </a:ext>
              </a:extLst>
            </p:cNvPr>
            <p:cNvGrpSpPr/>
            <p:nvPr/>
          </p:nvGrpSpPr>
          <p:grpSpPr>
            <a:xfrm>
              <a:off x="7176023" y="2591836"/>
              <a:ext cx="1477612" cy="1477612"/>
              <a:chOff x="2080101" y="1473200"/>
              <a:chExt cx="2617694" cy="2617694"/>
            </a:xfrm>
          </p:grpSpPr>
          <p:sp>
            <p:nvSpPr>
              <p:cNvPr id="35" name="Oval 34">
                <a:extLst>
                  <a:ext uri="{FF2B5EF4-FFF2-40B4-BE49-F238E27FC236}">
                    <a16:creationId xmlns:a16="http://schemas.microsoft.com/office/drawing/2014/main" id="{E1FD5765-A9E4-408A-80AF-994C33DF86F1}"/>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00CED2B-40F5-447E-80AB-B5F40974B081}"/>
                  </a:ext>
                </a:extLst>
              </p:cNvPr>
              <p:cNvSpPr/>
              <p:nvPr/>
            </p:nvSpPr>
            <p:spPr>
              <a:xfrm>
                <a:off x="2080101" y="1473200"/>
                <a:ext cx="2617694" cy="2617694"/>
              </a:xfrm>
              <a:prstGeom prst="ellipse">
                <a:avLst/>
              </a:prstGeom>
              <a:blipFill>
                <a:blip r:embed="rId2" cstate="screen">
                  <a:extLst>
                    <a:ext uri="{28A0092B-C50C-407E-A947-70E740481C1C}">
                      <a14:useLocalDpi xmlns:a14="http://schemas.microsoft.com/office/drawing/2010/main"/>
                    </a:ext>
                  </a:extLst>
                </a:blip>
                <a:stretch>
                  <a:fillRect l="21649" t="15783" r="21649" b="7961"/>
                </a:stretch>
              </a:blip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37" name="Rectangle: Single Corner Snipped 36">
            <a:extLst>
              <a:ext uri="{FF2B5EF4-FFF2-40B4-BE49-F238E27FC236}">
                <a16:creationId xmlns:a16="http://schemas.microsoft.com/office/drawing/2014/main" id="{DB7BE435-4043-4BF6-AC7A-9C08F9288E5C}"/>
              </a:ext>
            </a:extLst>
          </p:cNvPr>
          <p:cNvSpPr/>
          <p:nvPr/>
        </p:nvSpPr>
        <p:spPr>
          <a:xfrm>
            <a:off x="583037" y="1230082"/>
            <a:ext cx="8005412" cy="499313"/>
          </a:xfrm>
          <a:prstGeom prst="snip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7414501B-08AD-4D74-B67A-14E365D3A9FF}"/>
              </a:ext>
            </a:extLst>
          </p:cNvPr>
          <p:cNvSpPr txBox="1"/>
          <p:nvPr/>
        </p:nvSpPr>
        <p:spPr>
          <a:xfrm>
            <a:off x="672942" y="1298499"/>
            <a:ext cx="4991622" cy="369332"/>
          </a:xfrm>
          <a:prstGeom prst="rect">
            <a:avLst/>
          </a:prstGeom>
          <a:noFill/>
        </p:spPr>
        <p:txBody>
          <a:bodyPr wrap="square">
            <a:spAutoFit/>
          </a:bodyPr>
          <a:lstStyle/>
          <a:p>
            <a:r>
              <a:rPr lang="en-GB" b="1" dirty="0">
                <a:solidFill>
                  <a:schemeClr val="bg1"/>
                </a:solidFill>
              </a:rPr>
              <a:t>Why are there only seven?</a:t>
            </a:r>
          </a:p>
        </p:txBody>
      </p:sp>
      <p:sp>
        <p:nvSpPr>
          <p:cNvPr id="6" name="Freeform: Shape 5">
            <a:extLst>
              <a:ext uri="{FF2B5EF4-FFF2-40B4-BE49-F238E27FC236}">
                <a16:creationId xmlns:a16="http://schemas.microsoft.com/office/drawing/2014/main" id="{53554792-E687-4DF1-87D1-675DD2D96E2C}"/>
              </a:ext>
            </a:extLst>
          </p:cNvPr>
          <p:cNvSpPr/>
          <p:nvPr/>
        </p:nvSpPr>
        <p:spPr>
          <a:xfrm>
            <a:off x="3773517" y="4441787"/>
            <a:ext cx="4787446" cy="2416214"/>
          </a:xfrm>
          <a:custGeom>
            <a:avLst/>
            <a:gdLst>
              <a:gd name="connsiteX0" fmla="*/ 1733477 w 3466954"/>
              <a:gd name="connsiteY0" fmla="*/ 0 h 1763999"/>
              <a:gd name="connsiteX1" fmla="*/ 3466954 w 3466954"/>
              <a:gd name="connsiteY1" fmla="*/ 1733477 h 1763999"/>
              <a:gd name="connsiteX2" fmla="*/ 3465413 w 3466954"/>
              <a:gd name="connsiteY2" fmla="*/ 1763999 h 1763999"/>
              <a:gd name="connsiteX3" fmla="*/ 1542 w 3466954"/>
              <a:gd name="connsiteY3" fmla="*/ 1763999 h 1763999"/>
              <a:gd name="connsiteX4" fmla="*/ 0 w 3466954"/>
              <a:gd name="connsiteY4" fmla="*/ 1733477 h 1763999"/>
              <a:gd name="connsiteX5" fmla="*/ 1733477 w 3466954"/>
              <a:gd name="connsiteY5" fmla="*/ 0 h 17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954" h="1763999">
                <a:moveTo>
                  <a:pt x="1733477" y="0"/>
                </a:moveTo>
                <a:cubicBezTo>
                  <a:pt x="2690850" y="0"/>
                  <a:pt x="3466954" y="776104"/>
                  <a:pt x="3466954" y="1733477"/>
                </a:cubicBezTo>
                <a:lnTo>
                  <a:pt x="3465413" y="1763999"/>
                </a:lnTo>
                <a:lnTo>
                  <a:pt x="1542" y="1763999"/>
                </a:lnTo>
                <a:lnTo>
                  <a:pt x="0" y="1733477"/>
                </a:lnTo>
                <a:cubicBezTo>
                  <a:pt x="0" y="776104"/>
                  <a:pt x="776104" y="0"/>
                  <a:pt x="1733477" y="0"/>
                </a:cubicBezTo>
                <a:close/>
              </a:path>
            </a:pathLst>
          </a:custGeom>
          <a:blipFill>
            <a:blip r:embed="rId3" cstate="screen">
              <a:extLst>
                <a:ext uri="{28A0092B-C50C-407E-A947-70E740481C1C}">
                  <a14:useLocalDpi xmlns:a14="http://schemas.microsoft.com/office/drawing/2010/main"/>
                </a:ext>
              </a:extLst>
            </a:blip>
            <a:stretch>
              <a:fillRect l="-267" t="-918" r="-267" b="-918"/>
            </a:stretch>
          </a:blip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92B3BC3C-B101-45D2-8F9F-98996087AADA}"/>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spTree>
    <p:extLst>
      <p:ext uri="{BB962C8B-B14F-4D97-AF65-F5344CB8AC3E}">
        <p14:creationId xmlns:p14="http://schemas.microsoft.com/office/powerpoint/2010/main" val="66326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555500-5608-4CF5-AE27-6F2687CAEF21}"/>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Statue of Zeus at Olympia</a:t>
            </a:r>
          </a:p>
        </p:txBody>
      </p:sp>
      <p:grpSp>
        <p:nvGrpSpPr>
          <p:cNvPr id="4" name="Group 3">
            <a:extLst>
              <a:ext uri="{FF2B5EF4-FFF2-40B4-BE49-F238E27FC236}">
                <a16:creationId xmlns:a16="http://schemas.microsoft.com/office/drawing/2014/main" id="{EF6FB3D7-3F79-4452-B0B9-F1851E3D497A}"/>
              </a:ext>
            </a:extLst>
          </p:cNvPr>
          <p:cNvGrpSpPr/>
          <p:nvPr/>
        </p:nvGrpSpPr>
        <p:grpSpPr>
          <a:xfrm>
            <a:off x="618471" y="1145672"/>
            <a:ext cx="7812779" cy="659346"/>
            <a:chOff x="618471" y="1558422"/>
            <a:chExt cx="7812779" cy="659346"/>
          </a:xfrm>
        </p:grpSpPr>
        <p:sp>
          <p:nvSpPr>
            <p:cNvPr id="5" name="Rectangle 4">
              <a:extLst>
                <a:ext uri="{FF2B5EF4-FFF2-40B4-BE49-F238E27FC236}">
                  <a16:creationId xmlns:a16="http://schemas.microsoft.com/office/drawing/2014/main" id="{F9A466E7-5E9A-4C95-BF9D-F93D2F802E15}"/>
                </a:ext>
              </a:extLst>
            </p:cNvPr>
            <p:cNvSpPr/>
            <p:nvPr/>
          </p:nvSpPr>
          <p:spPr>
            <a:xfrm>
              <a:off x="618471" y="1563968"/>
              <a:ext cx="7812779" cy="6538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769B139-40E7-45B3-BF2F-A4EDA669C08D}"/>
                </a:ext>
              </a:extLst>
            </p:cNvPr>
            <p:cNvSpPr txBox="1"/>
            <p:nvPr/>
          </p:nvSpPr>
          <p:spPr>
            <a:xfrm>
              <a:off x="645456" y="1558422"/>
              <a:ext cx="7751610" cy="64633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Statue of Zeus at Olympia was one of the ancient Seven Wonders of the World. It was in Olympia in Greece.</a:t>
              </a:r>
            </a:p>
          </p:txBody>
        </p:sp>
      </p:grpSp>
      <p:pic>
        <p:nvPicPr>
          <p:cNvPr id="7" name="Picture 6">
            <a:extLst>
              <a:ext uri="{FF2B5EF4-FFF2-40B4-BE49-F238E27FC236}">
                <a16:creationId xmlns:a16="http://schemas.microsoft.com/office/drawing/2014/main" id="{EA1C0CE3-F676-45AB-B06C-3C8A4B0E0D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50" y="2523924"/>
            <a:ext cx="7315200" cy="3700470"/>
          </a:xfrm>
          <a:prstGeom prst="rect">
            <a:avLst/>
          </a:prstGeom>
        </p:spPr>
      </p:pic>
      <p:cxnSp>
        <p:nvCxnSpPr>
          <p:cNvPr id="8" name="Straight Arrow Connector 7">
            <a:extLst>
              <a:ext uri="{FF2B5EF4-FFF2-40B4-BE49-F238E27FC236}">
                <a16:creationId xmlns:a16="http://schemas.microsoft.com/office/drawing/2014/main" id="{855C7545-8041-4A1D-80BA-273E6D6B6E7E}"/>
              </a:ext>
            </a:extLst>
          </p:cNvPr>
          <p:cNvCxnSpPr>
            <a:cxnSpLocks/>
          </p:cNvCxnSpPr>
          <p:nvPr/>
        </p:nvCxnSpPr>
        <p:spPr>
          <a:xfrm>
            <a:off x="4629150" y="2247900"/>
            <a:ext cx="430530" cy="123901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428BE2-6FA4-4A0A-A3FE-D6A209F1C762}"/>
              </a:ext>
            </a:extLst>
          </p:cNvPr>
          <p:cNvSpPr txBox="1"/>
          <p:nvPr/>
        </p:nvSpPr>
        <p:spPr>
          <a:xfrm>
            <a:off x="4006850" y="1992737"/>
            <a:ext cx="1263650" cy="388953"/>
          </a:xfrm>
          <a:prstGeom prst="rect">
            <a:avLst/>
          </a:prstGeom>
          <a:solidFill>
            <a:schemeClr val="accent2"/>
          </a:solidFill>
        </p:spPr>
        <p:txBody>
          <a:bodyPr wrap="square">
            <a:spAutoFit/>
          </a:bodyPr>
          <a:lstStyle/>
          <a:p>
            <a:pPr lvl="0" algn="ctr">
              <a:lnSpc>
                <a:spcPct val="115000"/>
              </a:lnSpc>
            </a:pPr>
            <a:r>
              <a:rPr lang="en-GB" b="1" dirty="0">
                <a:solidFill>
                  <a:schemeClr val="bg1"/>
                </a:solidFill>
              </a:rPr>
              <a:t>Greece</a:t>
            </a:r>
          </a:p>
        </p:txBody>
      </p:sp>
    </p:spTree>
    <p:extLst>
      <p:ext uri="{BB962C8B-B14F-4D97-AF65-F5344CB8AC3E}">
        <p14:creationId xmlns:p14="http://schemas.microsoft.com/office/powerpoint/2010/main" val="239144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Zeus</a:t>
            </a:r>
          </a:p>
        </p:txBody>
      </p:sp>
      <p:sp>
        <p:nvSpPr>
          <p:cNvPr id="5" name="Rectangle 4">
            <a:extLst>
              <a:ext uri="{FF2B5EF4-FFF2-40B4-BE49-F238E27FC236}">
                <a16:creationId xmlns:a16="http://schemas.microsoft.com/office/drawing/2014/main" id="{D77E456B-FBA2-4FFF-8DA3-2417137F4CD7}"/>
              </a:ext>
            </a:extLst>
          </p:cNvPr>
          <p:cNvSpPr/>
          <p:nvPr/>
        </p:nvSpPr>
        <p:spPr>
          <a:xfrm>
            <a:off x="557513" y="1201095"/>
            <a:ext cx="3953528" cy="170851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7F4C0C0-1E0F-40B0-90B7-1E5F2B10353F}"/>
              </a:ext>
            </a:extLst>
          </p:cNvPr>
          <p:cNvSpPr txBox="1"/>
          <p:nvPr/>
        </p:nvSpPr>
        <p:spPr>
          <a:xfrm>
            <a:off x="589848" y="1175479"/>
            <a:ext cx="3799272" cy="1754326"/>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ancient Greeks believed in a system of gods and goddesses, each of whom were responsible for different parts of life. These gods and goddesses were thought to live on Mount Olympus.</a:t>
            </a:r>
          </a:p>
        </p:txBody>
      </p:sp>
      <p:grpSp>
        <p:nvGrpSpPr>
          <p:cNvPr id="7" name="Group 6">
            <a:extLst>
              <a:ext uri="{FF2B5EF4-FFF2-40B4-BE49-F238E27FC236}">
                <a16:creationId xmlns:a16="http://schemas.microsoft.com/office/drawing/2014/main" id="{C1C48161-059D-43D4-88D2-945CACFE103F}"/>
              </a:ext>
            </a:extLst>
          </p:cNvPr>
          <p:cNvGrpSpPr/>
          <p:nvPr/>
        </p:nvGrpSpPr>
        <p:grpSpPr>
          <a:xfrm>
            <a:off x="557511" y="3483120"/>
            <a:ext cx="3953529" cy="1262061"/>
            <a:chOff x="618471" y="1563968"/>
            <a:chExt cx="8023793" cy="1262061"/>
          </a:xfrm>
        </p:grpSpPr>
        <p:sp>
          <p:nvSpPr>
            <p:cNvPr id="8" name="Rectangle 7">
              <a:extLst>
                <a:ext uri="{FF2B5EF4-FFF2-40B4-BE49-F238E27FC236}">
                  <a16:creationId xmlns:a16="http://schemas.microsoft.com/office/drawing/2014/main" id="{74C620E7-7E52-45D0-A0CD-A53EDFADC5B0}"/>
                </a:ext>
              </a:extLst>
            </p:cNvPr>
            <p:cNvSpPr/>
            <p:nvPr/>
          </p:nvSpPr>
          <p:spPr>
            <a:xfrm>
              <a:off x="618471" y="1563968"/>
              <a:ext cx="8023793" cy="126206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680DCB1-41E9-4F03-B9A4-984F41D89529}"/>
                </a:ext>
              </a:extLst>
            </p:cNvPr>
            <p:cNvSpPr txBox="1"/>
            <p:nvPr/>
          </p:nvSpPr>
          <p:spPr>
            <a:xfrm>
              <a:off x="649056" y="1577700"/>
              <a:ext cx="7993208" cy="1200329"/>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Zeus was the king of gods, as well as being god of the sky and thunder. He was also connected with  wisdom, authority and destiny. </a:t>
              </a:r>
            </a:p>
          </p:txBody>
        </p:sp>
      </p:grpSp>
      <p:grpSp>
        <p:nvGrpSpPr>
          <p:cNvPr id="10" name="Group 9">
            <a:extLst>
              <a:ext uri="{FF2B5EF4-FFF2-40B4-BE49-F238E27FC236}">
                <a16:creationId xmlns:a16="http://schemas.microsoft.com/office/drawing/2014/main" id="{58E630B9-5588-4380-AEB9-8FAF2531A468}"/>
              </a:ext>
            </a:extLst>
          </p:cNvPr>
          <p:cNvGrpSpPr/>
          <p:nvPr/>
        </p:nvGrpSpPr>
        <p:grpSpPr>
          <a:xfrm>
            <a:off x="557511" y="5298496"/>
            <a:ext cx="3953529" cy="716817"/>
            <a:chOff x="618471" y="1563968"/>
            <a:chExt cx="6320820" cy="716817"/>
          </a:xfrm>
        </p:grpSpPr>
        <p:sp>
          <p:nvSpPr>
            <p:cNvPr id="11" name="Rectangle 10">
              <a:extLst>
                <a:ext uri="{FF2B5EF4-FFF2-40B4-BE49-F238E27FC236}">
                  <a16:creationId xmlns:a16="http://schemas.microsoft.com/office/drawing/2014/main" id="{8034FA9D-4D5F-4215-AECF-01296593FAE3}"/>
                </a:ext>
              </a:extLst>
            </p:cNvPr>
            <p:cNvSpPr/>
            <p:nvPr/>
          </p:nvSpPr>
          <p:spPr>
            <a:xfrm>
              <a:off x="618471" y="1563968"/>
              <a:ext cx="6320820" cy="7168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F6D891FF-2A44-4497-84C6-E612C4D0336C}"/>
                </a:ext>
              </a:extLst>
            </p:cNvPr>
            <p:cNvSpPr txBox="1"/>
            <p:nvPr/>
          </p:nvSpPr>
          <p:spPr>
            <a:xfrm>
              <a:off x="649056" y="1577700"/>
              <a:ext cx="5910437" cy="64633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Zeus was married to the goddess Hera and had many children.</a:t>
              </a:r>
            </a:p>
          </p:txBody>
        </p:sp>
      </p:grpSp>
      <p:pic>
        <p:nvPicPr>
          <p:cNvPr id="14" name="Picture 13">
            <a:extLst>
              <a:ext uri="{FF2B5EF4-FFF2-40B4-BE49-F238E27FC236}">
                <a16:creationId xmlns:a16="http://schemas.microsoft.com/office/drawing/2014/main" id="{018872BF-1602-4BE9-B35E-6BE25567D5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690"/>
          <a:stretch/>
        </p:blipFill>
        <p:spPr>
          <a:xfrm>
            <a:off x="4011169" y="1576711"/>
            <a:ext cx="5132832" cy="5281289"/>
          </a:xfrm>
          <a:prstGeom prst="rect">
            <a:avLst/>
          </a:prstGeom>
        </p:spPr>
      </p:pic>
    </p:spTree>
    <p:extLst>
      <p:ext uri="{BB962C8B-B14F-4D97-AF65-F5344CB8AC3E}">
        <p14:creationId xmlns:p14="http://schemas.microsoft.com/office/powerpoint/2010/main" val="176158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Olympia</a:t>
            </a:r>
          </a:p>
        </p:txBody>
      </p:sp>
      <p:sp>
        <p:nvSpPr>
          <p:cNvPr id="5" name="Rectangle 4">
            <a:extLst>
              <a:ext uri="{FF2B5EF4-FFF2-40B4-BE49-F238E27FC236}">
                <a16:creationId xmlns:a16="http://schemas.microsoft.com/office/drawing/2014/main" id="{D77E456B-FBA2-4FFF-8DA3-2417137F4CD7}"/>
              </a:ext>
            </a:extLst>
          </p:cNvPr>
          <p:cNvSpPr/>
          <p:nvPr/>
        </p:nvSpPr>
        <p:spPr>
          <a:xfrm>
            <a:off x="547820" y="1151218"/>
            <a:ext cx="7864659" cy="156456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7F4C0C0-1E0F-40B0-90B7-1E5F2B10353F}"/>
              </a:ext>
            </a:extLst>
          </p:cNvPr>
          <p:cNvSpPr txBox="1"/>
          <p:nvPr/>
        </p:nvSpPr>
        <p:spPr>
          <a:xfrm>
            <a:off x="650807" y="1158854"/>
            <a:ext cx="7761671" cy="1477328"/>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town of Olympia was important in the ancient Greek world. As you can probably tell from its name, Olympia was the home of the Greek Olympics. The first games were thought to have been held in 776 BC. Olympia had a stadium, a hippodrome for chariot racing, a gymnasium and temples dedicated to different gods.</a:t>
            </a:r>
          </a:p>
        </p:txBody>
      </p:sp>
      <p:grpSp>
        <p:nvGrpSpPr>
          <p:cNvPr id="7" name="Group 6">
            <a:extLst>
              <a:ext uri="{FF2B5EF4-FFF2-40B4-BE49-F238E27FC236}">
                <a16:creationId xmlns:a16="http://schemas.microsoft.com/office/drawing/2014/main" id="{C1C48161-059D-43D4-88D2-945CACFE103F}"/>
              </a:ext>
            </a:extLst>
          </p:cNvPr>
          <p:cNvGrpSpPr/>
          <p:nvPr/>
        </p:nvGrpSpPr>
        <p:grpSpPr>
          <a:xfrm>
            <a:off x="547821" y="2800585"/>
            <a:ext cx="3493828" cy="1768059"/>
            <a:chOff x="475085" y="1563967"/>
            <a:chExt cx="7090817" cy="1768059"/>
          </a:xfrm>
        </p:grpSpPr>
        <p:sp>
          <p:nvSpPr>
            <p:cNvPr id="8" name="Rectangle 7">
              <a:extLst>
                <a:ext uri="{FF2B5EF4-FFF2-40B4-BE49-F238E27FC236}">
                  <a16:creationId xmlns:a16="http://schemas.microsoft.com/office/drawing/2014/main" id="{74C620E7-7E52-45D0-A0CD-A53EDFADC5B0}"/>
                </a:ext>
              </a:extLst>
            </p:cNvPr>
            <p:cNvSpPr/>
            <p:nvPr/>
          </p:nvSpPr>
          <p:spPr>
            <a:xfrm>
              <a:off x="475085" y="1563967"/>
              <a:ext cx="7090817" cy="1768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680DCB1-41E9-4F03-B9A4-984F41D89529}"/>
                </a:ext>
              </a:extLst>
            </p:cNvPr>
            <p:cNvSpPr txBox="1"/>
            <p:nvPr/>
          </p:nvSpPr>
          <p:spPr>
            <a:xfrm>
              <a:off x="649056" y="1577700"/>
              <a:ext cx="6916844" cy="1754326"/>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Although only ruins of these structures remain, Olympia is a popular tourist destination and an important place for archaeologists to discover more about the ancient Greeks.</a:t>
              </a:r>
            </a:p>
          </p:txBody>
        </p:sp>
      </p:grpSp>
      <p:grpSp>
        <p:nvGrpSpPr>
          <p:cNvPr id="18" name="Group 17">
            <a:extLst>
              <a:ext uri="{FF2B5EF4-FFF2-40B4-BE49-F238E27FC236}">
                <a16:creationId xmlns:a16="http://schemas.microsoft.com/office/drawing/2014/main" id="{2EE9FE1D-00DC-4044-91C6-DA7CBDA44A2E}"/>
              </a:ext>
            </a:extLst>
          </p:cNvPr>
          <p:cNvGrpSpPr/>
          <p:nvPr/>
        </p:nvGrpSpPr>
        <p:grpSpPr>
          <a:xfrm>
            <a:off x="556133" y="4861527"/>
            <a:ext cx="7856345" cy="1314110"/>
            <a:chOff x="556133" y="4861527"/>
            <a:chExt cx="7856345" cy="1314110"/>
          </a:xfrm>
        </p:grpSpPr>
        <p:sp>
          <p:nvSpPr>
            <p:cNvPr id="13" name="Rectangle 12">
              <a:extLst>
                <a:ext uri="{FF2B5EF4-FFF2-40B4-BE49-F238E27FC236}">
                  <a16:creationId xmlns:a16="http://schemas.microsoft.com/office/drawing/2014/main" id="{C7D43E6D-0B59-4274-B185-1096E25DE1B4}"/>
                </a:ext>
              </a:extLst>
            </p:cNvPr>
            <p:cNvSpPr/>
            <p:nvPr/>
          </p:nvSpPr>
          <p:spPr>
            <a:xfrm>
              <a:off x="556133" y="4861527"/>
              <a:ext cx="2500180" cy="369332"/>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B5DB2EF1-A085-4DAA-B1BD-3824EEDC4B35}"/>
                </a:ext>
              </a:extLst>
            </p:cNvPr>
            <p:cNvSpPr txBox="1"/>
            <p:nvPr/>
          </p:nvSpPr>
          <p:spPr>
            <a:xfrm>
              <a:off x="621520" y="4861527"/>
              <a:ext cx="4843272" cy="369332"/>
            </a:xfrm>
            <a:prstGeom prst="rect">
              <a:avLst/>
            </a:prstGeom>
            <a:noFill/>
          </p:spPr>
          <p:txBody>
            <a:bodyPr wrap="square">
              <a:spAutoFit/>
            </a:bodyPr>
            <a:lstStyle/>
            <a:p>
              <a:pPr rtl="0">
                <a:spcBef>
                  <a:spcPts val="1800"/>
                </a:spcBef>
                <a:spcAft>
                  <a:spcPts val="0"/>
                </a:spcAft>
              </a:pPr>
              <a:r>
                <a:rPr lang="en-GB" sz="1800" b="1" i="0" u="none" strike="noStrike" dirty="0">
                  <a:solidFill>
                    <a:schemeClr val="bg1"/>
                  </a:solidFill>
                  <a:effectLst/>
                </a:rPr>
                <a:t>Did You Know…?</a:t>
              </a:r>
            </a:p>
          </p:txBody>
        </p:sp>
        <p:grpSp>
          <p:nvGrpSpPr>
            <p:cNvPr id="10" name="Group 9">
              <a:extLst>
                <a:ext uri="{FF2B5EF4-FFF2-40B4-BE49-F238E27FC236}">
                  <a16:creationId xmlns:a16="http://schemas.microsoft.com/office/drawing/2014/main" id="{58E630B9-5588-4380-AEB9-8FAF2531A468}"/>
                </a:ext>
              </a:extLst>
            </p:cNvPr>
            <p:cNvGrpSpPr/>
            <p:nvPr/>
          </p:nvGrpSpPr>
          <p:grpSpPr>
            <a:xfrm>
              <a:off x="561946" y="5212081"/>
              <a:ext cx="7850532" cy="963556"/>
              <a:chOff x="618471" y="1317230"/>
              <a:chExt cx="12551267" cy="963556"/>
            </a:xfrm>
          </p:grpSpPr>
          <p:sp>
            <p:nvSpPr>
              <p:cNvPr id="11" name="Rectangle 10">
                <a:extLst>
                  <a:ext uri="{FF2B5EF4-FFF2-40B4-BE49-F238E27FC236}">
                    <a16:creationId xmlns:a16="http://schemas.microsoft.com/office/drawing/2014/main" id="{8034FA9D-4D5F-4215-AECF-01296593FAE3}"/>
                  </a:ext>
                </a:extLst>
              </p:cNvPr>
              <p:cNvSpPr/>
              <p:nvPr/>
            </p:nvSpPr>
            <p:spPr>
              <a:xfrm>
                <a:off x="618471" y="1317230"/>
                <a:ext cx="12551267" cy="963556"/>
              </a:xfrm>
              <a:prstGeom prst="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F6D891FF-2A44-4497-84C6-E612C4D0336C}"/>
                  </a:ext>
                </a:extLst>
              </p:cNvPr>
              <p:cNvSpPr txBox="1"/>
              <p:nvPr/>
            </p:nvSpPr>
            <p:spPr>
              <a:xfrm>
                <a:off x="708842" y="1344527"/>
                <a:ext cx="11828053"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flame that burns at modern-day Olympics is lit at Olympia before starting its journey across the globe, arriving at the stadium for the start of the games. </a:t>
                </a:r>
              </a:p>
            </p:txBody>
          </p:sp>
        </p:grpSp>
      </p:grpSp>
      <p:sp>
        <p:nvSpPr>
          <p:cNvPr id="16" name="TextBox 21">
            <a:extLst>
              <a:ext uri="{FF2B5EF4-FFF2-40B4-BE49-F238E27FC236}">
                <a16:creationId xmlns:a16="http://schemas.microsoft.com/office/drawing/2014/main" id="{5851AF8D-9436-4597-BF1C-DB2B7A8B85D4}"/>
              </a:ext>
            </a:extLst>
          </p:cNvPr>
          <p:cNvSpPr txBox="1">
            <a:spLocks noChangeArrowheads="1"/>
          </p:cNvSpPr>
          <p:nvPr/>
        </p:nvSpPr>
        <p:spPr bwMode="auto">
          <a:xfrm>
            <a:off x="4127368" y="4883194"/>
            <a:ext cx="4285110" cy="170943"/>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Olympia Temple of Zeus</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Ronny Siegel</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C6BEA41C-D041-4611-8BA1-ED9945127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368" y="2800585"/>
            <a:ext cx="4285110" cy="2088154"/>
          </a:xfrm>
          <a:prstGeom prst="rect">
            <a:avLst/>
          </a:prstGeom>
          <a:ln w="38100">
            <a:noFill/>
          </a:ln>
        </p:spPr>
      </p:pic>
    </p:spTree>
    <p:extLst>
      <p:ext uri="{BB962C8B-B14F-4D97-AF65-F5344CB8AC3E}">
        <p14:creationId xmlns:p14="http://schemas.microsoft.com/office/powerpoint/2010/main" val="140600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Temple of Zeus</a:t>
            </a:r>
          </a:p>
        </p:txBody>
      </p:sp>
      <p:sp>
        <p:nvSpPr>
          <p:cNvPr id="5" name="Rectangle 4">
            <a:extLst>
              <a:ext uri="{FF2B5EF4-FFF2-40B4-BE49-F238E27FC236}">
                <a16:creationId xmlns:a16="http://schemas.microsoft.com/office/drawing/2014/main" id="{D77E456B-FBA2-4FFF-8DA3-2417137F4CD7}"/>
              </a:ext>
            </a:extLst>
          </p:cNvPr>
          <p:cNvSpPr/>
          <p:nvPr/>
        </p:nvSpPr>
        <p:spPr>
          <a:xfrm>
            <a:off x="547820" y="1151218"/>
            <a:ext cx="7864659" cy="9635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7F4C0C0-1E0F-40B0-90B7-1E5F2B10353F}"/>
              </a:ext>
            </a:extLst>
          </p:cNvPr>
          <p:cNvSpPr txBox="1"/>
          <p:nvPr/>
        </p:nvSpPr>
        <p:spPr>
          <a:xfrm>
            <a:off x="650807" y="1158854"/>
            <a:ext cx="7761671"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worshipping of Zeus was important in Olympia and the temple of Zeus was one of the most important buildings in the town. The temple was built to celebrate a victory over the people of Pisa.</a:t>
            </a:r>
          </a:p>
        </p:txBody>
      </p:sp>
      <p:grpSp>
        <p:nvGrpSpPr>
          <p:cNvPr id="7" name="Group 6">
            <a:extLst>
              <a:ext uri="{FF2B5EF4-FFF2-40B4-BE49-F238E27FC236}">
                <a16:creationId xmlns:a16="http://schemas.microsoft.com/office/drawing/2014/main" id="{C1C48161-059D-43D4-88D2-945CACFE103F}"/>
              </a:ext>
            </a:extLst>
          </p:cNvPr>
          <p:cNvGrpSpPr/>
          <p:nvPr/>
        </p:nvGrpSpPr>
        <p:grpSpPr>
          <a:xfrm>
            <a:off x="547821" y="2208728"/>
            <a:ext cx="4274116" cy="2338889"/>
            <a:chOff x="459202" y="1563968"/>
            <a:chExt cx="9635313" cy="1822348"/>
          </a:xfrm>
        </p:grpSpPr>
        <p:sp>
          <p:nvSpPr>
            <p:cNvPr id="8" name="Rectangle 7">
              <a:extLst>
                <a:ext uri="{FF2B5EF4-FFF2-40B4-BE49-F238E27FC236}">
                  <a16:creationId xmlns:a16="http://schemas.microsoft.com/office/drawing/2014/main" id="{74C620E7-7E52-45D0-A0CD-A53EDFADC5B0}"/>
                </a:ext>
              </a:extLst>
            </p:cNvPr>
            <p:cNvSpPr/>
            <p:nvPr/>
          </p:nvSpPr>
          <p:spPr>
            <a:xfrm>
              <a:off x="459202" y="1563968"/>
              <a:ext cx="9635313" cy="182234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680DCB1-41E9-4F03-B9A4-984F41D89529}"/>
                </a:ext>
              </a:extLst>
            </p:cNvPr>
            <p:cNvSpPr txBox="1"/>
            <p:nvPr/>
          </p:nvSpPr>
          <p:spPr>
            <a:xfrm>
              <a:off x="691368" y="1577700"/>
              <a:ext cx="9211835" cy="1762563"/>
            </a:xfrm>
            <a:prstGeom prst="rect">
              <a:avLst/>
            </a:prstGeom>
            <a:noFill/>
          </p:spPr>
          <p:txBody>
            <a:bodyPr wrap="square">
              <a:spAutoFit/>
            </a:bodyPr>
            <a:lstStyle/>
            <a:p>
              <a:pPr>
                <a:spcBef>
                  <a:spcPts val="1800"/>
                </a:spcBef>
              </a:pPr>
              <a:r>
                <a:rPr lang="en-GB" sz="1800" b="0" i="0" u="none" strike="noStrike" dirty="0">
                  <a:solidFill>
                    <a:srgbClr val="000000"/>
                  </a:solidFill>
                  <a:effectLst/>
                </a:rPr>
                <a:t>It is believed to have been constructed around 460 BC. The temple was made of limestone and then covered in stucco, a type of plaster that could be made to look like marble. </a:t>
              </a:r>
            </a:p>
            <a:p>
              <a:pPr>
                <a:spcBef>
                  <a:spcPts val="1800"/>
                </a:spcBef>
              </a:pPr>
              <a:r>
                <a:rPr lang="en-GB" dirty="0"/>
                <a:t>The temple was over 20 metres high, 28 metres wide and 64 metres long.</a:t>
              </a:r>
            </a:p>
          </p:txBody>
        </p:sp>
      </p:grpSp>
      <p:grpSp>
        <p:nvGrpSpPr>
          <p:cNvPr id="17" name="Group 16">
            <a:extLst>
              <a:ext uri="{FF2B5EF4-FFF2-40B4-BE49-F238E27FC236}">
                <a16:creationId xmlns:a16="http://schemas.microsoft.com/office/drawing/2014/main" id="{1931E625-3413-4D20-A5D6-38D93A6450B1}"/>
              </a:ext>
            </a:extLst>
          </p:cNvPr>
          <p:cNvGrpSpPr/>
          <p:nvPr/>
        </p:nvGrpSpPr>
        <p:grpSpPr>
          <a:xfrm>
            <a:off x="556133" y="4861527"/>
            <a:ext cx="7856345" cy="1314110"/>
            <a:chOff x="556133" y="4861527"/>
            <a:chExt cx="7856345" cy="1314110"/>
          </a:xfrm>
        </p:grpSpPr>
        <p:sp>
          <p:nvSpPr>
            <p:cNvPr id="13" name="Rectangle 12">
              <a:extLst>
                <a:ext uri="{FF2B5EF4-FFF2-40B4-BE49-F238E27FC236}">
                  <a16:creationId xmlns:a16="http://schemas.microsoft.com/office/drawing/2014/main" id="{C7D43E6D-0B59-4274-B185-1096E25DE1B4}"/>
                </a:ext>
              </a:extLst>
            </p:cNvPr>
            <p:cNvSpPr/>
            <p:nvPr/>
          </p:nvSpPr>
          <p:spPr>
            <a:xfrm>
              <a:off x="556133" y="4861527"/>
              <a:ext cx="2500180" cy="369332"/>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B5DB2EF1-A085-4DAA-B1BD-3824EEDC4B35}"/>
                </a:ext>
              </a:extLst>
            </p:cNvPr>
            <p:cNvSpPr txBox="1"/>
            <p:nvPr/>
          </p:nvSpPr>
          <p:spPr>
            <a:xfrm>
              <a:off x="633712" y="4861527"/>
              <a:ext cx="4843272" cy="369332"/>
            </a:xfrm>
            <a:prstGeom prst="rect">
              <a:avLst/>
            </a:prstGeom>
            <a:noFill/>
          </p:spPr>
          <p:txBody>
            <a:bodyPr wrap="square">
              <a:spAutoFit/>
            </a:bodyPr>
            <a:lstStyle/>
            <a:p>
              <a:pPr rtl="0">
                <a:spcBef>
                  <a:spcPts val="1800"/>
                </a:spcBef>
                <a:spcAft>
                  <a:spcPts val="0"/>
                </a:spcAft>
              </a:pPr>
              <a:r>
                <a:rPr lang="en-GB" sz="1800" b="1" i="0" u="none" strike="noStrike" dirty="0">
                  <a:solidFill>
                    <a:schemeClr val="bg1"/>
                  </a:solidFill>
                  <a:effectLst/>
                </a:rPr>
                <a:t>Did You Know…?</a:t>
              </a:r>
            </a:p>
          </p:txBody>
        </p:sp>
        <p:grpSp>
          <p:nvGrpSpPr>
            <p:cNvPr id="10" name="Group 9">
              <a:extLst>
                <a:ext uri="{FF2B5EF4-FFF2-40B4-BE49-F238E27FC236}">
                  <a16:creationId xmlns:a16="http://schemas.microsoft.com/office/drawing/2014/main" id="{58E630B9-5588-4380-AEB9-8FAF2531A468}"/>
                </a:ext>
              </a:extLst>
            </p:cNvPr>
            <p:cNvGrpSpPr/>
            <p:nvPr/>
          </p:nvGrpSpPr>
          <p:grpSpPr>
            <a:xfrm>
              <a:off x="561946" y="5212081"/>
              <a:ext cx="7850532" cy="963556"/>
              <a:chOff x="618471" y="1317230"/>
              <a:chExt cx="12551267" cy="963556"/>
            </a:xfrm>
          </p:grpSpPr>
          <p:sp>
            <p:nvSpPr>
              <p:cNvPr id="11" name="Rectangle 10">
                <a:extLst>
                  <a:ext uri="{FF2B5EF4-FFF2-40B4-BE49-F238E27FC236}">
                    <a16:creationId xmlns:a16="http://schemas.microsoft.com/office/drawing/2014/main" id="{8034FA9D-4D5F-4215-AECF-01296593FAE3}"/>
                  </a:ext>
                </a:extLst>
              </p:cNvPr>
              <p:cNvSpPr/>
              <p:nvPr/>
            </p:nvSpPr>
            <p:spPr>
              <a:xfrm>
                <a:off x="618471" y="1317230"/>
                <a:ext cx="12551267" cy="963556"/>
              </a:xfrm>
              <a:prstGeom prst="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F6D891FF-2A44-4497-84C6-E612C4D0336C}"/>
                  </a:ext>
                </a:extLst>
              </p:cNvPr>
              <p:cNvSpPr txBox="1"/>
              <p:nvPr/>
            </p:nvSpPr>
            <p:spPr>
              <a:xfrm>
                <a:off x="731302" y="1485453"/>
                <a:ext cx="11828053" cy="64633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Despite their similar sounding names, Olympia is over 500km away from Mount Olympus. </a:t>
                </a:r>
              </a:p>
            </p:txBody>
          </p:sp>
        </p:grpSp>
      </p:grpSp>
      <p:pic>
        <p:nvPicPr>
          <p:cNvPr id="16" name="Picture 15">
            <a:extLst>
              <a:ext uri="{FF2B5EF4-FFF2-40B4-BE49-F238E27FC236}">
                <a16:creationId xmlns:a16="http://schemas.microsoft.com/office/drawing/2014/main" id="{F01E6B02-16AB-41E1-8526-0930308A7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923" y="2465329"/>
            <a:ext cx="3639145" cy="1785668"/>
          </a:xfrm>
          <a:prstGeom prst="rect">
            <a:avLst/>
          </a:prstGeom>
        </p:spPr>
      </p:pic>
    </p:spTree>
    <p:extLst>
      <p:ext uri="{BB962C8B-B14F-4D97-AF65-F5344CB8AC3E}">
        <p14:creationId xmlns:p14="http://schemas.microsoft.com/office/powerpoint/2010/main" val="114466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DB8E04-E9A3-4D35-843D-BD43E81C663C}"/>
              </a:ext>
            </a:extLst>
          </p:cNvPr>
          <p:cNvSpPr/>
          <p:nvPr/>
        </p:nvSpPr>
        <p:spPr>
          <a:xfrm>
            <a:off x="0" y="285160"/>
            <a:ext cx="9144000" cy="77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Temple of Zeus</a:t>
            </a:r>
          </a:p>
        </p:txBody>
      </p:sp>
      <p:sp>
        <p:nvSpPr>
          <p:cNvPr id="5" name="Rectangle 4">
            <a:extLst>
              <a:ext uri="{FF2B5EF4-FFF2-40B4-BE49-F238E27FC236}">
                <a16:creationId xmlns:a16="http://schemas.microsoft.com/office/drawing/2014/main" id="{D77E456B-FBA2-4FFF-8DA3-2417137F4CD7}"/>
              </a:ext>
            </a:extLst>
          </p:cNvPr>
          <p:cNvSpPr/>
          <p:nvPr/>
        </p:nvSpPr>
        <p:spPr>
          <a:xfrm>
            <a:off x="561946" y="1151218"/>
            <a:ext cx="7850533" cy="14849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7F4C0C0-1E0F-40B0-90B7-1E5F2B10353F}"/>
              </a:ext>
            </a:extLst>
          </p:cNvPr>
          <p:cNvSpPr txBox="1"/>
          <p:nvPr/>
        </p:nvSpPr>
        <p:spPr>
          <a:xfrm>
            <a:off x="650807" y="1158854"/>
            <a:ext cx="7761671" cy="1477328"/>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Greek temples had triangular sections on the front and back which were called pediments. The pediments on the temple of Zeus showed scenes from Greek mythology, including chariot races and battles. Lion-head statues acted as water spouts to take water away from the roof of the temple. The remains of these lion heads can still be seen at the site of the temple.</a:t>
            </a:r>
          </a:p>
        </p:txBody>
      </p:sp>
      <p:grpSp>
        <p:nvGrpSpPr>
          <p:cNvPr id="7" name="Group 6">
            <a:extLst>
              <a:ext uri="{FF2B5EF4-FFF2-40B4-BE49-F238E27FC236}">
                <a16:creationId xmlns:a16="http://schemas.microsoft.com/office/drawing/2014/main" id="{C1C48161-059D-43D4-88D2-945CACFE103F}"/>
              </a:ext>
            </a:extLst>
          </p:cNvPr>
          <p:cNvGrpSpPr/>
          <p:nvPr/>
        </p:nvGrpSpPr>
        <p:grpSpPr>
          <a:xfrm>
            <a:off x="547820" y="2730133"/>
            <a:ext cx="3752967" cy="2031325"/>
            <a:chOff x="618471" y="1990378"/>
            <a:chExt cx="8321674" cy="1582709"/>
          </a:xfrm>
        </p:grpSpPr>
        <p:sp>
          <p:nvSpPr>
            <p:cNvPr id="8" name="Rectangle 7">
              <a:extLst>
                <a:ext uri="{FF2B5EF4-FFF2-40B4-BE49-F238E27FC236}">
                  <a16:creationId xmlns:a16="http://schemas.microsoft.com/office/drawing/2014/main" id="{74C620E7-7E52-45D0-A0CD-A53EDFADC5B0}"/>
                </a:ext>
              </a:extLst>
            </p:cNvPr>
            <p:cNvSpPr/>
            <p:nvPr/>
          </p:nvSpPr>
          <p:spPr>
            <a:xfrm>
              <a:off x="618471" y="1990378"/>
              <a:ext cx="8321674" cy="15827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680DCB1-41E9-4F03-B9A4-984F41D89529}"/>
                </a:ext>
              </a:extLst>
            </p:cNvPr>
            <p:cNvSpPr txBox="1"/>
            <p:nvPr/>
          </p:nvSpPr>
          <p:spPr>
            <a:xfrm>
              <a:off x="775132" y="1990378"/>
              <a:ext cx="8112436" cy="1582709"/>
            </a:xfrm>
            <a:prstGeom prst="rect">
              <a:avLst/>
            </a:prstGeom>
            <a:noFill/>
          </p:spPr>
          <p:txBody>
            <a:bodyPr wrap="square">
              <a:spAutoFit/>
            </a:bodyPr>
            <a:lstStyle/>
            <a:p>
              <a:pPr>
                <a:spcBef>
                  <a:spcPts val="1800"/>
                </a:spcBef>
              </a:pPr>
              <a:r>
                <a:rPr lang="en-GB" sz="1800" b="0" i="0" u="none" strike="noStrike" dirty="0">
                  <a:solidFill>
                    <a:srgbClr val="000000"/>
                  </a:solidFill>
                  <a:effectLst/>
                </a:rPr>
                <a:t>Above the front and rear porches were sculptures showing the ‘Labours of Heracles’, a Greek myth about the adventures of the son of Zeus. Parts of many of these statues survive in a museum in Olympia.</a:t>
              </a:r>
            </a:p>
          </p:txBody>
        </p:sp>
      </p:grpSp>
      <p:grpSp>
        <p:nvGrpSpPr>
          <p:cNvPr id="16" name="Group 15">
            <a:extLst>
              <a:ext uri="{FF2B5EF4-FFF2-40B4-BE49-F238E27FC236}">
                <a16:creationId xmlns:a16="http://schemas.microsoft.com/office/drawing/2014/main" id="{901F1771-B218-4CA3-8B2A-2C16303FD3A2}"/>
              </a:ext>
            </a:extLst>
          </p:cNvPr>
          <p:cNvGrpSpPr/>
          <p:nvPr/>
        </p:nvGrpSpPr>
        <p:grpSpPr>
          <a:xfrm>
            <a:off x="556133" y="4861527"/>
            <a:ext cx="7856345" cy="1314110"/>
            <a:chOff x="556133" y="4861527"/>
            <a:chExt cx="7856345" cy="1314110"/>
          </a:xfrm>
        </p:grpSpPr>
        <p:sp>
          <p:nvSpPr>
            <p:cNvPr id="13" name="Rectangle 12">
              <a:extLst>
                <a:ext uri="{FF2B5EF4-FFF2-40B4-BE49-F238E27FC236}">
                  <a16:creationId xmlns:a16="http://schemas.microsoft.com/office/drawing/2014/main" id="{C7D43E6D-0B59-4274-B185-1096E25DE1B4}"/>
                </a:ext>
              </a:extLst>
            </p:cNvPr>
            <p:cNvSpPr/>
            <p:nvPr/>
          </p:nvSpPr>
          <p:spPr>
            <a:xfrm>
              <a:off x="556133" y="4861527"/>
              <a:ext cx="2500180" cy="369332"/>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B5DB2EF1-A085-4DAA-B1BD-3824EEDC4B35}"/>
                </a:ext>
              </a:extLst>
            </p:cNvPr>
            <p:cNvSpPr txBox="1"/>
            <p:nvPr/>
          </p:nvSpPr>
          <p:spPr>
            <a:xfrm>
              <a:off x="633712" y="4861527"/>
              <a:ext cx="4843272" cy="369332"/>
            </a:xfrm>
            <a:prstGeom prst="rect">
              <a:avLst/>
            </a:prstGeom>
            <a:noFill/>
          </p:spPr>
          <p:txBody>
            <a:bodyPr wrap="square">
              <a:spAutoFit/>
            </a:bodyPr>
            <a:lstStyle/>
            <a:p>
              <a:pPr rtl="0">
                <a:spcBef>
                  <a:spcPts val="1800"/>
                </a:spcBef>
                <a:spcAft>
                  <a:spcPts val="0"/>
                </a:spcAft>
              </a:pPr>
              <a:r>
                <a:rPr lang="en-GB" sz="1800" b="1" i="0" u="none" strike="noStrike" dirty="0">
                  <a:solidFill>
                    <a:schemeClr val="bg1"/>
                  </a:solidFill>
                  <a:effectLst/>
                </a:rPr>
                <a:t>Did You Know…?</a:t>
              </a:r>
            </a:p>
          </p:txBody>
        </p:sp>
        <p:grpSp>
          <p:nvGrpSpPr>
            <p:cNvPr id="10" name="Group 9">
              <a:extLst>
                <a:ext uri="{FF2B5EF4-FFF2-40B4-BE49-F238E27FC236}">
                  <a16:creationId xmlns:a16="http://schemas.microsoft.com/office/drawing/2014/main" id="{58E630B9-5588-4380-AEB9-8FAF2531A468}"/>
                </a:ext>
              </a:extLst>
            </p:cNvPr>
            <p:cNvGrpSpPr/>
            <p:nvPr/>
          </p:nvGrpSpPr>
          <p:grpSpPr>
            <a:xfrm>
              <a:off x="561946" y="5212081"/>
              <a:ext cx="7850532" cy="963556"/>
              <a:chOff x="618471" y="1317230"/>
              <a:chExt cx="12551267" cy="963556"/>
            </a:xfrm>
          </p:grpSpPr>
          <p:sp>
            <p:nvSpPr>
              <p:cNvPr id="11" name="Rectangle 10">
                <a:extLst>
                  <a:ext uri="{FF2B5EF4-FFF2-40B4-BE49-F238E27FC236}">
                    <a16:creationId xmlns:a16="http://schemas.microsoft.com/office/drawing/2014/main" id="{8034FA9D-4D5F-4215-AECF-01296593FAE3}"/>
                  </a:ext>
                </a:extLst>
              </p:cNvPr>
              <p:cNvSpPr/>
              <p:nvPr/>
            </p:nvSpPr>
            <p:spPr>
              <a:xfrm>
                <a:off x="618471" y="1317230"/>
                <a:ext cx="12551267" cy="963556"/>
              </a:xfrm>
              <a:prstGeom prst="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F6D891FF-2A44-4497-84C6-E612C4D0336C}"/>
                  </a:ext>
                </a:extLst>
              </p:cNvPr>
              <p:cNvSpPr txBox="1"/>
              <p:nvPr/>
            </p:nvSpPr>
            <p:spPr>
              <a:xfrm>
                <a:off x="731300" y="1346732"/>
                <a:ext cx="12185039"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ancient Greeks believed that a god would visit or live in a temple dedicated to them. This was why the statue of a god was the most important part of a temple.</a:t>
                </a:r>
              </a:p>
            </p:txBody>
          </p:sp>
        </p:grpSp>
      </p:grpSp>
      <p:sp>
        <p:nvSpPr>
          <p:cNvPr id="14" name="TextBox 21">
            <a:extLst>
              <a:ext uri="{FF2B5EF4-FFF2-40B4-BE49-F238E27FC236}">
                <a16:creationId xmlns:a16="http://schemas.microsoft.com/office/drawing/2014/main" id="{3637199A-8292-4AB0-BB6E-03F143DA61A6}"/>
              </a:ext>
            </a:extLst>
          </p:cNvPr>
          <p:cNvSpPr txBox="1">
            <a:spLocks noChangeArrowheads="1"/>
          </p:cNvSpPr>
          <p:nvPr/>
        </p:nvSpPr>
        <p:spPr bwMode="auto">
          <a:xfrm>
            <a:off x="4617123" y="5056162"/>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Olympia</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Karl Baron</a:t>
            </a:r>
            <a:r>
              <a:rPr lang="en-GB" altLang="en-US" sz="500" dirty="0">
                <a:latin typeface="Roboto" panose="02000000000000000000" pitchFamily="2" charset="0"/>
                <a:ea typeface="Roboto" panose="02000000000000000000" pitchFamily="2" charset="0"/>
                <a:cs typeface="Arial" panose="020B0604020202020204" pitchFamily="34" charset="0"/>
                <a:hlinkClick r:id="rId3"/>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4" name="Picture 3">
            <a:extLst>
              <a:ext uri="{FF2B5EF4-FFF2-40B4-BE49-F238E27FC236}">
                <a16:creationId xmlns:a16="http://schemas.microsoft.com/office/drawing/2014/main" id="{0F1B332B-D321-4CCC-B080-A13FC53CB8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676"/>
          <a:stretch/>
        </p:blipFill>
        <p:spPr>
          <a:xfrm>
            <a:off x="4386679" y="2743760"/>
            <a:ext cx="4025799" cy="2304490"/>
          </a:xfrm>
          <a:prstGeom prst="rect">
            <a:avLst/>
          </a:prstGeom>
        </p:spPr>
      </p:pic>
    </p:spTree>
    <p:extLst>
      <p:ext uri="{BB962C8B-B14F-4D97-AF65-F5344CB8AC3E}">
        <p14:creationId xmlns:p14="http://schemas.microsoft.com/office/powerpoint/2010/main" val="389304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80</TotalTime>
  <Words>1414</Words>
  <Application>Microsoft Office PowerPoint</Application>
  <PresentationFormat>On-screen Show (4:3)</PresentationFormat>
  <Paragraphs>80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Roboto</vt:lpstr>
      <vt:lpstr>Calibri</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14</cp:revision>
  <dcterms:created xsi:type="dcterms:W3CDTF">2020-04-13T12:09:49Z</dcterms:created>
  <dcterms:modified xsi:type="dcterms:W3CDTF">2020-12-03T16:29:28Z</dcterms:modified>
</cp:coreProperties>
</file>