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58" r:id="rId2"/>
    <p:sldId id="264" r:id="rId3"/>
    <p:sldId id="268" r:id="rId4"/>
    <p:sldId id="269" r:id="rId5"/>
    <p:sldId id="270" r:id="rId6"/>
    <p:sldId id="271" r:id="rId7"/>
    <p:sldId id="272" r:id="rId8"/>
    <p:sldId id="274" r:id="rId9"/>
    <p:sldId id="275" r:id="rId10"/>
    <p:sldId id="276" r:id="rId11"/>
    <p:sldId id="277" r:id="rId12"/>
    <p:sldId id="278" r:id="rId13"/>
    <p:sldId id="279" r:id="rId14"/>
    <p:sldId id="280" r:id="rId15"/>
    <p:sldId id="267" r:id="rId16"/>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Twinkl" pitchFamily="2"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AFD0"/>
    <a:srgbClr val="C0DFC3"/>
    <a:srgbClr val="647D90"/>
    <a:srgbClr val="18A0DB"/>
    <a:srgbClr val="DE1E5A"/>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08" autoAdjust="0"/>
    <p:restoredTop sz="94660"/>
  </p:normalViewPr>
  <p:slideViewPr>
    <p:cSldViewPr snapToGrid="0" showGuides="1">
      <p:cViewPr>
        <p:scale>
          <a:sx n="99" d="100"/>
          <a:sy n="99" d="100"/>
        </p:scale>
        <p:origin x="840" y="61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30/11/2020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30/11/2020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world-history-history-subjects-key-stage-2/the-ancient-world-world-history-history-subjects-key-stage-2/ks2-mesopotamia"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s://www.twinkl.co.uk/resources/world-history-history-subjects-key-stage-2/the-ancient-world-world-history-history-subjects-key-stage-2/ks2-mesopotamia"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3.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F1AF4A29-2878-4766-96EB-C144F39586E9}"/>
              </a:ext>
            </a:extLst>
          </p:cNvPr>
          <p:cNvSpPr/>
          <p:nvPr/>
        </p:nvSpPr>
        <p:spPr>
          <a:xfrm>
            <a:off x="118241" y="5517931"/>
            <a:ext cx="1418897" cy="1221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rgbClr val="BDAF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Making Babylon Important</a:t>
            </a:r>
          </a:p>
        </p:txBody>
      </p:sp>
      <p:grpSp>
        <p:nvGrpSpPr>
          <p:cNvPr id="4" name="Group 3">
            <a:extLst>
              <a:ext uri="{FF2B5EF4-FFF2-40B4-BE49-F238E27FC236}">
                <a16:creationId xmlns:a16="http://schemas.microsoft.com/office/drawing/2014/main" id="{27AB4D55-1AD0-4299-8146-0A884287B461}"/>
              </a:ext>
            </a:extLst>
          </p:cNvPr>
          <p:cNvGrpSpPr/>
          <p:nvPr/>
        </p:nvGrpSpPr>
        <p:grpSpPr>
          <a:xfrm>
            <a:off x="658226" y="1365903"/>
            <a:ext cx="7800297" cy="4597574"/>
            <a:chOff x="618469" y="1563968"/>
            <a:chExt cx="17510623" cy="2028903"/>
          </a:xfrm>
        </p:grpSpPr>
        <p:sp>
          <p:nvSpPr>
            <p:cNvPr id="5" name="Rectangle 4">
              <a:extLst>
                <a:ext uri="{FF2B5EF4-FFF2-40B4-BE49-F238E27FC236}">
                  <a16:creationId xmlns:a16="http://schemas.microsoft.com/office/drawing/2014/main" id="{FB1EA096-E1B1-48F3-BF11-63CA3A38774C}"/>
                </a:ext>
              </a:extLst>
            </p:cNvPr>
            <p:cNvSpPr/>
            <p:nvPr/>
          </p:nvSpPr>
          <p:spPr>
            <a:xfrm>
              <a:off x="618469" y="1563968"/>
              <a:ext cx="17510623" cy="2028903"/>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AA92071-9978-4076-8A8A-CC0EA588DB1D}"/>
                </a:ext>
              </a:extLst>
            </p:cNvPr>
            <p:cNvSpPr txBox="1"/>
            <p:nvPr/>
          </p:nvSpPr>
          <p:spPr>
            <a:xfrm>
              <a:off x="950155" y="1655902"/>
              <a:ext cx="16623144" cy="529704"/>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King Hammurabi was responsible for transforming Babylon from a small town to a capital city. He improved the defences of the city, strengthening the city walls. He also improved the city’s watering system and built new temples. </a:t>
              </a:r>
            </a:p>
          </p:txBody>
        </p:sp>
      </p:grpSp>
      <p:sp>
        <p:nvSpPr>
          <p:cNvPr id="8" name="TextBox 7">
            <a:extLst>
              <a:ext uri="{FF2B5EF4-FFF2-40B4-BE49-F238E27FC236}">
                <a16:creationId xmlns:a16="http://schemas.microsoft.com/office/drawing/2014/main" id="{C4046F6A-E12C-44A6-8E93-56D5B36145A0}"/>
              </a:ext>
            </a:extLst>
          </p:cNvPr>
          <p:cNvSpPr txBox="1"/>
          <p:nvPr/>
        </p:nvSpPr>
        <p:spPr>
          <a:xfrm>
            <a:off x="805979" y="5197450"/>
            <a:ext cx="7404960" cy="707501"/>
          </a:xfrm>
          <a:prstGeom prst="rect">
            <a:avLst/>
          </a:prstGeom>
          <a:noFill/>
        </p:spPr>
        <p:txBody>
          <a:bodyPr wrap="square">
            <a:spAutoFit/>
          </a:bodyPr>
          <a:lstStyle/>
          <a:p>
            <a:pPr marL="0" lvl="0" indent="0" algn="l" rtl="0">
              <a:lnSpc>
                <a:spcPct val="115000"/>
              </a:lnSpc>
              <a:spcBef>
                <a:spcPts val="0"/>
              </a:spcBef>
              <a:spcAft>
                <a:spcPts val="0"/>
              </a:spcAft>
              <a:buClr>
                <a:schemeClr val="dk1"/>
              </a:buClr>
              <a:buSzPts val="1100"/>
              <a:buFont typeface="Arial"/>
              <a:buNone/>
            </a:pPr>
            <a:r>
              <a:rPr lang="en-GB" sz="1800" dirty="0">
                <a:solidFill>
                  <a:schemeClr val="dk1"/>
                </a:solidFill>
              </a:rPr>
              <a:t>These changes were implemented during his reign, which lasted from 1792 to 1759 BC.</a:t>
            </a:r>
          </a:p>
        </p:txBody>
      </p:sp>
      <p:pic>
        <p:nvPicPr>
          <p:cNvPr id="10" name="Picture 9">
            <a:extLst>
              <a:ext uri="{FF2B5EF4-FFF2-40B4-BE49-F238E27FC236}">
                <a16:creationId xmlns:a16="http://schemas.microsoft.com/office/drawing/2014/main" id="{995485FA-38BC-4875-AEFF-709729B617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5005" y="2655807"/>
            <a:ext cx="4044898" cy="2613460"/>
          </a:xfrm>
          <a:prstGeom prst="rect">
            <a:avLst/>
          </a:prstGeom>
        </p:spPr>
      </p:pic>
    </p:spTree>
    <p:extLst>
      <p:ext uri="{BB962C8B-B14F-4D97-AF65-F5344CB8AC3E}">
        <p14:creationId xmlns:p14="http://schemas.microsoft.com/office/powerpoint/2010/main" val="35818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rgbClr val="BDAF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King </a:t>
            </a:r>
            <a:r>
              <a:rPr lang="en-GB" sz="3600" b="1" dirty="0" err="1"/>
              <a:t>Nebucchadnezzar</a:t>
            </a:r>
            <a:r>
              <a:rPr lang="en-GB" sz="3600" b="1" dirty="0"/>
              <a:t> II</a:t>
            </a:r>
          </a:p>
        </p:txBody>
      </p:sp>
      <p:grpSp>
        <p:nvGrpSpPr>
          <p:cNvPr id="4" name="Group 3">
            <a:extLst>
              <a:ext uri="{FF2B5EF4-FFF2-40B4-BE49-F238E27FC236}">
                <a16:creationId xmlns:a16="http://schemas.microsoft.com/office/drawing/2014/main" id="{27AB4D55-1AD0-4299-8146-0A884287B461}"/>
              </a:ext>
            </a:extLst>
          </p:cNvPr>
          <p:cNvGrpSpPr/>
          <p:nvPr/>
        </p:nvGrpSpPr>
        <p:grpSpPr>
          <a:xfrm>
            <a:off x="671851" y="1130213"/>
            <a:ext cx="7800297" cy="5177281"/>
            <a:chOff x="618469" y="1563968"/>
            <a:chExt cx="17510623" cy="2094327"/>
          </a:xfrm>
        </p:grpSpPr>
        <p:sp>
          <p:nvSpPr>
            <p:cNvPr id="5" name="Rectangle 4">
              <a:extLst>
                <a:ext uri="{FF2B5EF4-FFF2-40B4-BE49-F238E27FC236}">
                  <a16:creationId xmlns:a16="http://schemas.microsoft.com/office/drawing/2014/main" id="{FB1EA096-E1B1-48F3-BF11-63CA3A38774C}"/>
                </a:ext>
              </a:extLst>
            </p:cNvPr>
            <p:cNvSpPr/>
            <p:nvPr/>
          </p:nvSpPr>
          <p:spPr>
            <a:xfrm>
              <a:off x="618469" y="1563968"/>
              <a:ext cx="17510623" cy="2094327"/>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AA92071-9978-4076-8A8A-CC0EA588DB1D}"/>
                </a:ext>
              </a:extLst>
            </p:cNvPr>
            <p:cNvSpPr txBox="1"/>
            <p:nvPr/>
          </p:nvSpPr>
          <p:spPr>
            <a:xfrm>
              <a:off x="950155" y="1609935"/>
              <a:ext cx="16623144" cy="529704"/>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By the 6</a:t>
              </a:r>
              <a:r>
                <a:rPr lang="en-GB" sz="1800" b="0" i="0" u="none" strike="noStrike" baseline="30000" dirty="0">
                  <a:solidFill>
                    <a:srgbClr val="000000"/>
                  </a:solidFill>
                  <a:effectLst/>
                </a:rPr>
                <a:t>th</a:t>
              </a:r>
              <a:r>
                <a:rPr lang="en-GB" sz="1800" b="0" i="0" u="none" strike="noStrike" dirty="0">
                  <a:solidFill>
                    <a:srgbClr val="000000"/>
                  </a:solidFill>
                  <a:effectLst/>
                </a:rPr>
                <a:t> century BC, Babylon had fallen into disrepair. The city had been damaged in fights between different peoples who wanted to control Mesopotamia and a lot of the improvements carried out by King Hammurabi were not visible any more.</a:t>
              </a:r>
            </a:p>
          </p:txBody>
        </p:sp>
      </p:grpSp>
      <p:sp>
        <p:nvSpPr>
          <p:cNvPr id="11" name="TextBox 10">
            <a:extLst>
              <a:ext uri="{FF2B5EF4-FFF2-40B4-BE49-F238E27FC236}">
                <a16:creationId xmlns:a16="http://schemas.microsoft.com/office/drawing/2014/main" id="{F667233B-F40C-4A12-9E3B-0BEA64A860FB}"/>
              </a:ext>
            </a:extLst>
          </p:cNvPr>
          <p:cNvSpPr txBox="1"/>
          <p:nvPr/>
        </p:nvSpPr>
        <p:spPr>
          <a:xfrm>
            <a:off x="819604" y="2410767"/>
            <a:ext cx="6924804" cy="923330"/>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King Nebuchadnezzar II rebuilt Babylon and for this reason, his period of reign was known as the </a:t>
            </a:r>
            <a:r>
              <a:rPr lang="en-GB" sz="1800" b="1" i="0" u="none" strike="noStrike" dirty="0">
                <a:solidFill>
                  <a:srgbClr val="000000"/>
                </a:solidFill>
                <a:effectLst/>
              </a:rPr>
              <a:t>Neo-Babylonian Empire</a:t>
            </a:r>
            <a:r>
              <a:rPr lang="en-GB" sz="1800" b="0" i="0" u="none" strike="noStrike" dirty="0">
                <a:solidFill>
                  <a:srgbClr val="000000"/>
                </a:solidFill>
                <a:effectLst/>
              </a:rPr>
              <a:t>.                 He ruled from 605 to 561 BC. Some of his achievements included:</a:t>
            </a:r>
          </a:p>
        </p:txBody>
      </p:sp>
      <p:sp>
        <p:nvSpPr>
          <p:cNvPr id="13" name="TextBox 12">
            <a:extLst>
              <a:ext uri="{FF2B5EF4-FFF2-40B4-BE49-F238E27FC236}">
                <a16:creationId xmlns:a16="http://schemas.microsoft.com/office/drawing/2014/main" id="{5CAA1EBB-4CC8-4EB9-A645-818DBF50A963}"/>
              </a:ext>
            </a:extLst>
          </p:cNvPr>
          <p:cNvSpPr txBox="1"/>
          <p:nvPr/>
        </p:nvSpPr>
        <p:spPr>
          <a:xfrm>
            <a:off x="819604" y="3341873"/>
            <a:ext cx="6514257" cy="3000821"/>
          </a:xfrm>
          <a:prstGeom prst="rect">
            <a:avLst/>
          </a:prstGeom>
          <a:noFill/>
        </p:spPr>
        <p:txBody>
          <a:bodyPr wrap="square">
            <a:spAutoFit/>
          </a:bodyPr>
          <a:lstStyle/>
          <a:p>
            <a:pPr marL="285750" indent="-285750" rtl="0">
              <a:spcBef>
                <a:spcPts val="1800"/>
              </a:spcBef>
              <a:spcAft>
                <a:spcPts val="0"/>
              </a:spcAft>
              <a:buFont typeface="Arial" panose="020B0604020202020204" pitchFamily="34" charset="0"/>
              <a:buChar char="•"/>
            </a:pPr>
            <a:r>
              <a:rPr lang="en-GB" sz="1800" b="0" i="0" u="none" strike="noStrike" dirty="0">
                <a:solidFill>
                  <a:srgbClr val="000000"/>
                </a:solidFill>
                <a:effectLst/>
              </a:rPr>
              <a:t>rebuilding the massive walls of the city so it would be more difficult to attack;</a:t>
            </a:r>
          </a:p>
          <a:p>
            <a:pPr marL="285750" indent="-285750" rtl="0">
              <a:spcBef>
                <a:spcPts val="1800"/>
              </a:spcBef>
              <a:spcAft>
                <a:spcPts val="0"/>
              </a:spcAft>
              <a:buFont typeface="Arial" panose="020B0604020202020204" pitchFamily="34" charset="0"/>
              <a:buChar char="•"/>
            </a:pPr>
            <a:r>
              <a:rPr lang="en-GB" sz="1800" b="0" i="0" u="none" strike="noStrike" dirty="0">
                <a:solidFill>
                  <a:srgbClr val="000000"/>
                </a:solidFill>
                <a:effectLst/>
              </a:rPr>
              <a:t>building new temples and restoring old ones that                        had been damaged;</a:t>
            </a:r>
          </a:p>
          <a:p>
            <a:pPr marL="285750" indent="-285750" rtl="0">
              <a:spcBef>
                <a:spcPts val="1800"/>
              </a:spcBef>
              <a:spcAft>
                <a:spcPts val="0"/>
              </a:spcAft>
              <a:buFont typeface="Arial" panose="020B0604020202020204" pitchFamily="34" charset="0"/>
              <a:buChar char="•"/>
            </a:pPr>
            <a:r>
              <a:rPr lang="en-GB" sz="1800" b="0" i="0" u="none" strike="noStrike" dirty="0">
                <a:solidFill>
                  <a:srgbClr val="000000"/>
                </a:solidFill>
                <a:effectLst/>
              </a:rPr>
              <a:t>constructing the beautiful Ishtar Gate</a:t>
            </a:r>
            <a:r>
              <a:rPr lang="en-GB" dirty="0">
                <a:solidFill>
                  <a:srgbClr val="000000"/>
                </a:solidFill>
              </a:rPr>
              <a:t> </a:t>
            </a:r>
            <a:r>
              <a:rPr lang="en-GB" sz="1800" b="0" i="0" u="none" strike="noStrike" dirty="0">
                <a:solidFill>
                  <a:srgbClr val="000000"/>
                </a:solidFill>
                <a:effectLst/>
              </a:rPr>
              <a:t>that we can still see today, reconstructed at the Pergamon Museum in Berlin;</a:t>
            </a:r>
          </a:p>
          <a:p>
            <a:pPr marL="285750" indent="-285750" rtl="0">
              <a:spcBef>
                <a:spcPts val="1800"/>
              </a:spcBef>
              <a:spcAft>
                <a:spcPts val="0"/>
              </a:spcAft>
              <a:buFont typeface="Arial" panose="020B0604020202020204" pitchFamily="34" charset="0"/>
              <a:buChar char="•"/>
            </a:pPr>
            <a:r>
              <a:rPr lang="en-GB" sz="1800" b="0" i="0" u="none" strike="noStrike" dirty="0">
                <a:solidFill>
                  <a:srgbClr val="000000"/>
                </a:solidFill>
                <a:effectLst/>
              </a:rPr>
              <a:t>building an enormous palace that included the Hanging Gardens of Babylon.</a:t>
            </a:r>
          </a:p>
        </p:txBody>
      </p:sp>
      <p:pic>
        <p:nvPicPr>
          <p:cNvPr id="15" name="Google Shape;101;p16">
            <a:extLst>
              <a:ext uri="{FF2B5EF4-FFF2-40B4-BE49-F238E27FC236}">
                <a16:creationId xmlns:a16="http://schemas.microsoft.com/office/drawing/2014/main" id="{8D131A5C-BC3B-4F4B-B262-6AB334B7CC94}"/>
              </a:ext>
            </a:extLst>
          </p:cNvPr>
          <p:cNvPicPr preferRelativeResize="0"/>
          <p:nvPr/>
        </p:nvPicPr>
        <p:blipFill>
          <a:blip r:embed="rId2">
            <a:alphaModFix/>
          </a:blip>
          <a:stretch>
            <a:fillRect/>
          </a:stretch>
        </p:blipFill>
        <p:spPr>
          <a:xfrm flipH="1">
            <a:off x="7236381" y="2442856"/>
            <a:ext cx="1976365" cy="3723687"/>
          </a:xfrm>
          <a:prstGeom prst="rect">
            <a:avLst/>
          </a:prstGeom>
          <a:noFill/>
          <a:ln>
            <a:noFill/>
          </a:ln>
        </p:spPr>
      </p:pic>
    </p:spTree>
    <p:extLst>
      <p:ext uri="{BB962C8B-B14F-4D97-AF65-F5344CB8AC3E}">
        <p14:creationId xmlns:p14="http://schemas.microsoft.com/office/powerpoint/2010/main" val="3581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rgbClr val="BDAF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Hanging Gardens of Babylon</a:t>
            </a:r>
          </a:p>
        </p:txBody>
      </p:sp>
      <p:sp>
        <p:nvSpPr>
          <p:cNvPr id="5" name="Rectangle 4">
            <a:extLst>
              <a:ext uri="{FF2B5EF4-FFF2-40B4-BE49-F238E27FC236}">
                <a16:creationId xmlns:a16="http://schemas.microsoft.com/office/drawing/2014/main" id="{FB1EA096-E1B1-48F3-BF11-63CA3A38774C}"/>
              </a:ext>
            </a:extLst>
          </p:cNvPr>
          <p:cNvSpPr/>
          <p:nvPr/>
        </p:nvSpPr>
        <p:spPr>
          <a:xfrm>
            <a:off x="671851" y="1223517"/>
            <a:ext cx="7800297" cy="4597574"/>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D271C57-8522-46AC-A9DF-2ECCA3F5AC2D}"/>
              </a:ext>
            </a:extLst>
          </p:cNvPr>
          <p:cNvSpPr txBox="1"/>
          <p:nvPr/>
        </p:nvSpPr>
        <p:spPr>
          <a:xfrm>
            <a:off x="797396" y="1379987"/>
            <a:ext cx="7583113" cy="923330"/>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It is said that King </a:t>
            </a:r>
            <a:r>
              <a:rPr lang="en-GB" sz="1800" b="0" i="0" u="none" strike="noStrike" dirty="0" err="1">
                <a:solidFill>
                  <a:srgbClr val="000000"/>
                </a:solidFill>
                <a:effectLst/>
              </a:rPr>
              <a:t>Nebucchadnezzar</a:t>
            </a:r>
            <a:r>
              <a:rPr lang="en-GB" sz="1800" b="0" i="0" u="none" strike="noStrike" dirty="0">
                <a:solidFill>
                  <a:srgbClr val="000000"/>
                </a:solidFill>
                <a:effectLst/>
              </a:rPr>
              <a:t> II commanded the construction of the Hanging Gardens of Babylon because his wife, Queen </a:t>
            </a:r>
            <a:r>
              <a:rPr lang="en-GB" sz="1800" b="0" i="0" u="none" strike="noStrike" dirty="0" err="1">
                <a:solidFill>
                  <a:srgbClr val="000000"/>
                </a:solidFill>
                <a:effectLst/>
              </a:rPr>
              <a:t>Amytis</a:t>
            </a:r>
            <a:r>
              <a:rPr lang="en-GB" sz="1800" b="0" i="0" u="none" strike="noStrike" dirty="0">
                <a:solidFill>
                  <a:srgbClr val="000000"/>
                </a:solidFill>
                <a:effectLst/>
              </a:rPr>
              <a:t>, missed the mountains and flowers of her lush homeland. </a:t>
            </a:r>
          </a:p>
        </p:txBody>
      </p:sp>
      <p:sp>
        <p:nvSpPr>
          <p:cNvPr id="11" name="TextBox 10">
            <a:extLst>
              <a:ext uri="{FF2B5EF4-FFF2-40B4-BE49-F238E27FC236}">
                <a16:creationId xmlns:a16="http://schemas.microsoft.com/office/drawing/2014/main" id="{2BB109F6-44B5-495B-B0C7-5D7265C75C7A}"/>
              </a:ext>
            </a:extLst>
          </p:cNvPr>
          <p:cNvSpPr txBox="1"/>
          <p:nvPr/>
        </p:nvSpPr>
        <p:spPr>
          <a:xfrm>
            <a:off x="797396" y="2406600"/>
            <a:ext cx="4198776" cy="1477328"/>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One Greek author who mentioned the Gardens, spoke of a structure made of mud bricks, measuring 400 feet wide and 75 feet high, resting on heavy foundations of natural stone. </a:t>
            </a:r>
          </a:p>
        </p:txBody>
      </p:sp>
      <p:sp>
        <p:nvSpPr>
          <p:cNvPr id="12" name="TextBox 11">
            <a:extLst>
              <a:ext uri="{FF2B5EF4-FFF2-40B4-BE49-F238E27FC236}">
                <a16:creationId xmlns:a16="http://schemas.microsoft.com/office/drawing/2014/main" id="{F7C4F40A-C298-481C-BD1C-C3B122324F46}"/>
              </a:ext>
            </a:extLst>
          </p:cNvPr>
          <p:cNvSpPr txBox="1"/>
          <p:nvPr/>
        </p:nvSpPr>
        <p:spPr>
          <a:xfrm>
            <a:off x="797396" y="3987211"/>
            <a:ext cx="4016463" cy="923330"/>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There were waterfalls falling from floor to floor and lots of different kinds of trees, shrubs and flowers.</a:t>
            </a:r>
          </a:p>
        </p:txBody>
      </p:sp>
      <p:sp>
        <p:nvSpPr>
          <p:cNvPr id="13" name="TextBox 12">
            <a:extLst>
              <a:ext uri="{FF2B5EF4-FFF2-40B4-BE49-F238E27FC236}">
                <a16:creationId xmlns:a16="http://schemas.microsoft.com/office/drawing/2014/main" id="{ED4C530F-EEC0-4989-A2D3-17B724E89880}"/>
              </a:ext>
            </a:extLst>
          </p:cNvPr>
          <p:cNvSpPr txBox="1"/>
          <p:nvPr/>
        </p:nvSpPr>
        <p:spPr>
          <a:xfrm>
            <a:off x="797396" y="5013825"/>
            <a:ext cx="7583112" cy="646331"/>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The Gardens were considered a feat of engineering, especially taking into account how dry the area around Babylon was.</a:t>
            </a:r>
          </a:p>
        </p:txBody>
      </p:sp>
      <p:pic>
        <p:nvPicPr>
          <p:cNvPr id="14" name="Picture 13">
            <a:extLst>
              <a:ext uri="{FF2B5EF4-FFF2-40B4-BE49-F238E27FC236}">
                <a16:creationId xmlns:a16="http://schemas.microsoft.com/office/drawing/2014/main" id="{6B0C8C15-5982-4FF1-878D-561AB8BCC232}"/>
              </a:ext>
            </a:extLst>
          </p:cNvPr>
          <p:cNvPicPr>
            <a:picLocks noChangeAspect="1"/>
          </p:cNvPicPr>
          <p:nvPr/>
        </p:nvPicPr>
        <p:blipFill>
          <a:blip r:embed="rId2"/>
          <a:stretch>
            <a:fillRect/>
          </a:stretch>
        </p:blipFill>
        <p:spPr>
          <a:xfrm>
            <a:off x="4883419" y="2460533"/>
            <a:ext cx="3407201" cy="2392357"/>
          </a:xfrm>
          <a:prstGeom prst="rect">
            <a:avLst/>
          </a:prstGeom>
          <a:ln w="28575">
            <a:solidFill>
              <a:srgbClr val="BDAFD0"/>
            </a:solidFill>
          </a:ln>
        </p:spPr>
      </p:pic>
    </p:spTree>
    <p:extLst>
      <p:ext uri="{BB962C8B-B14F-4D97-AF65-F5344CB8AC3E}">
        <p14:creationId xmlns:p14="http://schemas.microsoft.com/office/powerpoint/2010/main" val="272561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rgbClr val="BDAF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Controversy</a:t>
            </a:r>
          </a:p>
        </p:txBody>
      </p:sp>
      <p:sp>
        <p:nvSpPr>
          <p:cNvPr id="5" name="Rectangle 4">
            <a:extLst>
              <a:ext uri="{FF2B5EF4-FFF2-40B4-BE49-F238E27FC236}">
                <a16:creationId xmlns:a16="http://schemas.microsoft.com/office/drawing/2014/main" id="{FB1EA096-E1B1-48F3-BF11-63CA3A38774C}"/>
              </a:ext>
            </a:extLst>
          </p:cNvPr>
          <p:cNvSpPr/>
          <p:nvPr/>
        </p:nvSpPr>
        <p:spPr>
          <a:xfrm>
            <a:off x="671851" y="1223517"/>
            <a:ext cx="7800297" cy="4597574"/>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D271C57-8522-46AC-A9DF-2ECCA3F5AC2D}"/>
              </a:ext>
            </a:extLst>
          </p:cNvPr>
          <p:cNvSpPr txBox="1"/>
          <p:nvPr/>
        </p:nvSpPr>
        <p:spPr>
          <a:xfrm>
            <a:off x="797396" y="1379987"/>
            <a:ext cx="7583113" cy="923330"/>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However, there is no actual evidence that the Hanging Gardens of Babylon ever existed. No Babylonian texts mention them and no archaeological remains have been found. </a:t>
            </a:r>
          </a:p>
        </p:txBody>
      </p:sp>
      <p:sp>
        <p:nvSpPr>
          <p:cNvPr id="11" name="TextBox 10">
            <a:extLst>
              <a:ext uri="{FF2B5EF4-FFF2-40B4-BE49-F238E27FC236}">
                <a16:creationId xmlns:a16="http://schemas.microsoft.com/office/drawing/2014/main" id="{2BB109F6-44B5-495B-B0C7-5D7265C75C7A}"/>
              </a:ext>
            </a:extLst>
          </p:cNvPr>
          <p:cNvSpPr txBox="1"/>
          <p:nvPr/>
        </p:nvSpPr>
        <p:spPr>
          <a:xfrm>
            <a:off x="766297" y="2462581"/>
            <a:ext cx="3774604" cy="2585323"/>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Some researchers think that the gardens may actually have been in Nineveh, which was another important city in Mesopotamia, while others claim that the Greek authors, who compiled the list of the ancient Seven Wonders of the World, may have been fantasising about the royal palace in Babylon.</a:t>
            </a:r>
          </a:p>
        </p:txBody>
      </p:sp>
      <p:grpSp>
        <p:nvGrpSpPr>
          <p:cNvPr id="15" name="Group 14">
            <a:extLst>
              <a:ext uri="{FF2B5EF4-FFF2-40B4-BE49-F238E27FC236}">
                <a16:creationId xmlns:a16="http://schemas.microsoft.com/office/drawing/2014/main" id="{97612AEC-4F28-4961-AB89-BD31AC3DFCEF}"/>
              </a:ext>
            </a:extLst>
          </p:cNvPr>
          <p:cNvGrpSpPr/>
          <p:nvPr/>
        </p:nvGrpSpPr>
        <p:grpSpPr>
          <a:xfrm>
            <a:off x="0" y="5807370"/>
            <a:ext cx="9144000" cy="772108"/>
            <a:chOff x="618471" y="1563968"/>
            <a:chExt cx="9097675" cy="340730"/>
          </a:xfrm>
        </p:grpSpPr>
        <p:sp>
          <p:nvSpPr>
            <p:cNvPr id="16" name="Rectangle 15">
              <a:extLst>
                <a:ext uri="{FF2B5EF4-FFF2-40B4-BE49-F238E27FC236}">
                  <a16:creationId xmlns:a16="http://schemas.microsoft.com/office/drawing/2014/main" id="{230E47EF-E3AF-422C-90F5-209BF981FF91}"/>
                </a:ext>
              </a:extLst>
            </p:cNvPr>
            <p:cNvSpPr/>
            <p:nvPr/>
          </p:nvSpPr>
          <p:spPr>
            <a:xfrm>
              <a:off x="618471" y="1563968"/>
              <a:ext cx="9097675" cy="340730"/>
            </a:xfrm>
            <a:prstGeom prst="rect">
              <a:avLst/>
            </a:prstGeom>
            <a:solidFill>
              <a:srgbClr val="BD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41661C12-E5A6-46EB-BA5D-974D829E05B5}"/>
                </a:ext>
              </a:extLst>
            </p:cNvPr>
            <p:cNvSpPr txBox="1"/>
            <p:nvPr/>
          </p:nvSpPr>
          <p:spPr>
            <a:xfrm>
              <a:off x="1176668" y="1651201"/>
              <a:ext cx="8015013" cy="162986"/>
            </a:xfrm>
            <a:prstGeom prst="rect">
              <a:avLst/>
            </a:prstGeom>
            <a:noFill/>
          </p:spPr>
          <p:txBody>
            <a:bodyPr wrap="square">
              <a:spAutoFit/>
            </a:bodyPr>
            <a:lstStyle/>
            <a:p>
              <a:pPr rtl="0">
                <a:spcBef>
                  <a:spcPts val="1800"/>
                </a:spcBef>
                <a:spcAft>
                  <a:spcPts val="0"/>
                </a:spcAft>
              </a:pPr>
              <a:r>
                <a:rPr lang="en-GB" sz="1800" b="1" i="0" u="none" strike="noStrike" dirty="0">
                  <a:solidFill>
                    <a:srgbClr val="000000"/>
                  </a:solidFill>
                  <a:effectLst/>
                </a:rPr>
                <a:t>fantasising </a:t>
              </a:r>
              <a:r>
                <a:rPr lang="en-GB" sz="1800" i="0" u="none" strike="noStrike" dirty="0">
                  <a:solidFill>
                    <a:srgbClr val="000000"/>
                  </a:solidFill>
                  <a:effectLst/>
                </a:rPr>
                <a:t>- imagining something that is desired</a:t>
              </a:r>
            </a:p>
          </p:txBody>
        </p:sp>
      </p:grpSp>
      <p:pic>
        <p:nvPicPr>
          <p:cNvPr id="4" name="Picture 3">
            <a:extLst>
              <a:ext uri="{FF2B5EF4-FFF2-40B4-BE49-F238E27FC236}">
                <a16:creationId xmlns:a16="http://schemas.microsoft.com/office/drawing/2014/main" id="{4721CC2E-B056-4390-B73D-D08BD5134A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4204" y="2469567"/>
            <a:ext cx="3656910" cy="2585322"/>
          </a:xfrm>
          <a:prstGeom prst="rect">
            <a:avLst/>
          </a:prstGeom>
          <a:ln w="28575">
            <a:solidFill>
              <a:srgbClr val="BDAFD0"/>
            </a:solidFill>
          </a:ln>
        </p:spPr>
      </p:pic>
    </p:spTree>
    <p:extLst>
      <p:ext uri="{BB962C8B-B14F-4D97-AF65-F5344CB8AC3E}">
        <p14:creationId xmlns:p14="http://schemas.microsoft.com/office/powerpoint/2010/main" val="36699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1EA096-E1B1-48F3-BF11-63CA3A38774C}"/>
              </a:ext>
            </a:extLst>
          </p:cNvPr>
          <p:cNvSpPr/>
          <p:nvPr/>
        </p:nvSpPr>
        <p:spPr>
          <a:xfrm>
            <a:off x="671851" y="1223517"/>
            <a:ext cx="7800297" cy="4597574"/>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D271C57-8522-46AC-A9DF-2ECCA3F5AC2D}"/>
              </a:ext>
            </a:extLst>
          </p:cNvPr>
          <p:cNvSpPr txBox="1"/>
          <p:nvPr/>
        </p:nvSpPr>
        <p:spPr>
          <a:xfrm>
            <a:off x="797397" y="1379987"/>
            <a:ext cx="6268988" cy="923330"/>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Using the information on this PowerPoint, as well as using the Internet and some reference books, prepare a debate on whether the Hanging Gardens of Babylon really existed. </a:t>
            </a:r>
          </a:p>
        </p:txBody>
      </p:sp>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rgbClr val="BDAF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Did the Gardens Really Exist?</a:t>
            </a:r>
          </a:p>
        </p:txBody>
      </p:sp>
      <p:grpSp>
        <p:nvGrpSpPr>
          <p:cNvPr id="15" name="Group 14">
            <a:extLst>
              <a:ext uri="{FF2B5EF4-FFF2-40B4-BE49-F238E27FC236}">
                <a16:creationId xmlns:a16="http://schemas.microsoft.com/office/drawing/2014/main" id="{97612AEC-4F28-4961-AB89-BD31AC3DFCEF}"/>
              </a:ext>
            </a:extLst>
          </p:cNvPr>
          <p:cNvGrpSpPr/>
          <p:nvPr/>
        </p:nvGrpSpPr>
        <p:grpSpPr>
          <a:xfrm>
            <a:off x="0" y="5977560"/>
            <a:ext cx="9144000" cy="601917"/>
            <a:chOff x="618471" y="1563968"/>
            <a:chExt cx="9097675" cy="340730"/>
          </a:xfrm>
        </p:grpSpPr>
        <p:sp>
          <p:nvSpPr>
            <p:cNvPr id="16" name="Rectangle 15">
              <a:extLst>
                <a:ext uri="{FF2B5EF4-FFF2-40B4-BE49-F238E27FC236}">
                  <a16:creationId xmlns:a16="http://schemas.microsoft.com/office/drawing/2014/main" id="{230E47EF-E3AF-422C-90F5-209BF981FF91}"/>
                </a:ext>
              </a:extLst>
            </p:cNvPr>
            <p:cNvSpPr/>
            <p:nvPr/>
          </p:nvSpPr>
          <p:spPr>
            <a:xfrm>
              <a:off x="618471" y="1563968"/>
              <a:ext cx="9097675" cy="340730"/>
            </a:xfrm>
            <a:prstGeom prst="rect">
              <a:avLst/>
            </a:prstGeom>
            <a:solidFill>
              <a:srgbClr val="BD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41661C12-E5A6-46EB-BA5D-974D829E05B5}"/>
                </a:ext>
              </a:extLst>
            </p:cNvPr>
            <p:cNvSpPr txBox="1"/>
            <p:nvPr/>
          </p:nvSpPr>
          <p:spPr>
            <a:xfrm>
              <a:off x="1159801" y="1633870"/>
              <a:ext cx="8015013" cy="162986"/>
            </a:xfrm>
            <a:prstGeom prst="rect">
              <a:avLst/>
            </a:prstGeom>
            <a:noFill/>
          </p:spPr>
          <p:txBody>
            <a:bodyPr wrap="square">
              <a:spAutoFit/>
            </a:bodyPr>
            <a:lstStyle/>
            <a:p>
              <a:pPr algn="ctr" rtl="0">
                <a:spcBef>
                  <a:spcPts val="1800"/>
                </a:spcBef>
                <a:spcAft>
                  <a:spcPts val="0"/>
                </a:spcAft>
              </a:pPr>
              <a:r>
                <a:rPr lang="en-GB" sz="1800" b="1" i="0" u="none" strike="noStrike" dirty="0">
                  <a:solidFill>
                    <a:schemeClr val="bg1"/>
                  </a:solidFill>
                  <a:effectLst/>
                </a:rPr>
                <a:t>Which team has been the most persuasive?</a:t>
              </a:r>
            </a:p>
          </p:txBody>
        </p:sp>
      </p:grpSp>
      <p:grpSp>
        <p:nvGrpSpPr>
          <p:cNvPr id="18" name="Group 17">
            <a:extLst>
              <a:ext uri="{FF2B5EF4-FFF2-40B4-BE49-F238E27FC236}">
                <a16:creationId xmlns:a16="http://schemas.microsoft.com/office/drawing/2014/main" id="{8D6A9CD9-CB9E-4601-8E03-8EC06DDCF8A1}"/>
              </a:ext>
            </a:extLst>
          </p:cNvPr>
          <p:cNvGrpSpPr/>
          <p:nvPr/>
        </p:nvGrpSpPr>
        <p:grpSpPr>
          <a:xfrm>
            <a:off x="734008" y="2454117"/>
            <a:ext cx="3655325" cy="3180366"/>
            <a:chOff x="734008" y="2454117"/>
            <a:chExt cx="3655325" cy="3180366"/>
          </a:xfrm>
        </p:grpSpPr>
        <p:sp>
          <p:nvSpPr>
            <p:cNvPr id="2" name="Rectangle 1">
              <a:extLst>
                <a:ext uri="{FF2B5EF4-FFF2-40B4-BE49-F238E27FC236}">
                  <a16:creationId xmlns:a16="http://schemas.microsoft.com/office/drawing/2014/main" id="{E15E5DC5-2A44-40A0-8130-4D7539E66061}"/>
                </a:ext>
              </a:extLst>
            </p:cNvPr>
            <p:cNvSpPr/>
            <p:nvPr/>
          </p:nvSpPr>
          <p:spPr>
            <a:xfrm>
              <a:off x="734008" y="2454117"/>
              <a:ext cx="3655325" cy="3180366"/>
            </a:xfrm>
            <a:prstGeom prst="rect">
              <a:avLst/>
            </a:prstGeom>
            <a:solidFill>
              <a:schemeClr val="bg1"/>
            </a:solidFill>
            <a:ln w="28575">
              <a:solidFill>
                <a:srgbClr val="BDAF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BB109F6-44B5-495B-B0C7-5D7265C75C7A}"/>
                </a:ext>
              </a:extLst>
            </p:cNvPr>
            <p:cNvSpPr txBox="1"/>
            <p:nvPr/>
          </p:nvSpPr>
          <p:spPr>
            <a:xfrm>
              <a:off x="735004" y="2538710"/>
              <a:ext cx="3654094" cy="2769989"/>
            </a:xfrm>
            <a:prstGeom prst="rect">
              <a:avLst/>
            </a:prstGeom>
            <a:noFill/>
            <a:ln w="28575">
              <a:noFill/>
            </a:ln>
          </p:spPr>
          <p:txBody>
            <a:bodyPr wrap="square">
              <a:spAutoFit/>
            </a:bodyPr>
            <a:lstStyle/>
            <a:p>
              <a:pPr rtl="0">
                <a:spcBef>
                  <a:spcPts val="1800"/>
                </a:spcBef>
                <a:spcAft>
                  <a:spcPts val="0"/>
                </a:spcAft>
              </a:pPr>
              <a:r>
                <a:rPr lang="en-GB" sz="1800" b="0" i="0" u="none" strike="noStrike" dirty="0">
                  <a:solidFill>
                    <a:srgbClr val="000000"/>
                  </a:solidFill>
                  <a:effectLst/>
                </a:rPr>
                <a:t>One team will defend the fact that they </a:t>
              </a:r>
              <a:r>
                <a:rPr lang="en-GB" sz="1800" b="1" i="0" u="none" strike="noStrike" dirty="0">
                  <a:solidFill>
                    <a:srgbClr val="000000"/>
                  </a:solidFill>
                  <a:effectLst/>
                </a:rPr>
                <a:t>did</a:t>
              </a:r>
              <a:r>
                <a:rPr lang="en-GB" sz="1800" b="0" i="0" u="none" strike="noStrike" dirty="0">
                  <a:solidFill>
                    <a:srgbClr val="000000"/>
                  </a:solidFill>
                  <a:effectLst/>
                </a:rPr>
                <a:t> exist. They will need to find out:</a:t>
              </a:r>
            </a:p>
            <a:p>
              <a:pPr marL="285750" indent="-285750" rtl="0">
                <a:spcBef>
                  <a:spcPts val="1800"/>
                </a:spcBef>
                <a:spcAft>
                  <a:spcPts val="0"/>
                </a:spcAft>
                <a:buFont typeface="Arial" panose="020B0604020202020204" pitchFamily="34" charset="0"/>
                <a:buChar char="•"/>
              </a:pPr>
              <a:r>
                <a:rPr lang="en-GB" sz="1800" b="0" i="0" u="none" strike="noStrike" dirty="0">
                  <a:solidFill>
                    <a:srgbClr val="000000"/>
                  </a:solidFill>
                  <a:effectLst/>
                </a:rPr>
                <a:t>the names of the Greek authors that mention the gardens;</a:t>
              </a:r>
            </a:p>
            <a:p>
              <a:pPr marL="285750" indent="-285750" rtl="0">
                <a:spcBef>
                  <a:spcPts val="1800"/>
                </a:spcBef>
                <a:spcAft>
                  <a:spcPts val="0"/>
                </a:spcAft>
                <a:buFont typeface="Arial" panose="020B0604020202020204" pitchFamily="34" charset="0"/>
                <a:buChar char="•"/>
              </a:pPr>
              <a:r>
                <a:rPr lang="en-GB" sz="1800" b="0" i="0" u="none" strike="noStrike" dirty="0">
                  <a:solidFill>
                    <a:srgbClr val="000000"/>
                  </a:solidFill>
                  <a:effectLst/>
                </a:rPr>
                <a:t>archaeologists who have found any remains that could be interpreted as the gardens.</a:t>
              </a:r>
            </a:p>
          </p:txBody>
        </p:sp>
      </p:grpSp>
      <p:grpSp>
        <p:nvGrpSpPr>
          <p:cNvPr id="20" name="Group 19">
            <a:extLst>
              <a:ext uri="{FF2B5EF4-FFF2-40B4-BE49-F238E27FC236}">
                <a16:creationId xmlns:a16="http://schemas.microsoft.com/office/drawing/2014/main" id="{49922B41-C8FD-40A8-9622-1313F2239B24}"/>
              </a:ext>
            </a:extLst>
          </p:cNvPr>
          <p:cNvGrpSpPr/>
          <p:nvPr/>
        </p:nvGrpSpPr>
        <p:grpSpPr>
          <a:xfrm>
            <a:off x="4691279" y="1000553"/>
            <a:ext cx="3738899" cy="4649322"/>
            <a:chOff x="4691279" y="1000553"/>
            <a:chExt cx="3738899" cy="4649322"/>
          </a:xfrm>
        </p:grpSpPr>
        <p:grpSp>
          <p:nvGrpSpPr>
            <p:cNvPr id="19" name="Group 18">
              <a:extLst>
                <a:ext uri="{FF2B5EF4-FFF2-40B4-BE49-F238E27FC236}">
                  <a16:creationId xmlns:a16="http://schemas.microsoft.com/office/drawing/2014/main" id="{98A61327-2346-46CD-8DB1-4D4797638C88}"/>
                </a:ext>
              </a:extLst>
            </p:cNvPr>
            <p:cNvGrpSpPr/>
            <p:nvPr/>
          </p:nvGrpSpPr>
          <p:grpSpPr>
            <a:xfrm>
              <a:off x="4691279" y="2469509"/>
              <a:ext cx="3738899" cy="3180366"/>
              <a:chOff x="4691279" y="2469509"/>
              <a:chExt cx="3738899" cy="3180366"/>
            </a:xfrm>
          </p:grpSpPr>
          <p:sp>
            <p:nvSpPr>
              <p:cNvPr id="14" name="Rectangle 13">
                <a:extLst>
                  <a:ext uri="{FF2B5EF4-FFF2-40B4-BE49-F238E27FC236}">
                    <a16:creationId xmlns:a16="http://schemas.microsoft.com/office/drawing/2014/main" id="{09A45C62-72CF-44D8-B06F-BFC428EAAE5D}"/>
                  </a:ext>
                </a:extLst>
              </p:cNvPr>
              <p:cNvSpPr/>
              <p:nvPr/>
            </p:nvSpPr>
            <p:spPr>
              <a:xfrm>
                <a:off x="4691279" y="2469509"/>
                <a:ext cx="3655325" cy="3180366"/>
              </a:xfrm>
              <a:prstGeom prst="rect">
                <a:avLst/>
              </a:prstGeom>
              <a:solidFill>
                <a:schemeClr val="bg1"/>
              </a:solidFill>
              <a:ln w="28575">
                <a:solidFill>
                  <a:srgbClr val="BDAF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4C176F3-7B2A-4A09-924B-F166B7FDC96B}"/>
                  </a:ext>
                </a:extLst>
              </p:cNvPr>
              <p:cNvSpPr txBox="1"/>
              <p:nvPr/>
            </p:nvSpPr>
            <p:spPr>
              <a:xfrm>
                <a:off x="4692899" y="2538710"/>
                <a:ext cx="3737279" cy="3046988"/>
              </a:xfrm>
              <a:prstGeom prst="rect">
                <a:avLst/>
              </a:prstGeom>
              <a:noFill/>
              <a:ln w="28575">
                <a:noFill/>
              </a:ln>
            </p:spPr>
            <p:txBody>
              <a:bodyPr wrap="square">
                <a:spAutoFit/>
              </a:bodyPr>
              <a:lstStyle/>
              <a:p>
                <a:pPr rtl="0">
                  <a:spcBef>
                    <a:spcPts val="1800"/>
                  </a:spcBef>
                  <a:spcAft>
                    <a:spcPts val="0"/>
                  </a:spcAft>
                </a:pPr>
                <a:r>
                  <a:rPr lang="en-GB" sz="1800" b="0" i="0" u="none" strike="noStrike" dirty="0">
                    <a:solidFill>
                      <a:srgbClr val="000000"/>
                    </a:solidFill>
                    <a:effectLst/>
                  </a:rPr>
                  <a:t>The other team will defend the fact that they </a:t>
                </a:r>
                <a:r>
                  <a:rPr lang="en-GB" sz="1800" b="1" i="0" u="none" strike="noStrike" dirty="0">
                    <a:solidFill>
                      <a:srgbClr val="000000"/>
                    </a:solidFill>
                    <a:effectLst/>
                  </a:rPr>
                  <a:t>did not </a:t>
                </a:r>
                <a:r>
                  <a:rPr lang="en-GB" sz="1800" b="0" i="0" u="none" strike="noStrike" dirty="0">
                    <a:solidFill>
                      <a:srgbClr val="000000"/>
                    </a:solidFill>
                    <a:effectLst/>
                  </a:rPr>
                  <a:t>exist. They will need to find out:</a:t>
                </a:r>
              </a:p>
              <a:p>
                <a:pPr marL="285750" indent="-285750" rtl="0">
                  <a:spcBef>
                    <a:spcPts val="1800"/>
                  </a:spcBef>
                  <a:spcAft>
                    <a:spcPts val="0"/>
                  </a:spcAft>
                  <a:buFont typeface="Arial" panose="020B0604020202020204" pitchFamily="34" charset="0"/>
                  <a:buChar char="•"/>
                </a:pPr>
                <a:r>
                  <a:rPr lang="en-GB" sz="1800" b="0" i="0" u="none" strike="noStrike" dirty="0">
                    <a:solidFill>
                      <a:srgbClr val="000000"/>
                    </a:solidFill>
                    <a:effectLst/>
                  </a:rPr>
                  <a:t>the names of archaeologists who think they might have been located in other places;</a:t>
                </a:r>
              </a:p>
              <a:p>
                <a:pPr marL="285750" indent="-285750" rtl="0">
                  <a:spcBef>
                    <a:spcPts val="1800"/>
                  </a:spcBef>
                  <a:spcAft>
                    <a:spcPts val="0"/>
                  </a:spcAft>
                  <a:buFont typeface="Arial" panose="020B0604020202020204" pitchFamily="34" charset="0"/>
                  <a:buChar char="•"/>
                </a:pPr>
                <a:r>
                  <a:rPr lang="en-GB" sz="1800" b="0" i="0" u="none" strike="noStrike" dirty="0">
                    <a:solidFill>
                      <a:srgbClr val="000000"/>
                    </a:solidFill>
                    <a:effectLst/>
                  </a:rPr>
                  <a:t>online newspapers that deny the existence of the gardens, with dates.</a:t>
                </a:r>
              </a:p>
            </p:txBody>
          </p:sp>
        </p:grpSp>
        <p:pic>
          <p:nvPicPr>
            <p:cNvPr id="8" name="Picture 7">
              <a:extLst>
                <a:ext uri="{FF2B5EF4-FFF2-40B4-BE49-F238E27FC236}">
                  <a16:creationId xmlns:a16="http://schemas.microsoft.com/office/drawing/2014/main" id="{4436E878-60A6-41B2-9D41-76B8FF3F9D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9362" y="1000553"/>
              <a:ext cx="1381276" cy="1456902"/>
            </a:xfrm>
            <a:prstGeom prst="rect">
              <a:avLst/>
            </a:prstGeom>
          </p:spPr>
        </p:pic>
      </p:grpSp>
    </p:spTree>
    <p:extLst>
      <p:ext uri="{BB962C8B-B14F-4D97-AF65-F5344CB8AC3E}">
        <p14:creationId xmlns:p14="http://schemas.microsoft.com/office/powerpoint/2010/main" val="80617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82F77C88-9BA7-4583-81C5-F80AE81963EC}"/>
              </a:ext>
            </a:extLst>
          </p:cNvPr>
          <p:cNvSpPr/>
          <p:nvPr/>
        </p:nvSpPr>
        <p:spPr>
          <a:xfrm>
            <a:off x="86710" y="5502166"/>
            <a:ext cx="1418897" cy="1221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0F156D-E06E-4599-9FF5-AFE78A510F96}"/>
              </a:ext>
            </a:extLst>
          </p:cNvPr>
          <p:cNvSpPr/>
          <p:nvPr/>
        </p:nvSpPr>
        <p:spPr>
          <a:xfrm>
            <a:off x="0" y="285160"/>
            <a:ext cx="9144000" cy="772107"/>
          </a:xfrm>
          <a:prstGeom prst="rect">
            <a:avLst/>
          </a:prstGeom>
          <a:solidFill>
            <a:srgbClr val="BDAF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Ancient Seven Wonders of the World</a:t>
            </a:r>
          </a:p>
        </p:txBody>
      </p:sp>
      <p:grpSp>
        <p:nvGrpSpPr>
          <p:cNvPr id="7" name="Group 6">
            <a:extLst>
              <a:ext uri="{FF2B5EF4-FFF2-40B4-BE49-F238E27FC236}">
                <a16:creationId xmlns:a16="http://schemas.microsoft.com/office/drawing/2014/main" id="{83879284-EA64-4E50-BD12-B87279751CD0}"/>
              </a:ext>
            </a:extLst>
          </p:cNvPr>
          <p:cNvGrpSpPr/>
          <p:nvPr/>
        </p:nvGrpSpPr>
        <p:grpSpPr>
          <a:xfrm>
            <a:off x="632564" y="1800025"/>
            <a:ext cx="3087666" cy="3864279"/>
            <a:chOff x="620038" y="1334022"/>
            <a:chExt cx="3087666" cy="3864279"/>
          </a:xfrm>
        </p:grpSpPr>
        <p:sp>
          <p:nvSpPr>
            <p:cNvPr id="8" name="Rectangle 7">
              <a:extLst>
                <a:ext uri="{FF2B5EF4-FFF2-40B4-BE49-F238E27FC236}">
                  <a16:creationId xmlns:a16="http://schemas.microsoft.com/office/drawing/2014/main" id="{F92CF8B1-578E-4879-9F14-EC9F031F9528}"/>
                </a:ext>
              </a:extLst>
            </p:cNvPr>
            <p:cNvSpPr/>
            <p:nvPr/>
          </p:nvSpPr>
          <p:spPr>
            <a:xfrm>
              <a:off x="620038" y="1334022"/>
              <a:ext cx="3087666" cy="3864279"/>
            </a:xfrm>
            <a:prstGeom prst="rect">
              <a:avLst/>
            </a:prstGeom>
            <a:solidFill>
              <a:schemeClr val="bg1"/>
            </a:solidFill>
            <a:ln w="28575">
              <a:solidFill>
                <a:srgbClr val="BDAF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0847D18-34A4-4C3C-85BF-D201F74DFDE0}"/>
                </a:ext>
              </a:extLst>
            </p:cNvPr>
            <p:cNvSpPr/>
            <p:nvPr/>
          </p:nvSpPr>
          <p:spPr>
            <a:xfrm>
              <a:off x="793228" y="1604167"/>
              <a:ext cx="2732849" cy="3323987"/>
            </a:xfrm>
            <a:prstGeom prst="rect">
              <a:avLst/>
            </a:prstGeom>
          </p:spPr>
          <p:txBody>
            <a:bodyPr wrap="square" lIns="0" tIns="0" rIns="0" bIns="0">
              <a:spAutoFit/>
            </a:bodyPr>
            <a:lstStyle/>
            <a:p>
              <a:r>
                <a:rPr lang="en-GB" dirty="0"/>
                <a:t>The ancient Seven Wonders of the World is a list of remarkable, humanly-constructed landmarks from ancient, classical civilisations. The original list dates from the second century BC. The landmarks consist of a pyramid, a mausoleum, a temple, two statues, a lighthouse and a garden.</a:t>
              </a:r>
            </a:p>
          </p:txBody>
        </p:sp>
      </p:grpSp>
      <p:grpSp>
        <p:nvGrpSpPr>
          <p:cNvPr id="10" name="Group 9">
            <a:extLst>
              <a:ext uri="{FF2B5EF4-FFF2-40B4-BE49-F238E27FC236}">
                <a16:creationId xmlns:a16="http://schemas.microsoft.com/office/drawing/2014/main" id="{EBC973F1-8C17-433A-9F09-F5BF2B3137EA}"/>
              </a:ext>
            </a:extLst>
          </p:cNvPr>
          <p:cNvGrpSpPr/>
          <p:nvPr/>
        </p:nvGrpSpPr>
        <p:grpSpPr>
          <a:xfrm>
            <a:off x="3638811" y="684045"/>
            <a:ext cx="5123377" cy="5723018"/>
            <a:chOff x="3638811" y="684045"/>
            <a:chExt cx="5123377" cy="5723018"/>
          </a:xfrm>
        </p:grpSpPr>
        <p:pic>
          <p:nvPicPr>
            <p:cNvPr id="11" name="Picture 10">
              <a:extLst>
                <a:ext uri="{FF2B5EF4-FFF2-40B4-BE49-F238E27FC236}">
                  <a16:creationId xmlns:a16="http://schemas.microsoft.com/office/drawing/2014/main" id="{7506E40D-A242-43CD-AFBA-C53FE35EF2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6027"/>
            <a:stretch/>
          </p:blipFill>
          <p:spPr>
            <a:xfrm>
              <a:off x="3638811" y="684045"/>
              <a:ext cx="5123377" cy="5723018"/>
            </a:xfrm>
            <a:prstGeom prst="rect">
              <a:avLst/>
            </a:prstGeom>
          </p:spPr>
        </p:pic>
        <p:sp>
          <p:nvSpPr>
            <p:cNvPr id="12" name="Rectangle 11">
              <a:extLst>
                <a:ext uri="{FF2B5EF4-FFF2-40B4-BE49-F238E27FC236}">
                  <a16:creationId xmlns:a16="http://schemas.microsoft.com/office/drawing/2014/main" id="{0B181796-9FEB-4728-9D4D-578C980D5E29}"/>
                </a:ext>
              </a:extLst>
            </p:cNvPr>
            <p:cNvSpPr/>
            <p:nvPr/>
          </p:nvSpPr>
          <p:spPr>
            <a:xfrm>
              <a:off x="4458108" y="2624168"/>
              <a:ext cx="3752834" cy="2769989"/>
            </a:xfrm>
            <a:prstGeom prst="rect">
              <a:avLst/>
            </a:prstGeom>
          </p:spPr>
          <p:txBody>
            <a:bodyPr wrap="square" lIns="0" tIns="0" rIns="0" bIns="0">
              <a:spAutoFit/>
            </a:bodyPr>
            <a:lstStyle/>
            <a:p>
              <a:r>
                <a:rPr lang="en-GB" dirty="0"/>
                <a:t>The ancient Seven Wonders of the World are:</a:t>
              </a:r>
            </a:p>
            <a:p>
              <a:endParaRPr lang="en-GB" dirty="0"/>
            </a:p>
            <a:p>
              <a:r>
                <a:rPr lang="en-GB" dirty="0"/>
                <a:t>•The Lighthouse of Alexandria</a:t>
              </a:r>
            </a:p>
            <a:p>
              <a:r>
                <a:rPr lang="en-GB" dirty="0"/>
                <a:t>•The Colossus of Rhodes</a:t>
              </a:r>
            </a:p>
            <a:p>
              <a:r>
                <a:rPr lang="en-GB" dirty="0"/>
                <a:t>•The Statue of Zeus at Olympia</a:t>
              </a:r>
            </a:p>
            <a:p>
              <a:r>
                <a:rPr lang="en-GB" dirty="0"/>
                <a:t>•The Temple of Artemis at Ephesus</a:t>
              </a:r>
            </a:p>
            <a:p>
              <a:r>
                <a:rPr lang="en-GB" dirty="0"/>
                <a:t>•The Hanging Gardens of Babylon</a:t>
              </a:r>
            </a:p>
            <a:p>
              <a:r>
                <a:rPr lang="en-GB" dirty="0"/>
                <a:t>•The Great Pyramid of Giza</a:t>
              </a:r>
            </a:p>
            <a:p>
              <a:r>
                <a:rPr lang="en-GB" dirty="0"/>
                <a:t>•The Mausoleum at Halicarnassus</a:t>
              </a:r>
            </a:p>
          </p:txBody>
        </p:sp>
      </p:gr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B2468CE-A82C-40B6-A46C-C54C2F0064FB}"/>
              </a:ext>
            </a:extLst>
          </p:cNvPr>
          <p:cNvGrpSpPr/>
          <p:nvPr/>
        </p:nvGrpSpPr>
        <p:grpSpPr>
          <a:xfrm>
            <a:off x="601379" y="3824002"/>
            <a:ext cx="7278597" cy="2377021"/>
            <a:chOff x="601379" y="3824002"/>
            <a:chExt cx="7278597" cy="2377021"/>
          </a:xfrm>
        </p:grpSpPr>
        <p:sp>
          <p:nvSpPr>
            <p:cNvPr id="4" name="Rectangle 3">
              <a:extLst>
                <a:ext uri="{FF2B5EF4-FFF2-40B4-BE49-F238E27FC236}">
                  <a16:creationId xmlns:a16="http://schemas.microsoft.com/office/drawing/2014/main" id="{80E5C479-C44E-4063-91B2-98F34E98D575}"/>
                </a:ext>
              </a:extLst>
            </p:cNvPr>
            <p:cNvSpPr/>
            <p:nvPr/>
          </p:nvSpPr>
          <p:spPr>
            <a:xfrm>
              <a:off x="601379" y="3824002"/>
              <a:ext cx="7278597" cy="2265463"/>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Group 4">
              <a:extLst>
                <a:ext uri="{FF2B5EF4-FFF2-40B4-BE49-F238E27FC236}">
                  <a16:creationId xmlns:a16="http://schemas.microsoft.com/office/drawing/2014/main" id="{AB571DB6-D1F2-444E-8DEF-70EA2932D1DD}"/>
                </a:ext>
              </a:extLst>
            </p:cNvPr>
            <p:cNvGrpSpPr/>
            <p:nvPr/>
          </p:nvGrpSpPr>
          <p:grpSpPr>
            <a:xfrm>
              <a:off x="645457" y="3857299"/>
              <a:ext cx="6625985" cy="2343724"/>
              <a:chOff x="645457" y="3857299"/>
              <a:chExt cx="6625985" cy="2343724"/>
            </a:xfrm>
          </p:grpSpPr>
          <p:sp>
            <p:nvSpPr>
              <p:cNvPr id="6" name="TextBox 5">
                <a:extLst>
                  <a:ext uri="{FF2B5EF4-FFF2-40B4-BE49-F238E27FC236}">
                    <a16:creationId xmlns:a16="http://schemas.microsoft.com/office/drawing/2014/main" id="{BA59C4B0-1577-43B5-A166-FA813DA39E93}"/>
                  </a:ext>
                </a:extLst>
              </p:cNvPr>
              <p:cNvSpPr txBox="1"/>
              <p:nvPr/>
            </p:nvSpPr>
            <p:spPr>
              <a:xfrm>
                <a:off x="645457" y="3857299"/>
                <a:ext cx="5529791" cy="2031325"/>
              </a:xfrm>
              <a:prstGeom prst="rect">
                <a:avLst/>
              </a:prstGeom>
              <a:noFill/>
            </p:spPr>
            <p:txBody>
              <a:bodyPr wrap="square">
                <a:spAutoFit/>
              </a:bodyPr>
              <a:lstStyle/>
              <a:p>
                <a:pPr rtl="0">
                  <a:spcBef>
                    <a:spcPts val="0"/>
                  </a:spcBef>
                  <a:spcAft>
                    <a:spcPts val="0"/>
                  </a:spcAft>
                </a:pPr>
                <a:r>
                  <a:rPr lang="en-GB" sz="1800" b="0" i="0" u="none" strike="noStrike" dirty="0">
                    <a:solidFill>
                      <a:srgbClr val="000000"/>
                    </a:solidFill>
                    <a:effectLst/>
                  </a:rPr>
                  <a:t>They called these inspiring landmarks ‘</a:t>
                </a:r>
                <a:r>
                  <a:rPr lang="en-GB" sz="1800" b="0" i="0" u="none" strike="noStrike" dirty="0" err="1">
                    <a:solidFill>
                      <a:srgbClr val="000000"/>
                    </a:solidFill>
                    <a:effectLst/>
                  </a:rPr>
                  <a:t>theamata</a:t>
                </a:r>
                <a:r>
                  <a:rPr lang="en-GB" sz="1800" b="0" i="0" u="none" strike="noStrike" dirty="0">
                    <a:solidFill>
                      <a:srgbClr val="000000"/>
                    </a:solidFill>
                    <a:effectLst/>
                  </a:rPr>
                  <a:t>’ - meaning ‘sights’. Over time, this developed into the more magnificent name ‘</a:t>
                </a:r>
                <a:r>
                  <a:rPr lang="en-GB" sz="1800" b="0" i="0" u="none" strike="noStrike" dirty="0" err="1">
                    <a:solidFill>
                      <a:srgbClr val="000000"/>
                    </a:solidFill>
                    <a:effectLst/>
                  </a:rPr>
                  <a:t>thaumato</a:t>
                </a:r>
                <a:r>
                  <a:rPr lang="en-GB" sz="1800" b="0" i="0" u="none" strike="noStrike" dirty="0">
                    <a:solidFill>
                      <a:srgbClr val="000000"/>
                    </a:solidFill>
                    <a:effectLst/>
                  </a:rPr>
                  <a:t>’</a:t>
                </a:r>
              </a:p>
              <a:p>
                <a:pPr rtl="0">
                  <a:spcBef>
                    <a:spcPts val="0"/>
                  </a:spcBef>
                  <a:spcAft>
                    <a:spcPts val="0"/>
                  </a:spcAft>
                </a:pPr>
                <a:r>
                  <a:rPr lang="en-GB" sz="1800" b="0" i="0" u="none" strike="noStrike" dirty="0">
                    <a:solidFill>
                      <a:srgbClr val="000000"/>
                    </a:solidFill>
                    <a:effectLst/>
                  </a:rPr>
                  <a:t>- meaning ‘wonders’.</a:t>
                </a:r>
              </a:p>
              <a:p>
                <a:pPr rtl="0">
                  <a:spcBef>
                    <a:spcPts val="0"/>
                  </a:spcBef>
                  <a:spcAft>
                    <a:spcPts val="0"/>
                  </a:spcAft>
                </a:pPr>
                <a:r>
                  <a:rPr lang="en-GB" sz="1800" b="0" i="0" u="none" strike="noStrike" dirty="0">
                    <a:solidFill>
                      <a:srgbClr val="000000"/>
                    </a:solidFill>
                    <a:effectLst/>
                  </a:rPr>
                  <a:t>Therefore, the ancient Seven </a:t>
                </a:r>
              </a:p>
              <a:p>
                <a:pPr rtl="0">
                  <a:spcBef>
                    <a:spcPts val="0"/>
                  </a:spcBef>
                  <a:spcAft>
                    <a:spcPts val="0"/>
                  </a:spcAft>
                </a:pPr>
                <a:r>
                  <a:rPr lang="en-GB" sz="1800" b="0" i="0" u="none" strike="noStrike" dirty="0">
                    <a:solidFill>
                      <a:srgbClr val="000000"/>
                    </a:solidFill>
                    <a:effectLst/>
                  </a:rPr>
                  <a:t>Wonders of the World was an </a:t>
                </a:r>
              </a:p>
              <a:p>
                <a:pPr rtl="0">
                  <a:spcBef>
                    <a:spcPts val="0"/>
                  </a:spcBef>
                  <a:spcAft>
                    <a:spcPts val="0"/>
                  </a:spcAft>
                </a:pPr>
                <a:r>
                  <a:rPr lang="en-GB" sz="1800" b="0" i="0" u="none" strike="noStrike" dirty="0">
                    <a:solidFill>
                      <a:srgbClr val="000000"/>
                    </a:solidFill>
                    <a:effectLst/>
                  </a:rPr>
                  <a:t>early tourist guidebook!</a:t>
                </a:r>
              </a:p>
            </p:txBody>
          </p:sp>
          <p:pic>
            <p:nvPicPr>
              <p:cNvPr id="7" name="Picture 6">
                <a:extLst>
                  <a:ext uri="{FF2B5EF4-FFF2-40B4-BE49-F238E27FC236}">
                    <a16:creationId xmlns:a16="http://schemas.microsoft.com/office/drawing/2014/main" id="{BC131D08-8930-4837-A45F-361AED5284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r="-12658" b="-16149"/>
              <a:stretch/>
            </p:blipFill>
            <p:spPr>
              <a:xfrm>
                <a:off x="4672201" y="4425885"/>
                <a:ext cx="2599241" cy="1775138"/>
              </a:xfrm>
              <a:prstGeom prst="rect">
                <a:avLst/>
              </a:prstGeom>
            </p:spPr>
          </p:pic>
        </p:grpSp>
      </p:grpSp>
      <p:grpSp>
        <p:nvGrpSpPr>
          <p:cNvPr id="8" name="Group 7">
            <a:extLst>
              <a:ext uri="{FF2B5EF4-FFF2-40B4-BE49-F238E27FC236}">
                <a16:creationId xmlns:a16="http://schemas.microsoft.com/office/drawing/2014/main" id="{971603A2-A6A7-44DC-AF6F-E7ECC9177D6C}"/>
              </a:ext>
            </a:extLst>
          </p:cNvPr>
          <p:cNvGrpSpPr/>
          <p:nvPr/>
        </p:nvGrpSpPr>
        <p:grpSpPr>
          <a:xfrm>
            <a:off x="601379" y="1384045"/>
            <a:ext cx="9735774" cy="5401509"/>
            <a:chOff x="601379" y="1384045"/>
            <a:chExt cx="9735774" cy="5401509"/>
          </a:xfrm>
        </p:grpSpPr>
        <p:grpSp>
          <p:nvGrpSpPr>
            <p:cNvPr id="9" name="Group 8">
              <a:extLst>
                <a:ext uri="{FF2B5EF4-FFF2-40B4-BE49-F238E27FC236}">
                  <a16:creationId xmlns:a16="http://schemas.microsoft.com/office/drawing/2014/main" id="{D5F95F71-1888-4E57-934F-37426EBD74E1}"/>
                </a:ext>
              </a:extLst>
            </p:cNvPr>
            <p:cNvGrpSpPr/>
            <p:nvPr/>
          </p:nvGrpSpPr>
          <p:grpSpPr>
            <a:xfrm>
              <a:off x="601379" y="1790613"/>
              <a:ext cx="7278597" cy="1970634"/>
              <a:chOff x="601379" y="1790613"/>
              <a:chExt cx="7278597" cy="1970634"/>
            </a:xfrm>
          </p:grpSpPr>
          <p:sp>
            <p:nvSpPr>
              <p:cNvPr id="14" name="Rectangle 13">
                <a:extLst>
                  <a:ext uri="{FF2B5EF4-FFF2-40B4-BE49-F238E27FC236}">
                    <a16:creationId xmlns:a16="http://schemas.microsoft.com/office/drawing/2014/main" id="{8E2500FB-F38D-4528-BF01-F1CAE1D2FA10}"/>
                  </a:ext>
                </a:extLst>
              </p:cNvPr>
              <p:cNvSpPr/>
              <p:nvPr/>
            </p:nvSpPr>
            <p:spPr>
              <a:xfrm>
                <a:off x="601379" y="1790613"/>
                <a:ext cx="7278597" cy="1970634"/>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B4EB041C-99E1-4D0E-A694-44BDFF8E9CA2}"/>
                  </a:ext>
                </a:extLst>
              </p:cNvPr>
              <p:cNvSpPr txBox="1"/>
              <p:nvPr/>
            </p:nvSpPr>
            <p:spPr>
              <a:xfrm>
                <a:off x="645457" y="1884107"/>
                <a:ext cx="6517344" cy="1754326"/>
              </a:xfrm>
              <a:prstGeom prst="rect">
                <a:avLst/>
              </a:prstGeom>
              <a:noFill/>
            </p:spPr>
            <p:txBody>
              <a:bodyPr wrap="square">
                <a:spAutoFit/>
              </a:bodyPr>
              <a:lstStyle/>
              <a:p>
                <a:pPr rtl="0">
                  <a:spcBef>
                    <a:spcPts val="0"/>
                  </a:spcBef>
                  <a:spcAft>
                    <a:spcPts val="0"/>
                  </a:spcAft>
                </a:pPr>
                <a:r>
                  <a:rPr lang="en-GB" sz="1800" b="0" i="0" u="none" strike="noStrike" dirty="0">
                    <a:solidFill>
                      <a:srgbClr val="000000"/>
                    </a:solidFill>
                    <a:effectLst/>
                  </a:rPr>
                  <a:t>When early Greek travellers began to travel and explore other ancient civilisations, such as the Egyptians, Persians and Babylonians, they were impressed with some of the marvellous and imaginative architecture they saw.             They began to put together lists of some ‘must-see’ recommendations for future visitors.</a:t>
                </a:r>
              </a:p>
            </p:txBody>
          </p:sp>
        </p:grpSp>
        <p:pic>
          <p:nvPicPr>
            <p:cNvPr id="10" name="Picture 9">
              <a:extLst>
                <a:ext uri="{FF2B5EF4-FFF2-40B4-BE49-F238E27FC236}">
                  <a16:creationId xmlns:a16="http://schemas.microsoft.com/office/drawing/2014/main" id="{70421F2D-24CE-4B47-932C-06291F5E24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r="-37416" b="-6942"/>
            <a:stretch/>
          </p:blipFill>
          <p:spPr>
            <a:xfrm>
              <a:off x="7206879" y="1384045"/>
              <a:ext cx="3130274" cy="5401509"/>
            </a:xfrm>
            <a:prstGeom prst="rect">
              <a:avLst/>
            </a:prstGeom>
          </p:spPr>
        </p:pic>
        <p:grpSp>
          <p:nvGrpSpPr>
            <p:cNvPr id="11" name="Group 10">
              <a:extLst>
                <a:ext uri="{FF2B5EF4-FFF2-40B4-BE49-F238E27FC236}">
                  <a16:creationId xmlns:a16="http://schemas.microsoft.com/office/drawing/2014/main" id="{FD14AD68-A6EE-4924-B4EE-84592EEB9B4E}"/>
                </a:ext>
              </a:extLst>
            </p:cNvPr>
            <p:cNvGrpSpPr/>
            <p:nvPr/>
          </p:nvGrpSpPr>
          <p:grpSpPr>
            <a:xfrm>
              <a:off x="6155361" y="2508421"/>
              <a:ext cx="1841157" cy="1841157"/>
              <a:chOff x="2080101" y="1473200"/>
              <a:chExt cx="2617694" cy="2617694"/>
            </a:xfrm>
          </p:grpSpPr>
          <p:sp>
            <p:nvSpPr>
              <p:cNvPr id="12" name="Oval 11">
                <a:extLst>
                  <a:ext uri="{FF2B5EF4-FFF2-40B4-BE49-F238E27FC236}">
                    <a16:creationId xmlns:a16="http://schemas.microsoft.com/office/drawing/2014/main" id="{49D58A47-0591-4E6F-97D9-7A9421D396D5}"/>
                  </a:ext>
                </a:extLst>
              </p:cNvPr>
              <p:cNvSpPr/>
              <p:nvPr/>
            </p:nvSpPr>
            <p:spPr>
              <a:xfrm>
                <a:off x="2080101" y="1473200"/>
                <a:ext cx="2617694" cy="2617694"/>
              </a:xfrm>
              <a:prstGeom prst="ellipse">
                <a:avLst/>
              </a:prstGeom>
              <a:solidFill>
                <a:schemeClr val="bg1"/>
              </a:solidFill>
              <a:ln>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7DB21F59-F115-48C2-8607-1C29BDBE5D40}"/>
                  </a:ext>
                </a:extLst>
              </p:cNvPr>
              <p:cNvSpPr/>
              <p:nvPr/>
            </p:nvSpPr>
            <p:spPr>
              <a:xfrm>
                <a:off x="2080101" y="1473200"/>
                <a:ext cx="2617694" cy="2617694"/>
              </a:xfrm>
              <a:prstGeom prst="ellipse">
                <a:avLst/>
              </a:prstGeom>
              <a:blipFill>
                <a:blip r:embed="rId4" cstate="screen">
                  <a:extLst>
                    <a:ext uri="{28A0092B-C50C-407E-A947-70E740481C1C}">
                      <a14:useLocalDpi xmlns:a14="http://schemas.microsoft.com/office/drawing/2010/main"/>
                    </a:ext>
                  </a:extLst>
                </a:blip>
                <a:stretch>
                  <a:fillRect l="4617" t="8055" r="4617" b="-197"/>
                </a:stretch>
              </a:blipFill>
              <a:ln>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6" name="Group 15">
            <a:extLst>
              <a:ext uri="{FF2B5EF4-FFF2-40B4-BE49-F238E27FC236}">
                <a16:creationId xmlns:a16="http://schemas.microsoft.com/office/drawing/2014/main" id="{9BA18C05-B474-4B64-BF03-2D66DB0CEF4E}"/>
              </a:ext>
            </a:extLst>
          </p:cNvPr>
          <p:cNvGrpSpPr/>
          <p:nvPr/>
        </p:nvGrpSpPr>
        <p:grpSpPr>
          <a:xfrm>
            <a:off x="538459" y="1344470"/>
            <a:ext cx="7458059" cy="499313"/>
            <a:chOff x="538459" y="1344470"/>
            <a:chExt cx="7458059" cy="499313"/>
          </a:xfrm>
          <a:solidFill>
            <a:srgbClr val="BDAFD0"/>
          </a:solidFill>
        </p:grpSpPr>
        <p:sp>
          <p:nvSpPr>
            <p:cNvPr id="17" name="Rectangle: Single Corner Snipped 16">
              <a:extLst>
                <a:ext uri="{FF2B5EF4-FFF2-40B4-BE49-F238E27FC236}">
                  <a16:creationId xmlns:a16="http://schemas.microsoft.com/office/drawing/2014/main" id="{5E21EE2F-53DE-400E-977C-25A34635F492}"/>
                </a:ext>
              </a:extLst>
            </p:cNvPr>
            <p:cNvSpPr/>
            <p:nvPr/>
          </p:nvSpPr>
          <p:spPr>
            <a:xfrm>
              <a:off x="538459" y="1344470"/>
              <a:ext cx="7458059" cy="499313"/>
            </a:xfrm>
            <a:prstGeom prst="snip1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809EFF6C-7CDD-451C-B389-D3864BB17733}"/>
                </a:ext>
              </a:extLst>
            </p:cNvPr>
            <p:cNvSpPr txBox="1"/>
            <p:nvPr/>
          </p:nvSpPr>
          <p:spPr>
            <a:xfrm>
              <a:off x="601379" y="1384045"/>
              <a:ext cx="4959096" cy="369332"/>
            </a:xfrm>
            <a:prstGeom prst="rect">
              <a:avLst/>
            </a:prstGeom>
            <a:grpFill/>
          </p:spPr>
          <p:txBody>
            <a:bodyPr wrap="square">
              <a:spAutoFit/>
            </a:bodyPr>
            <a:lstStyle/>
            <a:p>
              <a:r>
                <a:rPr lang="en-GB" b="1" dirty="0">
                  <a:solidFill>
                    <a:schemeClr val="bg1"/>
                  </a:solidFill>
                </a:rPr>
                <a:t>Why was the list created?</a:t>
              </a:r>
            </a:p>
          </p:txBody>
        </p:sp>
      </p:grpSp>
      <p:sp>
        <p:nvSpPr>
          <p:cNvPr id="19" name="Rectangle 18">
            <a:extLst>
              <a:ext uri="{FF2B5EF4-FFF2-40B4-BE49-F238E27FC236}">
                <a16:creationId xmlns:a16="http://schemas.microsoft.com/office/drawing/2014/main" id="{AA9D926D-D9C1-4DB1-AA8F-5E489CE8FCAF}"/>
              </a:ext>
            </a:extLst>
          </p:cNvPr>
          <p:cNvSpPr/>
          <p:nvPr/>
        </p:nvSpPr>
        <p:spPr>
          <a:xfrm>
            <a:off x="0" y="285160"/>
            <a:ext cx="9144000" cy="772107"/>
          </a:xfrm>
          <a:prstGeom prst="rect">
            <a:avLst/>
          </a:prstGeom>
          <a:solidFill>
            <a:srgbClr val="BDAF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Ancient Seven Wonders of the World</a:t>
            </a:r>
          </a:p>
        </p:txBody>
      </p:sp>
    </p:spTree>
    <p:extLst>
      <p:ext uri="{BB962C8B-B14F-4D97-AF65-F5344CB8AC3E}">
        <p14:creationId xmlns:p14="http://schemas.microsoft.com/office/powerpoint/2010/main" val="39382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1967A5-F3D8-4A7F-A2FC-7F181F81639A}"/>
              </a:ext>
            </a:extLst>
          </p:cNvPr>
          <p:cNvGrpSpPr/>
          <p:nvPr/>
        </p:nvGrpSpPr>
        <p:grpSpPr>
          <a:xfrm>
            <a:off x="612524" y="3271727"/>
            <a:ext cx="7812779" cy="1920311"/>
            <a:chOff x="612524" y="3271727"/>
            <a:chExt cx="7812779" cy="1920311"/>
          </a:xfrm>
        </p:grpSpPr>
        <p:sp>
          <p:nvSpPr>
            <p:cNvPr id="4" name="Rectangle 3">
              <a:extLst>
                <a:ext uri="{FF2B5EF4-FFF2-40B4-BE49-F238E27FC236}">
                  <a16:creationId xmlns:a16="http://schemas.microsoft.com/office/drawing/2014/main" id="{69F4129E-8094-40B9-80A0-5312A80FF1EC}"/>
                </a:ext>
              </a:extLst>
            </p:cNvPr>
            <p:cNvSpPr/>
            <p:nvPr/>
          </p:nvSpPr>
          <p:spPr>
            <a:xfrm>
              <a:off x="612524" y="3281287"/>
              <a:ext cx="7812779" cy="1910751"/>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6A11DC3-17DD-483E-A1DF-48789DEB5674}"/>
                </a:ext>
              </a:extLst>
            </p:cNvPr>
            <p:cNvSpPr txBox="1"/>
            <p:nvPr/>
          </p:nvSpPr>
          <p:spPr>
            <a:xfrm>
              <a:off x="645456" y="3271727"/>
              <a:ext cx="6450540" cy="1908215"/>
            </a:xfrm>
            <a:prstGeom prst="rect">
              <a:avLst/>
            </a:prstGeom>
            <a:noFill/>
          </p:spPr>
          <p:txBody>
            <a:bodyPr wrap="square">
              <a:spAutoFit/>
            </a:bodyPr>
            <a:lstStyle/>
            <a:p>
              <a:pPr rtl="0">
                <a:spcBef>
                  <a:spcPts val="0"/>
                </a:spcBef>
                <a:spcAft>
                  <a:spcPts val="0"/>
                </a:spcAft>
              </a:pPr>
              <a:r>
                <a:rPr lang="en-GB" sz="1800" b="0" i="0" u="none" strike="noStrike" dirty="0">
                  <a:solidFill>
                    <a:srgbClr val="000000"/>
                  </a:solidFill>
                  <a:effectLst/>
                </a:rPr>
                <a:t>The original list of the ancient Seven Wonders of the World has inspired a host of similar lists throughout history.</a:t>
              </a:r>
              <a:endParaRPr lang="en-GB" b="0" dirty="0">
                <a:effectLst/>
              </a:endParaRPr>
            </a:p>
            <a:p>
              <a:pPr rtl="0">
                <a:spcBef>
                  <a:spcPts val="1200"/>
                </a:spcBef>
                <a:spcAft>
                  <a:spcPts val="0"/>
                </a:spcAft>
              </a:pPr>
              <a:r>
                <a:rPr lang="en-GB" sz="1800" b="0" i="0" u="none" strike="noStrike" dirty="0">
                  <a:solidFill>
                    <a:srgbClr val="000000"/>
                  </a:solidFill>
                  <a:effectLst/>
                </a:rPr>
                <a:t>In 2000, a modern list of the new Seven                                                                     Wonders of the World was created,                                                                consisting of landmarks that are still                                                                           in existence today. </a:t>
              </a:r>
              <a:endParaRPr lang="en-GB" b="0" dirty="0">
                <a:effectLst/>
              </a:endParaRPr>
            </a:p>
          </p:txBody>
        </p:sp>
      </p:grpSp>
      <p:sp>
        <p:nvSpPr>
          <p:cNvPr id="6" name="Freeform: Shape 5">
            <a:extLst>
              <a:ext uri="{FF2B5EF4-FFF2-40B4-BE49-F238E27FC236}">
                <a16:creationId xmlns:a16="http://schemas.microsoft.com/office/drawing/2014/main" id="{B1E06617-FABB-49E1-A500-CE412FD5D774}"/>
              </a:ext>
            </a:extLst>
          </p:cNvPr>
          <p:cNvSpPr/>
          <p:nvPr/>
        </p:nvSpPr>
        <p:spPr>
          <a:xfrm>
            <a:off x="3773517" y="4441787"/>
            <a:ext cx="4787446" cy="2416214"/>
          </a:xfrm>
          <a:custGeom>
            <a:avLst/>
            <a:gdLst>
              <a:gd name="connsiteX0" fmla="*/ 1733477 w 3466954"/>
              <a:gd name="connsiteY0" fmla="*/ 0 h 1763999"/>
              <a:gd name="connsiteX1" fmla="*/ 3466954 w 3466954"/>
              <a:gd name="connsiteY1" fmla="*/ 1733477 h 1763999"/>
              <a:gd name="connsiteX2" fmla="*/ 3465413 w 3466954"/>
              <a:gd name="connsiteY2" fmla="*/ 1763999 h 1763999"/>
              <a:gd name="connsiteX3" fmla="*/ 1542 w 3466954"/>
              <a:gd name="connsiteY3" fmla="*/ 1763999 h 1763999"/>
              <a:gd name="connsiteX4" fmla="*/ 0 w 3466954"/>
              <a:gd name="connsiteY4" fmla="*/ 1733477 h 1763999"/>
              <a:gd name="connsiteX5" fmla="*/ 1733477 w 3466954"/>
              <a:gd name="connsiteY5" fmla="*/ 0 h 17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6954" h="1763999">
                <a:moveTo>
                  <a:pt x="1733477" y="0"/>
                </a:moveTo>
                <a:cubicBezTo>
                  <a:pt x="2690850" y="0"/>
                  <a:pt x="3466954" y="776104"/>
                  <a:pt x="3466954" y="1733477"/>
                </a:cubicBezTo>
                <a:lnTo>
                  <a:pt x="3465413" y="1763999"/>
                </a:lnTo>
                <a:lnTo>
                  <a:pt x="1542" y="1763999"/>
                </a:lnTo>
                <a:lnTo>
                  <a:pt x="0" y="1733477"/>
                </a:lnTo>
                <a:cubicBezTo>
                  <a:pt x="0" y="776104"/>
                  <a:pt x="776104" y="0"/>
                  <a:pt x="1733477" y="0"/>
                </a:cubicBezTo>
                <a:close/>
              </a:path>
            </a:pathLst>
          </a:custGeom>
          <a:blipFill>
            <a:blip r:embed="rId2" cstate="screen">
              <a:extLst>
                <a:ext uri="{28A0092B-C50C-407E-A947-70E740481C1C}">
                  <a14:useLocalDpi xmlns:a14="http://schemas.microsoft.com/office/drawing/2010/main"/>
                </a:ext>
              </a:extLst>
            </a:blip>
            <a:stretch>
              <a:fillRect l="-267" t="-918" r="-267" b="-918"/>
            </a:stretch>
          </a:blipFill>
          <a:ln w="38100">
            <a:solidFill>
              <a:srgbClr val="BDAFD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7" name="Rectangle 6">
            <a:extLst>
              <a:ext uri="{FF2B5EF4-FFF2-40B4-BE49-F238E27FC236}">
                <a16:creationId xmlns:a16="http://schemas.microsoft.com/office/drawing/2014/main" id="{5EE1242A-E98D-4D36-81D5-8DE894BF8561}"/>
              </a:ext>
            </a:extLst>
          </p:cNvPr>
          <p:cNvSpPr/>
          <p:nvPr/>
        </p:nvSpPr>
        <p:spPr>
          <a:xfrm>
            <a:off x="0" y="285160"/>
            <a:ext cx="9144000" cy="772107"/>
          </a:xfrm>
          <a:prstGeom prst="rect">
            <a:avLst/>
          </a:prstGeom>
          <a:solidFill>
            <a:srgbClr val="BDAF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Ancient Seven Wonders of the World</a:t>
            </a:r>
          </a:p>
        </p:txBody>
      </p:sp>
      <p:grpSp>
        <p:nvGrpSpPr>
          <p:cNvPr id="8" name="Group 7">
            <a:extLst>
              <a:ext uri="{FF2B5EF4-FFF2-40B4-BE49-F238E27FC236}">
                <a16:creationId xmlns:a16="http://schemas.microsoft.com/office/drawing/2014/main" id="{00C1CB28-3E41-44EC-8DD9-4AF98B2FBA55}"/>
              </a:ext>
            </a:extLst>
          </p:cNvPr>
          <p:cNvGrpSpPr/>
          <p:nvPr/>
        </p:nvGrpSpPr>
        <p:grpSpPr>
          <a:xfrm>
            <a:off x="618471" y="1203394"/>
            <a:ext cx="8035164" cy="2866054"/>
            <a:chOff x="618471" y="1203394"/>
            <a:chExt cx="8035164" cy="2866054"/>
          </a:xfrm>
        </p:grpSpPr>
        <p:sp>
          <p:nvSpPr>
            <p:cNvPr id="9" name="Rectangle 8">
              <a:extLst>
                <a:ext uri="{FF2B5EF4-FFF2-40B4-BE49-F238E27FC236}">
                  <a16:creationId xmlns:a16="http://schemas.microsoft.com/office/drawing/2014/main" id="{C9A52B4D-7793-49A5-A330-CAA2355A49D7}"/>
                </a:ext>
              </a:extLst>
            </p:cNvPr>
            <p:cNvSpPr/>
            <p:nvPr/>
          </p:nvSpPr>
          <p:spPr>
            <a:xfrm>
              <a:off x="618471" y="1563967"/>
              <a:ext cx="7812779" cy="1636427"/>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F36CAAFA-352F-430C-98AF-C8DB0E86DA8C}"/>
                </a:ext>
              </a:extLst>
            </p:cNvPr>
            <p:cNvSpPr txBox="1"/>
            <p:nvPr/>
          </p:nvSpPr>
          <p:spPr>
            <a:xfrm>
              <a:off x="645456" y="1203394"/>
              <a:ext cx="7751610" cy="1862048"/>
            </a:xfrm>
            <a:prstGeom prst="rect">
              <a:avLst/>
            </a:prstGeom>
            <a:noFill/>
          </p:spPr>
          <p:txBody>
            <a:bodyPr wrap="square">
              <a:spAutoFit/>
            </a:bodyPr>
            <a:lstStyle/>
            <a:p>
              <a:pPr rtl="0">
                <a:spcBef>
                  <a:spcPts val="1800"/>
                </a:spcBef>
                <a:spcAft>
                  <a:spcPts val="0"/>
                </a:spcAft>
              </a:pPr>
              <a:endParaRPr lang="en-GB" sz="1800" b="0" i="0" u="none" strike="noStrike" dirty="0">
                <a:solidFill>
                  <a:srgbClr val="000000"/>
                </a:solidFill>
                <a:effectLst/>
              </a:endParaRPr>
            </a:p>
            <a:p>
              <a:pPr rtl="0">
                <a:spcBef>
                  <a:spcPts val="1800"/>
                </a:spcBef>
                <a:spcAft>
                  <a:spcPts val="0"/>
                </a:spcAft>
              </a:pPr>
              <a:r>
                <a:rPr lang="en-GB" sz="1800" b="0" i="0" u="none" strike="noStrike" dirty="0">
                  <a:solidFill>
                    <a:srgbClr val="000000"/>
                  </a:solidFill>
                  <a:effectLst/>
                </a:rPr>
                <a:t>Even though there are a multitude of hugely impressive ancient sights, there have only ever been seven ancient Wonders of the World.</a:t>
              </a:r>
              <a:endParaRPr lang="en-GB" b="0" dirty="0">
                <a:effectLst/>
              </a:endParaRPr>
            </a:p>
            <a:p>
              <a:pPr rtl="0">
                <a:spcBef>
                  <a:spcPts val="1200"/>
                </a:spcBef>
                <a:spcAft>
                  <a:spcPts val="0"/>
                </a:spcAft>
              </a:pPr>
              <a:r>
                <a:rPr lang="en-GB" sz="1800" b="0" i="0" u="none" strike="noStrike" dirty="0">
                  <a:solidFill>
                    <a:srgbClr val="000000"/>
                  </a:solidFill>
                  <a:effectLst/>
                </a:rPr>
                <a:t>The ancient Greeks believed the number seven represented                                   perfection so it was a particularly significant number for them. </a:t>
              </a:r>
              <a:endParaRPr lang="en-GB" b="0" dirty="0">
                <a:effectLst/>
              </a:endParaRPr>
            </a:p>
          </p:txBody>
        </p:sp>
        <p:grpSp>
          <p:nvGrpSpPr>
            <p:cNvPr id="11" name="Group 10">
              <a:extLst>
                <a:ext uri="{FF2B5EF4-FFF2-40B4-BE49-F238E27FC236}">
                  <a16:creationId xmlns:a16="http://schemas.microsoft.com/office/drawing/2014/main" id="{DC8C4553-A715-4C08-9B9C-E43FE6D52B15}"/>
                </a:ext>
              </a:extLst>
            </p:cNvPr>
            <p:cNvGrpSpPr/>
            <p:nvPr/>
          </p:nvGrpSpPr>
          <p:grpSpPr>
            <a:xfrm>
              <a:off x="7176023" y="2591836"/>
              <a:ext cx="1477612" cy="1477612"/>
              <a:chOff x="2080101" y="1473200"/>
              <a:chExt cx="2617694" cy="2617694"/>
            </a:xfrm>
          </p:grpSpPr>
          <p:sp>
            <p:nvSpPr>
              <p:cNvPr id="12" name="Oval 11">
                <a:extLst>
                  <a:ext uri="{FF2B5EF4-FFF2-40B4-BE49-F238E27FC236}">
                    <a16:creationId xmlns:a16="http://schemas.microsoft.com/office/drawing/2014/main" id="{826EAFFF-D0B9-41BE-B835-9209E5171313}"/>
                  </a:ext>
                </a:extLst>
              </p:cNvPr>
              <p:cNvSpPr/>
              <p:nvPr/>
            </p:nvSpPr>
            <p:spPr>
              <a:xfrm>
                <a:off x="2080101" y="1473200"/>
                <a:ext cx="2617694" cy="2617694"/>
              </a:xfrm>
              <a:prstGeom prst="ellipse">
                <a:avLst/>
              </a:prstGeom>
              <a:solidFill>
                <a:schemeClr val="bg1"/>
              </a:solidFill>
              <a:ln>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77D3DBB7-1D5C-47A2-A6BE-E5D6E4F4F7D5}"/>
                  </a:ext>
                </a:extLst>
              </p:cNvPr>
              <p:cNvSpPr/>
              <p:nvPr/>
            </p:nvSpPr>
            <p:spPr>
              <a:xfrm>
                <a:off x="2080101" y="1473200"/>
                <a:ext cx="2617694" cy="2617694"/>
              </a:xfrm>
              <a:prstGeom prst="ellipse">
                <a:avLst/>
              </a:prstGeom>
              <a:blipFill>
                <a:blip r:embed="rId3" cstate="screen">
                  <a:extLst>
                    <a:ext uri="{28A0092B-C50C-407E-A947-70E740481C1C}">
                      <a14:useLocalDpi xmlns:a14="http://schemas.microsoft.com/office/drawing/2010/main"/>
                    </a:ext>
                  </a:extLst>
                </a:blip>
                <a:stretch>
                  <a:fillRect l="21649" t="15783" r="21649" b="7961"/>
                </a:stretch>
              </a:blipFill>
              <a:ln w="28575">
                <a:solidFill>
                  <a:srgbClr val="BDAF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14" name="Rectangle: Single Corner Snipped 13">
            <a:extLst>
              <a:ext uri="{FF2B5EF4-FFF2-40B4-BE49-F238E27FC236}">
                <a16:creationId xmlns:a16="http://schemas.microsoft.com/office/drawing/2014/main" id="{0FAF4D45-542E-4C81-B4A4-543F1D5F1497}"/>
              </a:ext>
            </a:extLst>
          </p:cNvPr>
          <p:cNvSpPr/>
          <p:nvPr/>
        </p:nvSpPr>
        <p:spPr>
          <a:xfrm>
            <a:off x="555551" y="1161665"/>
            <a:ext cx="8005412" cy="499313"/>
          </a:xfrm>
          <a:prstGeom prst="snip1Rect">
            <a:avLst>
              <a:gd name="adj" fmla="val 0"/>
            </a:avLst>
          </a:prstGeom>
          <a:solidFill>
            <a:srgbClr val="BD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55A350F7-3927-4D22-8575-074B7F56687B}"/>
              </a:ext>
            </a:extLst>
          </p:cNvPr>
          <p:cNvSpPr txBox="1"/>
          <p:nvPr/>
        </p:nvSpPr>
        <p:spPr>
          <a:xfrm>
            <a:off x="645456" y="1230082"/>
            <a:ext cx="4991622" cy="369332"/>
          </a:xfrm>
          <a:prstGeom prst="rect">
            <a:avLst/>
          </a:prstGeom>
          <a:solidFill>
            <a:srgbClr val="BDAFD0"/>
          </a:solidFill>
        </p:spPr>
        <p:txBody>
          <a:bodyPr wrap="square">
            <a:spAutoFit/>
          </a:bodyPr>
          <a:lstStyle/>
          <a:p>
            <a:r>
              <a:rPr lang="en-GB" b="1" dirty="0">
                <a:solidFill>
                  <a:schemeClr val="bg1"/>
                </a:solidFill>
              </a:rPr>
              <a:t>Why are there only seven?</a:t>
            </a:r>
          </a:p>
        </p:txBody>
      </p:sp>
    </p:spTree>
    <p:extLst>
      <p:ext uri="{BB962C8B-B14F-4D97-AF65-F5344CB8AC3E}">
        <p14:creationId xmlns:p14="http://schemas.microsoft.com/office/powerpoint/2010/main" val="292155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7568C4-C62A-44F4-B60B-268B7C44F8F7}"/>
              </a:ext>
            </a:extLst>
          </p:cNvPr>
          <p:cNvSpPr/>
          <p:nvPr/>
        </p:nvSpPr>
        <p:spPr>
          <a:xfrm>
            <a:off x="0" y="285160"/>
            <a:ext cx="9144000" cy="772107"/>
          </a:xfrm>
          <a:prstGeom prst="rect">
            <a:avLst/>
          </a:prstGeom>
          <a:solidFill>
            <a:srgbClr val="BDAF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Hanging Gardens of Babylon</a:t>
            </a:r>
          </a:p>
        </p:txBody>
      </p:sp>
      <p:grpSp>
        <p:nvGrpSpPr>
          <p:cNvPr id="4" name="Group 3">
            <a:extLst>
              <a:ext uri="{FF2B5EF4-FFF2-40B4-BE49-F238E27FC236}">
                <a16:creationId xmlns:a16="http://schemas.microsoft.com/office/drawing/2014/main" id="{247F0D43-4073-4ACC-BDAB-09B2D58669CA}"/>
              </a:ext>
            </a:extLst>
          </p:cNvPr>
          <p:cNvGrpSpPr/>
          <p:nvPr/>
        </p:nvGrpSpPr>
        <p:grpSpPr>
          <a:xfrm>
            <a:off x="618471" y="1151218"/>
            <a:ext cx="7812779" cy="654556"/>
            <a:chOff x="618471" y="1563968"/>
            <a:chExt cx="7812779" cy="654556"/>
          </a:xfrm>
        </p:grpSpPr>
        <p:sp>
          <p:nvSpPr>
            <p:cNvPr id="5" name="Rectangle 4">
              <a:extLst>
                <a:ext uri="{FF2B5EF4-FFF2-40B4-BE49-F238E27FC236}">
                  <a16:creationId xmlns:a16="http://schemas.microsoft.com/office/drawing/2014/main" id="{9F6C3E44-2E7C-410B-943C-06A8B20176E6}"/>
                </a:ext>
              </a:extLst>
            </p:cNvPr>
            <p:cNvSpPr/>
            <p:nvPr/>
          </p:nvSpPr>
          <p:spPr>
            <a:xfrm>
              <a:off x="618471" y="1563968"/>
              <a:ext cx="7812779" cy="653800"/>
            </a:xfrm>
            <a:prstGeom prst="rect">
              <a:avLst/>
            </a:prstGeom>
            <a:solidFill>
              <a:srgbClr val="BD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56BBE02-5CF1-4025-86D4-EF8659449A79}"/>
                </a:ext>
              </a:extLst>
            </p:cNvPr>
            <p:cNvSpPr txBox="1"/>
            <p:nvPr/>
          </p:nvSpPr>
          <p:spPr>
            <a:xfrm>
              <a:off x="645456" y="1572193"/>
              <a:ext cx="7315200" cy="646331"/>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The Hanging Gardens of Babylon were in the city of Babylon in present-day Iraq. </a:t>
              </a:r>
            </a:p>
          </p:txBody>
        </p:sp>
      </p:grpSp>
      <p:pic>
        <p:nvPicPr>
          <p:cNvPr id="7" name="Picture 6">
            <a:extLst>
              <a:ext uri="{FF2B5EF4-FFF2-40B4-BE49-F238E27FC236}">
                <a16:creationId xmlns:a16="http://schemas.microsoft.com/office/drawing/2014/main" id="{2B7DD8B9-86EB-48A0-9BF9-FDB2B4BA9B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550" y="2523924"/>
            <a:ext cx="7315200" cy="3700470"/>
          </a:xfrm>
          <a:prstGeom prst="rect">
            <a:avLst/>
          </a:prstGeom>
        </p:spPr>
      </p:pic>
      <p:cxnSp>
        <p:nvCxnSpPr>
          <p:cNvPr id="8" name="Straight Arrow Connector 7">
            <a:extLst>
              <a:ext uri="{FF2B5EF4-FFF2-40B4-BE49-F238E27FC236}">
                <a16:creationId xmlns:a16="http://schemas.microsoft.com/office/drawing/2014/main" id="{13AF5AD0-C5E9-487B-BA12-352F063A207D}"/>
              </a:ext>
            </a:extLst>
          </p:cNvPr>
          <p:cNvCxnSpPr>
            <a:cxnSpLocks/>
          </p:cNvCxnSpPr>
          <p:nvPr/>
        </p:nvCxnSpPr>
        <p:spPr>
          <a:xfrm>
            <a:off x="4627418" y="2168236"/>
            <a:ext cx="854749" cy="1449148"/>
          </a:xfrm>
          <a:prstGeom prst="straightConnector1">
            <a:avLst/>
          </a:prstGeom>
          <a:ln w="28575">
            <a:solidFill>
              <a:srgbClr val="BDAFD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EE85B44-5599-4F05-8E4B-3FAB4F57F1BB}"/>
              </a:ext>
            </a:extLst>
          </p:cNvPr>
          <p:cNvSpPr txBox="1"/>
          <p:nvPr/>
        </p:nvSpPr>
        <p:spPr>
          <a:xfrm>
            <a:off x="4006850" y="1992737"/>
            <a:ext cx="1263650" cy="369332"/>
          </a:xfrm>
          <a:prstGeom prst="rect">
            <a:avLst/>
          </a:prstGeom>
          <a:solidFill>
            <a:srgbClr val="BDAFD0"/>
          </a:solidFill>
        </p:spPr>
        <p:txBody>
          <a:bodyPr wrap="square">
            <a:spAutoFit/>
          </a:bodyPr>
          <a:lstStyle/>
          <a:p>
            <a:pPr algn="ctr"/>
            <a:r>
              <a:rPr lang="en-GB" b="1" dirty="0">
                <a:solidFill>
                  <a:schemeClr val="bg1"/>
                </a:solidFill>
              </a:rPr>
              <a:t>Iraq</a:t>
            </a:r>
          </a:p>
        </p:txBody>
      </p:sp>
    </p:spTree>
    <p:extLst>
      <p:ext uri="{BB962C8B-B14F-4D97-AF65-F5344CB8AC3E}">
        <p14:creationId xmlns:p14="http://schemas.microsoft.com/office/powerpoint/2010/main" val="350890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2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rgbClr val="BDAF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Babylonians</a:t>
            </a:r>
          </a:p>
        </p:txBody>
      </p:sp>
      <p:grpSp>
        <p:nvGrpSpPr>
          <p:cNvPr id="4" name="Group 3">
            <a:extLst>
              <a:ext uri="{FF2B5EF4-FFF2-40B4-BE49-F238E27FC236}">
                <a16:creationId xmlns:a16="http://schemas.microsoft.com/office/drawing/2014/main" id="{27AB4D55-1AD0-4299-8146-0A884287B461}"/>
              </a:ext>
            </a:extLst>
          </p:cNvPr>
          <p:cNvGrpSpPr/>
          <p:nvPr/>
        </p:nvGrpSpPr>
        <p:grpSpPr>
          <a:xfrm>
            <a:off x="618471" y="1151218"/>
            <a:ext cx="3480287" cy="1495729"/>
            <a:chOff x="618471" y="1563968"/>
            <a:chExt cx="7812779" cy="660063"/>
          </a:xfrm>
        </p:grpSpPr>
        <p:sp>
          <p:nvSpPr>
            <p:cNvPr id="5" name="Rectangle 4">
              <a:extLst>
                <a:ext uri="{FF2B5EF4-FFF2-40B4-BE49-F238E27FC236}">
                  <a16:creationId xmlns:a16="http://schemas.microsoft.com/office/drawing/2014/main" id="{FB1EA096-E1B1-48F3-BF11-63CA3A38774C}"/>
                </a:ext>
              </a:extLst>
            </p:cNvPr>
            <p:cNvSpPr/>
            <p:nvPr/>
          </p:nvSpPr>
          <p:spPr>
            <a:xfrm>
              <a:off x="618471" y="1563968"/>
              <a:ext cx="7812779" cy="578650"/>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AA92071-9978-4076-8A8A-CC0EA588DB1D}"/>
                </a:ext>
              </a:extLst>
            </p:cNvPr>
            <p:cNvSpPr txBox="1"/>
            <p:nvPr/>
          </p:nvSpPr>
          <p:spPr>
            <a:xfrm>
              <a:off x="679639" y="1577700"/>
              <a:ext cx="7751611" cy="646331"/>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Babylonia was a state in ancient Mesopotamia. Its people were the Babylonians. Its capital was the city of Babylon.</a:t>
              </a:r>
            </a:p>
          </p:txBody>
        </p:sp>
      </p:grpSp>
      <p:grpSp>
        <p:nvGrpSpPr>
          <p:cNvPr id="7" name="Group 6">
            <a:extLst>
              <a:ext uri="{FF2B5EF4-FFF2-40B4-BE49-F238E27FC236}">
                <a16:creationId xmlns:a16="http://schemas.microsoft.com/office/drawing/2014/main" id="{FC3D3CAF-5CF0-4148-B7F8-5CBAA7664A49}"/>
              </a:ext>
            </a:extLst>
          </p:cNvPr>
          <p:cNvGrpSpPr/>
          <p:nvPr/>
        </p:nvGrpSpPr>
        <p:grpSpPr>
          <a:xfrm>
            <a:off x="632095" y="2652902"/>
            <a:ext cx="3480287" cy="2137865"/>
            <a:chOff x="618471" y="1563968"/>
            <a:chExt cx="7812779" cy="943437"/>
          </a:xfrm>
        </p:grpSpPr>
        <p:sp>
          <p:nvSpPr>
            <p:cNvPr id="8" name="Rectangle 7">
              <a:extLst>
                <a:ext uri="{FF2B5EF4-FFF2-40B4-BE49-F238E27FC236}">
                  <a16:creationId xmlns:a16="http://schemas.microsoft.com/office/drawing/2014/main" id="{025D50B1-5AF2-4BA3-BFEE-C82119D5AC94}"/>
                </a:ext>
              </a:extLst>
            </p:cNvPr>
            <p:cNvSpPr/>
            <p:nvPr/>
          </p:nvSpPr>
          <p:spPr>
            <a:xfrm>
              <a:off x="618471" y="1563968"/>
              <a:ext cx="7812779" cy="943437"/>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DEA02FD9-8D78-471D-9D8B-0D39CC33F794}"/>
                </a:ext>
              </a:extLst>
            </p:cNvPr>
            <p:cNvSpPr txBox="1"/>
            <p:nvPr/>
          </p:nvSpPr>
          <p:spPr>
            <a:xfrm>
              <a:off x="649055" y="1576270"/>
              <a:ext cx="7751611" cy="896421"/>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Mesopotamia means ‘land between rivers’. The ancient civilisation of Mesopotamia developed between the Tigris and Euphrates rivers. It was one of the main </a:t>
              </a:r>
              <a:r>
                <a:rPr lang="en-GB" sz="1800" b="1" i="0" u="none" strike="noStrike" dirty="0">
                  <a:solidFill>
                    <a:srgbClr val="000000"/>
                  </a:solidFill>
                  <a:effectLst/>
                </a:rPr>
                <a:t>civilisations</a:t>
              </a:r>
              <a:r>
                <a:rPr lang="en-GB" sz="1800" b="0" i="0" u="none" strike="noStrike" dirty="0">
                  <a:solidFill>
                    <a:srgbClr val="000000"/>
                  </a:solidFill>
                  <a:effectLst/>
                </a:rPr>
                <a:t> of the ancient world. </a:t>
              </a:r>
            </a:p>
          </p:txBody>
        </p:sp>
      </p:grpSp>
      <p:grpSp>
        <p:nvGrpSpPr>
          <p:cNvPr id="11" name="Group 10">
            <a:extLst>
              <a:ext uri="{FF2B5EF4-FFF2-40B4-BE49-F238E27FC236}">
                <a16:creationId xmlns:a16="http://schemas.microsoft.com/office/drawing/2014/main" id="{27F12587-0B4A-481A-BA61-E15C9DFE410B}"/>
              </a:ext>
            </a:extLst>
          </p:cNvPr>
          <p:cNvGrpSpPr/>
          <p:nvPr/>
        </p:nvGrpSpPr>
        <p:grpSpPr>
          <a:xfrm>
            <a:off x="4199045" y="1151218"/>
            <a:ext cx="4442813" cy="505665"/>
            <a:chOff x="618471" y="1563968"/>
            <a:chExt cx="9050963" cy="223149"/>
          </a:xfrm>
        </p:grpSpPr>
        <p:sp>
          <p:nvSpPr>
            <p:cNvPr id="12" name="Rectangle 11">
              <a:extLst>
                <a:ext uri="{FF2B5EF4-FFF2-40B4-BE49-F238E27FC236}">
                  <a16:creationId xmlns:a16="http://schemas.microsoft.com/office/drawing/2014/main" id="{463B467A-592D-49DF-86CD-4B2CA1475EA8}"/>
                </a:ext>
              </a:extLst>
            </p:cNvPr>
            <p:cNvSpPr/>
            <p:nvPr/>
          </p:nvSpPr>
          <p:spPr>
            <a:xfrm>
              <a:off x="618471" y="1563968"/>
              <a:ext cx="8813976" cy="223149"/>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129BAB86-0E87-407D-9AD7-D49AAD59D611}"/>
                </a:ext>
              </a:extLst>
            </p:cNvPr>
            <p:cNvSpPr txBox="1"/>
            <p:nvPr/>
          </p:nvSpPr>
          <p:spPr>
            <a:xfrm>
              <a:off x="1132705" y="1591860"/>
              <a:ext cx="8536729" cy="162986"/>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Can you find Babylon on the map? </a:t>
              </a:r>
            </a:p>
          </p:txBody>
        </p:sp>
      </p:grpSp>
      <p:grpSp>
        <p:nvGrpSpPr>
          <p:cNvPr id="14" name="Group 13">
            <a:extLst>
              <a:ext uri="{FF2B5EF4-FFF2-40B4-BE49-F238E27FC236}">
                <a16:creationId xmlns:a16="http://schemas.microsoft.com/office/drawing/2014/main" id="{3D2293F6-253D-471D-88FA-A3C931C8A697}"/>
              </a:ext>
            </a:extLst>
          </p:cNvPr>
          <p:cNvGrpSpPr/>
          <p:nvPr/>
        </p:nvGrpSpPr>
        <p:grpSpPr>
          <a:xfrm>
            <a:off x="0" y="5807370"/>
            <a:ext cx="9144000" cy="772108"/>
            <a:chOff x="618471" y="1563968"/>
            <a:chExt cx="9097675" cy="340730"/>
          </a:xfrm>
        </p:grpSpPr>
        <p:sp>
          <p:nvSpPr>
            <p:cNvPr id="15" name="Rectangle 14">
              <a:extLst>
                <a:ext uri="{FF2B5EF4-FFF2-40B4-BE49-F238E27FC236}">
                  <a16:creationId xmlns:a16="http://schemas.microsoft.com/office/drawing/2014/main" id="{0460D4B0-E229-4A3C-A1D9-89235FC0D08E}"/>
                </a:ext>
              </a:extLst>
            </p:cNvPr>
            <p:cNvSpPr/>
            <p:nvPr/>
          </p:nvSpPr>
          <p:spPr>
            <a:xfrm>
              <a:off x="618471" y="1563968"/>
              <a:ext cx="9097675" cy="340730"/>
            </a:xfrm>
            <a:prstGeom prst="rect">
              <a:avLst/>
            </a:prstGeom>
            <a:solidFill>
              <a:srgbClr val="BD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892BB38E-C5CC-4EF5-A9FE-B94A725A6E61}"/>
                </a:ext>
              </a:extLst>
            </p:cNvPr>
            <p:cNvSpPr txBox="1"/>
            <p:nvPr/>
          </p:nvSpPr>
          <p:spPr>
            <a:xfrm>
              <a:off x="1159802" y="1588746"/>
              <a:ext cx="8015013" cy="285225"/>
            </a:xfrm>
            <a:prstGeom prst="rect">
              <a:avLst/>
            </a:prstGeom>
            <a:noFill/>
          </p:spPr>
          <p:txBody>
            <a:bodyPr wrap="square">
              <a:spAutoFit/>
            </a:bodyPr>
            <a:lstStyle/>
            <a:p>
              <a:pPr rtl="0">
                <a:spcBef>
                  <a:spcPts val="1800"/>
                </a:spcBef>
                <a:spcAft>
                  <a:spcPts val="0"/>
                </a:spcAft>
              </a:pPr>
              <a:r>
                <a:rPr lang="en-GB" sz="1800" b="1" i="0" u="none" strike="noStrike" dirty="0">
                  <a:solidFill>
                    <a:srgbClr val="000000"/>
                  </a:solidFill>
                  <a:effectLst/>
                </a:rPr>
                <a:t>civilisations</a:t>
              </a:r>
              <a:r>
                <a:rPr lang="en-GB" sz="1800" b="0" i="0" u="none" strike="noStrike" dirty="0">
                  <a:solidFill>
                    <a:srgbClr val="000000"/>
                  </a:solidFill>
                  <a:effectLst/>
                </a:rPr>
                <a:t> - Organised societies with their own cultures and ways of life, existing in a particular area over a particular period of time</a:t>
              </a:r>
            </a:p>
          </p:txBody>
        </p:sp>
      </p:grpSp>
      <p:pic>
        <p:nvPicPr>
          <p:cNvPr id="18" name="Picture 17">
            <a:extLst>
              <a:ext uri="{FF2B5EF4-FFF2-40B4-BE49-F238E27FC236}">
                <a16:creationId xmlns:a16="http://schemas.microsoft.com/office/drawing/2014/main" id="{1969239F-73B8-449F-968D-B7D9A5C90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0218" y="1740221"/>
            <a:ext cx="4311688" cy="3794657"/>
          </a:xfrm>
          <a:prstGeom prst="rect">
            <a:avLst/>
          </a:prstGeom>
          <a:ln w="28575">
            <a:solidFill>
              <a:srgbClr val="BDAFD0"/>
            </a:solidFill>
          </a:ln>
        </p:spPr>
      </p:pic>
      <p:cxnSp>
        <p:nvCxnSpPr>
          <p:cNvPr id="25" name="Straight Connector 24">
            <a:extLst>
              <a:ext uri="{FF2B5EF4-FFF2-40B4-BE49-F238E27FC236}">
                <a16:creationId xmlns:a16="http://schemas.microsoft.com/office/drawing/2014/main" id="{7E7A0B57-C6D4-4DAE-AD22-9EEDB8B2238C}"/>
              </a:ext>
            </a:extLst>
          </p:cNvPr>
          <p:cNvCxnSpPr>
            <a:cxnSpLocks/>
          </p:cNvCxnSpPr>
          <p:nvPr/>
        </p:nvCxnSpPr>
        <p:spPr>
          <a:xfrm>
            <a:off x="5428772" y="3516723"/>
            <a:ext cx="120766" cy="1099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B0F08FB-95F4-4E40-A9B7-3811F4B6D377}"/>
              </a:ext>
            </a:extLst>
          </p:cNvPr>
          <p:cNvSpPr txBox="1"/>
          <p:nvPr/>
        </p:nvSpPr>
        <p:spPr>
          <a:xfrm>
            <a:off x="4887455" y="3396803"/>
            <a:ext cx="560910" cy="261610"/>
          </a:xfrm>
          <a:prstGeom prst="rect">
            <a:avLst/>
          </a:prstGeom>
          <a:solidFill>
            <a:srgbClr val="BDAFD0"/>
          </a:solidFill>
          <a:ln w="12700">
            <a:solidFill>
              <a:schemeClr val="tx1"/>
            </a:solidFill>
          </a:ln>
        </p:spPr>
        <p:txBody>
          <a:bodyPr wrap="square" rtlCol="0">
            <a:spAutoFit/>
          </a:bodyPr>
          <a:lstStyle/>
          <a:p>
            <a:r>
              <a:rPr lang="en-GB" sz="1100" b="1" dirty="0">
                <a:solidFill>
                  <a:schemeClr val="bg1"/>
                </a:solidFill>
              </a:rPr>
              <a:t>Israel</a:t>
            </a:r>
          </a:p>
        </p:txBody>
      </p:sp>
      <p:grpSp>
        <p:nvGrpSpPr>
          <p:cNvPr id="19" name="Group 18">
            <a:extLst>
              <a:ext uri="{FF2B5EF4-FFF2-40B4-BE49-F238E27FC236}">
                <a16:creationId xmlns:a16="http://schemas.microsoft.com/office/drawing/2014/main" id="{C3565E75-D6D2-487F-8C2A-6E3D92723020}"/>
              </a:ext>
            </a:extLst>
          </p:cNvPr>
          <p:cNvGrpSpPr/>
          <p:nvPr/>
        </p:nvGrpSpPr>
        <p:grpSpPr>
          <a:xfrm>
            <a:off x="645719" y="3185084"/>
            <a:ext cx="7893435" cy="2437150"/>
            <a:chOff x="645719" y="3185084"/>
            <a:chExt cx="7893435" cy="2437150"/>
          </a:xfrm>
        </p:grpSpPr>
        <p:sp>
          <p:nvSpPr>
            <p:cNvPr id="20" name="TextBox 19">
              <a:extLst>
                <a:ext uri="{FF2B5EF4-FFF2-40B4-BE49-F238E27FC236}">
                  <a16:creationId xmlns:a16="http://schemas.microsoft.com/office/drawing/2014/main" id="{936D67D8-ABF2-46F2-808C-96F9E9216FBE}"/>
                </a:ext>
              </a:extLst>
            </p:cNvPr>
            <p:cNvSpPr txBox="1"/>
            <p:nvPr/>
          </p:nvSpPr>
          <p:spPr>
            <a:xfrm>
              <a:off x="645719" y="4975903"/>
              <a:ext cx="7893435" cy="646331"/>
            </a:xfrm>
            <a:prstGeom prst="rect">
              <a:avLst/>
            </a:prstGeom>
            <a:solidFill>
              <a:srgbClr val="C0DFC3"/>
            </a:solidFill>
          </p:spPr>
          <p:txBody>
            <a:bodyPr wrap="square">
              <a:spAutoFit/>
            </a:bodyPr>
            <a:lstStyle/>
            <a:p>
              <a:pPr marL="0" lvl="0" indent="0" algn="l" rtl="0">
                <a:spcBef>
                  <a:spcPts val="0"/>
                </a:spcBef>
                <a:spcAft>
                  <a:spcPts val="0"/>
                </a:spcAft>
                <a:buClr>
                  <a:schemeClr val="dk1"/>
                </a:buClr>
                <a:buSzPts val="1100"/>
                <a:buFont typeface="Arial"/>
                <a:buNone/>
              </a:pPr>
              <a:r>
                <a:rPr lang="en-GB" sz="1800" dirty="0">
                  <a:solidFill>
                    <a:schemeClr val="dk1"/>
                  </a:solidFill>
                </a:rPr>
                <a:t>That’s right! Babylon was located about 50 miles south of modern-day Baghdad, the capital of Iraq.</a:t>
              </a:r>
            </a:p>
          </p:txBody>
        </p:sp>
        <p:grpSp>
          <p:nvGrpSpPr>
            <p:cNvPr id="17" name="Group 16">
              <a:extLst>
                <a:ext uri="{FF2B5EF4-FFF2-40B4-BE49-F238E27FC236}">
                  <a16:creationId xmlns:a16="http://schemas.microsoft.com/office/drawing/2014/main" id="{CD4CCC58-B4CF-41B2-B1E6-15B17D00FF74}"/>
                </a:ext>
              </a:extLst>
            </p:cNvPr>
            <p:cNvGrpSpPr/>
            <p:nvPr/>
          </p:nvGrpSpPr>
          <p:grpSpPr>
            <a:xfrm>
              <a:off x="6589755" y="3185084"/>
              <a:ext cx="1117496" cy="261610"/>
              <a:chOff x="6589755" y="3185084"/>
              <a:chExt cx="1117496" cy="261610"/>
            </a:xfrm>
          </p:grpSpPr>
          <p:sp>
            <p:nvSpPr>
              <p:cNvPr id="22" name="TextBox 21">
                <a:extLst>
                  <a:ext uri="{FF2B5EF4-FFF2-40B4-BE49-F238E27FC236}">
                    <a16:creationId xmlns:a16="http://schemas.microsoft.com/office/drawing/2014/main" id="{5D9D864C-5508-4B1D-9327-4489EF883494}"/>
                  </a:ext>
                </a:extLst>
              </p:cNvPr>
              <p:cNvSpPr txBox="1"/>
              <p:nvPr/>
            </p:nvSpPr>
            <p:spPr>
              <a:xfrm>
                <a:off x="6988485" y="3185084"/>
                <a:ext cx="718766" cy="261610"/>
              </a:xfrm>
              <a:prstGeom prst="rect">
                <a:avLst/>
              </a:prstGeom>
              <a:solidFill>
                <a:srgbClr val="BDAFD0"/>
              </a:solidFill>
              <a:ln w="12700">
                <a:solidFill>
                  <a:schemeClr val="tx1"/>
                </a:solidFill>
              </a:ln>
            </p:spPr>
            <p:txBody>
              <a:bodyPr wrap="square" rtlCol="0">
                <a:spAutoFit/>
              </a:bodyPr>
              <a:lstStyle/>
              <a:p>
                <a:r>
                  <a:rPr lang="en-GB" sz="1100" b="1" dirty="0">
                    <a:solidFill>
                      <a:schemeClr val="bg1"/>
                    </a:solidFill>
                  </a:rPr>
                  <a:t>Babylon</a:t>
                </a:r>
              </a:p>
            </p:txBody>
          </p:sp>
          <p:cxnSp>
            <p:nvCxnSpPr>
              <p:cNvPr id="10" name="Straight Arrow Connector 9">
                <a:extLst>
                  <a:ext uri="{FF2B5EF4-FFF2-40B4-BE49-F238E27FC236}">
                    <a16:creationId xmlns:a16="http://schemas.microsoft.com/office/drawing/2014/main" id="{DE089F97-FE30-4611-91B6-5D1DC635A89D}"/>
                  </a:ext>
                </a:extLst>
              </p:cNvPr>
              <p:cNvCxnSpPr>
                <a:cxnSpLocks/>
              </p:cNvCxnSpPr>
              <p:nvPr/>
            </p:nvCxnSpPr>
            <p:spPr>
              <a:xfrm flipH="1">
                <a:off x="6589755" y="3301513"/>
                <a:ext cx="40208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89064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rgbClr val="BDAF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Two Kings</a:t>
            </a:r>
          </a:p>
        </p:txBody>
      </p:sp>
      <p:sp>
        <p:nvSpPr>
          <p:cNvPr id="5" name="Rectangle 4">
            <a:extLst>
              <a:ext uri="{FF2B5EF4-FFF2-40B4-BE49-F238E27FC236}">
                <a16:creationId xmlns:a16="http://schemas.microsoft.com/office/drawing/2014/main" id="{FB1EA096-E1B1-48F3-BF11-63CA3A38774C}"/>
              </a:ext>
            </a:extLst>
          </p:cNvPr>
          <p:cNvSpPr/>
          <p:nvPr/>
        </p:nvSpPr>
        <p:spPr>
          <a:xfrm>
            <a:off x="658226" y="1365903"/>
            <a:ext cx="7800297" cy="4597574"/>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oogle Shape;72;p12">
            <a:extLst>
              <a:ext uri="{FF2B5EF4-FFF2-40B4-BE49-F238E27FC236}">
                <a16:creationId xmlns:a16="http://schemas.microsoft.com/office/drawing/2014/main" id="{A86B5843-70FD-4ADA-95CD-8B1D67109E8B}"/>
              </a:ext>
            </a:extLst>
          </p:cNvPr>
          <p:cNvPicPr preferRelativeResize="0"/>
          <p:nvPr/>
        </p:nvPicPr>
        <p:blipFill>
          <a:blip r:embed="rId2">
            <a:alphaModFix/>
          </a:blip>
          <a:stretch>
            <a:fillRect/>
          </a:stretch>
        </p:blipFill>
        <p:spPr>
          <a:xfrm>
            <a:off x="7012386" y="482745"/>
            <a:ext cx="1384799" cy="4870125"/>
          </a:xfrm>
          <a:prstGeom prst="rect">
            <a:avLst/>
          </a:prstGeom>
          <a:noFill/>
          <a:ln>
            <a:noFill/>
          </a:ln>
        </p:spPr>
      </p:pic>
      <p:pic>
        <p:nvPicPr>
          <p:cNvPr id="8" name="Google Shape;101;p16">
            <a:extLst>
              <a:ext uri="{FF2B5EF4-FFF2-40B4-BE49-F238E27FC236}">
                <a16:creationId xmlns:a16="http://schemas.microsoft.com/office/drawing/2014/main" id="{2D6586C5-E469-4102-B69C-CD068685BD8C}"/>
              </a:ext>
            </a:extLst>
          </p:cNvPr>
          <p:cNvPicPr preferRelativeResize="0"/>
          <p:nvPr/>
        </p:nvPicPr>
        <p:blipFill>
          <a:blip r:embed="rId3">
            <a:alphaModFix/>
          </a:blip>
          <a:stretch>
            <a:fillRect/>
          </a:stretch>
        </p:blipFill>
        <p:spPr>
          <a:xfrm>
            <a:off x="5257115" y="1653002"/>
            <a:ext cx="2253946" cy="4246679"/>
          </a:xfrm>
          <a:prstGeom prst="rect">
            <a:avLst/>
          </a:prstGeom>
          <a:noFill/>
          <a:ln>
            <a:noFill/>
          </a:ln>
        </p:spPr>
      </p:pic>
      <p:grpSp>
        <p:nvGrpSpPr>
          <p:cNvPr id="2" name="Group 1">
            <a:extLst>
              <a:ext uri="{FF2B5EF4-FFF2-40B4-BE49-F238E27FC236}">
                <a16:creationId xmlns:a16="http://schemas.microsoft.com/office/drawing/2014/main" id="{8461108C-5EB9-4FAA-88B3-E5E0B9871E1F}"/>
              </a:ext>
            </a:extLst>
          </p:cNvPr>
          <p:cNvGrpSpPr/>
          <p:nvPr/>
        </p:nvGrpSpPr>
        <p:grpSpPr>
          <a:xfrm>
            <a:off x="0" y="1134982"/>
            <a:ext cx="5123377" cy="5723018"/>
            <a:chOff x="0" y="1134982"/>
            <a:chExt cx="5123377" cy="5723018"/>
          </a:xfrm>
        </p:grpSpPr>
        <p:pic>
          <p:nvPicPr>
            <p:cNvPr id="9" name="Picture 8">
              <a:extLst>
                <a:ext uri="{FF2B5EF4-FFF2-40B4-BE49-F238E27FC236}">
                  <a16:creationId xmlns:a16="http://schemas.microsoft.com/office/drawing/2014/main" id="{A66622EF-769C-4D4F-B7AE-801AFF2D2B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6027"/>
            <a:stretch/>
          </p:blipFill>
          <p:spPr>
            <a:xfrm>
              <a:off x="0" y="1134982"/>
              <a:ext cx="5123377" cy="5723018"/>
            </a:xfrm>
            <a:prstGeom prst="rect">
              <a:avLst/>
            </a:prstGeom>
          </p:spPr>
        </p:pic>
        <p:sp>
          <p:nvSpPr>
            <p:cNvPr id="10" name="TextBox 9">
              <a:extLst>
                <a:ext uri="{FF2B5EF4-FFF2-40B4-BE49-F238E27FC236}">
                  <a16:creationId xmlns:a16="http://schemas.microsoft.com/office/drawing/2014/main" id="{5D271C57-8522-46AC-A9DF-2ECCA3F5AC2D}"/>
                </a:ext>
              </a:extLst>
            </p:cNvPr>
            <p:cNvSpPr txBox="1"/>
            <p:nvPr/>
          </p:nvSpPr>
          <p:spPr>
            <a:xfrm>
              <a:off x="995853" y="3058813"/>
              <a:ext cx="3243507" cy="2031325"/>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Two kings were the main contributors to the development of Babylon as one of the key cities in ancient Mesopotamia –                            King Hammurabi and King Nebuchadnezzar II.</a:t>
              </a:r>
            </a:p>
          </p:txBody>
        </p:sp>
      </p:grpSp>
    </p:spTree>
    <p:extLst>
      <p:ext uri="{BB962C8B-B14F-4D97-AF65-F5344CB8AC3E}">
        <p14:creationId xmlns:p14="http://schemas.microsoft.com/office/powerpoint/2010/main" val="260752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rgbClr val="BDAF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King Hammurabi</a:t>
            </a:r>
          </a:p>
        </p:txBody>
      </p:sp>
      <p:grpSp>
        <p:nvGrpSpPr>
          <p:cNvPr id="4" name="Group 3">
            <a:extLst>
              <a:ext uri="{FF2B5EF4-FFF2-40B4-BE49-F238E27FC236}">
                <a16:creationId xmlns:a16="http://schemas.microsoft.com/office/drawing/2014/main" id="{27AB4D55-1AD0-4299-8146-0A884287B461}"/>
              </a:ext>
            </a:extLst>
          </p:cNvPr>
          <p:cNvGrpSpPr/>
          <p:nvPr/>
        </p:nvGrpSpPr>
        <p:grpSpPr>
          <a:xfrm>
            <a:off x="658226" y="1365903"/>
            <a:ext cx="7800297" cy="4597574"/>
            <a:chOff x="618469" y="1563968"/>
            <a:chExt cx="17510623" cy="2028903"/>
          </a:xfrm>
        </p:grpSpPr>
        <p:sp>
          <p:nvSpPr>
            <p:cNvPr id="5" name="Rectangle 4">
              <a:extLst>
                <a:ext uri="{FF2B5EF4-FFF2-40B4-BE49-F238E27FC236}">
                  <a16:creationId xmlns:a16="http://schemas.microsoft.com/office/drawing/2014/main" id="{FB1EA096-E1B1-48F3-BF11-63CA3A38774C}"/>
                </a:ext>
              </a:extLst>
            </p:cNvPr>
            <p:cNvSpPr/>
            <p:nvPr/>
          </p:nvSpPr>
          <p:spPr>
            <a:xfrm>
              <a:off x="618469" y="1563968"/>
              <a:ext cx="17510623" cy="2028903"/>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AA92071-9978-4076-8A8A-CC0EA588DB1D}"/>
                </a:ext>
              </a:extLst>
            </p:cNvPr>
            <p:cNvSpPr txBox="1"/>
            <p:nvPr/>
          </p:nvSpPr>
          <p:spPr>
            <a:xfrm>
              <a:off x="950155" y="1655902"/>
              <a:ext cx="9854509" cy="896421"/>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King Hammurabi is famous for creating the Code of Hammurabi, which was once considered the oldest set of laws in human history. He is represented on the slab in which the code was inscribed – which of the two figures do you think represents him? </a:t>
              </a:r>
            </a:p>
          </p:txBody>
        </p:sp>
      </p:grpSp>
      <p:sp>
        <p:nvSpPr>
          <p:cNvPr id="9" name="TextBox 8">
            <a:extLst>
              <a:ext uri="{FF2B5EF4-FFF2-40B4-BE49-F238E27FC236}">
                <a16:creationId xmlns:a16="http://schemas.microsoft.com/office/drawing/2014/main" id="{2455B4BC-1A23-4CED-8A5B-748394923D89}"/>
              </a:ext>
            </a:extLst>
          </p:cNvPr>
          <p:cNvSpPr txBox="1"/>
          <p:nvPr/>
        </p:nvSpPr>
        <p:spPr>
          <a:xfrm>
            <a:off x="836648" y="3768853"/>
            <a:ext cx="4068505" cy="2031325"/>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He is the figure on the left. Were you right? You might have thought he was the figure on the right, who seems to be sitting on a throne. However, that’s the Sun God, Shamash, who was supposed to have handed over the laws to Hammurabi.</a:t>
            </a:r>
          </a:p>
        </p:txBody>
      </p:sp>
      <p:pic>
        <p:nvPicPr>
          <p:cNvPr id="10" name="Picture 9">
            <a:extLst>
              <a:ext uri="{FF2B5EF4-FFF2-40B4-BE49-F238E27FC236}">
                <a16:creationId xmlns:a16="http://schemas.microsoft.com/office/drawing/2014/main" id="{9DEA9934-540E-4F7E-9946-8A62F6DC31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1649"/>
          <a:stretch/>
        </p:blipFill>
        <p:spPr>
          <a:xfrm>
            <a:off x="4647586" y="1883956"/>
            <a:ext cx="4068505" cy="4072908"/>
          </a:xfrm>
          <a:prstGeom prst="rect">
            <a:avLst/>
          </a:prstGeom>
        </p:spPr>
      </p:pic>
      <p:sp>
        <p:nvSpPr>
          <p:cNvPr id="11" name="Oval 10">
            <a:extLst>
              <a:ext uri="{FF2B5EF4-FFF2-40B4-BE49-F238E27FC236}">
                <a16:creationId xmlns:a16="http://schemas.microsoft.com/office/drawing/2014/main" id="{DF2685B7-64F1-445E-843C-346F8659D798}"/>
              </a:ext>
            </a:extLst>
          </p:cNvPr>
          <p:cNvSpPr/>
          <p:nvPr/>
        </p:nvSpPr>
        <p:spPr>
          <a:xfrm>
            <a:off x="7481777" y="139070"/>
            <a:ext cx="1319571" cy="1319571"/>
          </a:xfrm>
          <a:prstGeom prst="ellipse">
            <a:avLst/>
          </a:prstGeom>
          <a:solidFill>
            <a:schemeClr val="bg1"/>
          </a:solidFill>
          <a:ln w="38100">
            <a:solidFill>
              <a:srgbClr val="BDAF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D18F88D4-AC8E-42E1-86AB-908CEB9EBF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6873" y="203477"/>
            <a:ext cx="329311" cy="1162812"/>
          </a:xfrm>
          <a:prstGeom prst="rect">
            <a:avLst/>
          </a:prstGeom>
        </p:spPr>
      </p:pic>
    </p:spTree>
    <p:extLst>
      <p:ext uri="{BB962C8B-B14F-4D97-AF65-F5344CB8AC3E}">
        <p14:creationId xmlns:p14="http://schemas.microsoft.com/office/powerpoint/2010/main" val="291296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rgbClr val="BDAF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King Hammurabi</a:t>
            </a:r>
          </a:p>
        </p:txBody>
      </p:sp>
      <p:grpSp>
        <p:nvGrpSpPr>
          <p:cNvPr id="4" name="Group 3">
            <a:extLst>
              <a:ext uri="{FF2B5EF4-FFF2-40B4-BE49-F238E27FC236}">
                <a16:creationId xmlns:a16="http://schemas.microsoft.com/office/drawing/2014/main" id="{27AB4D55-1AD0-4299-8146-0A884287B461}"/>
              </a:ext>
            </a:extLst>
          </p:cNvPr>
          <p:cNvGrpSpPr/>
          <p:nvPr/>
        </p:nvGrpSpPr>
        <p:grpSpPr>
          <a:xfrm>
            <a:off x="658226" y="1365903"/>
            <a:ext cx="7800297" cy="4856666"/>
            <a:chOff x="618469" y="1563968"/>
            <a:chExt cx="17510623" cy="2143240"/>
          </a:xfrm>
        </p:grpSpPr>
        <p:sp>
          <p:nvSpPr>
            <p:cNvPr id="5" name="Rectangle 4">
              <a:extLst>
                <a:ext uri="{FF2B5EF4-FFF2-40B4-BE49-F238E27FC236}">
                  <a16:creationId xmlns:a16="http://schemas.microsoft.com/office/drawing/2014/main" id="{FB1EA096-E1B1-48F3-BF11-63CA3A38774C}"/>
                </a:ext>
              </a:extLst>
            </p:cNvPr>
            <p:cNvSpPr/>
            <p:nvPr/>
          </p:nvSpPr>
          <p:spPr>
            <a:xfrm>
              <a:off x="618469" y="1563968"/>
              <a:ext cx="17510623" cy="2143240"/>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AA92071-9978-4076-8A8A-CC0EA588DB1D}"/>
                </a:ext>
              </a:extLst>
            </p:cNvPr>
            <p:cNvSpPr txBox="1"/>
            <p:nvPr/>
          </p:nvSpPr>
          <p:spPr>
            <a:xfrm>
              <a:off x="950155" y="1625123"/>
              <a:ext cx="16623144" cy="285225"/>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The Code of Hammurabi contains 282 laws written in cuneiform script, the wedge-shaped writing that you can see on the picture.</a:t>
              </a:r>
            </a:p>
          </p:txBody>
        </p:sp>
      </p:grpSp>
      <p:sp>
        <p:nvSpPr>
          <p:cNvPr id="9" name="TextBox 8">
            <a:extLst>
              <a:ext uri="{FF2B5EF4-FFF2-40B4-BE49-F238E27FC236}">
                <a16:creationId xmlns:a16="http://schemas.microsoft.com/office/drawing/2014/main" id="{2455B4BC-1A23-4CED-8A5B-748394923D89}"/>
              </a:ext>
            </a:extLst>
          </p:cNvPr>
          <p:cNvSpPr txBox="1"/>
          <p:nvPr/>
        </p:nvSpPr>
        <p:spPr>
          <a:xfrm>
            <a:off x="799432" y="2214340"/>
            <a:ext cx="4463031" cy="1477328"/>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Cuneiform script was discovered in the late 19</a:t>
            </a:r>
            <a:r>
              <a:rPr lang="en-GB" sz="1800" b="0" i="0" u="none" strike="noStrike" baseline="30000" dirty="0">
                <a:solidFill>
                  <a:srgbClr val="000000"/>
                </a:solidFill>
                <a:effectLst/>
              </a:rPr>
              <a:t>th</a:t>
            </a:r>
            <a:r>
              <a:rPr lang="en-GB" sz="1800" b="0" i="0" u="none" strike="noStrike" dirty="0">
                <a:solidFill>
                  <a:srgbClr val="000000"/>
                </a:solidFill>
                <a:effectLst/>
              </a:rPr>
              <a:t> century and transformed our understanding of history. Until then, the  Bible was considered the oldest book of the world. </a:t>
            </a:r>
          </a:p>
        </p:txBody>
      </p:sp>
      <p:sp>
        <p:nvSpPr>
          <p:cNvPr id="8" name="TextBox 7">
            <a:extLst>
              <a:ext uri="{FF2B5EF4-FFF2-40B4-BE49-F238E27FC236}">
                <a16:creationId xmlns:a16="http://schemas.microsoft.com/office/drawing/2014/main" id="{C4046F6A-E12C-44A6-8E93-56D5B36145A0}"/>
              </a:ext>
            </a:extLst>
          </p:cNvPr>
          <p:cNvSpPr txBox="1"/>
          <p:nvPr/>
        </p:nvSpPr>
        <p:spPr>
          <a:xfrm>
            <a:off x="807181" y="3817893"/>
            <a:ext cx="4469251" cy="2300245"/>
          </a:xfrm>
          <a:prstGeom prst="rect">
            <a:avLst/>
          </a:prstGeom>
          <a:noFill/>
        </p:spPr>
        <p:txBody>
          <a:bodyPr wrap="square">
            <a:spAutoFit/>
          </a:bodyPr>
          <a:lstStyle/>
          <a:p>
            <a:pPr marL="0" lvl="0" indent="0" algn="l" rtl="0">
              <a:lnSpc>
                <a:spcPct val="115000"/>
              </a:lnSpc>
              <a:spcBef>
                <a:spcPts val="0"/>
              </a:spcBef>
              <a:spcAft>
                <a:spcPts val="0"/>
              </a:spcAft>
              <a:buClr>
                <a:schemeClr val="dk1"/>
              </a:buClr>
              <a:buSzPts val="1100"/>
              <a:buFont typeface="Arial"/>
              <a:buNone/>
            </a:pPr>
            <a:r>
              <a:rPr lang="en-GB" sz="1800" dirty="0">
                <a:solidFill>
                  <a:schemeClr val="dk1"/>
                </a:solidFill>
              </a:rPr>
              <a:t>A translator called George Smith published his translation of a tablet that contained ‘The Epic of Gilgamesh’, which in turn allowed other cuneiform tablets to be translated. Cuneiform script was first developed by the Sumerians, another group of peoples of ancient Mesopotamia.</a:t>
            </a:r>
          </a:p>
        </p:txBody>
      </p:sp>
      <p:pic>
        <p:nvPicPr>
          <p:cNvPr id="11" name="Picture 10">
            <a:extLst>
              <a:ext uri="{FF2B5EF4-FFF2-40B4-BE49-F238E27FC236}">
                <a16:creationId xmlns:a16="http://schemas.microsoft.com/office/drawing/2014/main" id="{66A36DED-55D8-4F2D-855D-8644547AF6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87" t="33880" r="-4587" b="37769"/>
          <a:stretch/>
        </p:blipFill>
        <p:spPr>
          <a:xfrm>
            <a:off x="5212703" y="2613658"/>
            <a:ext cx="3343002" cy="3346621"/>
          </a:xfrm>
          <a:prstGeom prst="rect">
            <a:avLst/>
          </a:prstGeom>
        </p:spPr>
      </p:pic>
      <p:sp>
        <p:nvSpPr>
          <p:cNvPr id="12" name="Oval 11">
            <a:extLst>
              <a:ext uri="{FF2B5EF4-FFF2-40B4-BE49-F238E27FC236}">
                <a16:creationId xmlns:a16="http://schemas.microsoft.com/office/drawing/2014/main" id="{E8E403BE-E4BF-4968-9427-8502703B26F9}"/>
              </a:ext>
            </a:extLst>
          </p:cNvPr>
          <p:cNvSpPr/>
          <p:nvPr/>
        </p:nvSpPr>
        <p:spPr>
          <a:xfrm>
            <a:off x="7481777" y="139070"/>
            <a:ext cx="1319571" cy="1319571"/>
          </a:xfrm>
          <a:prstGeom prst="ellipse">
            <a:avLst/>
          </a:prstGeom>
          <a:solidFill>
            <a:schemeClr val="bg1"/>
          </a:solidFill>
          <a:ln w="38100">
            <a:solidFill>
              <a:srgbClr val="BDAF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B3F6A30D-2FD0-4060-AA9D-9A13BA19F7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6873" y="203477"/>
            <a:ext cx="329311" cy="1162812"/>
          </a:xfrm>
          <a:prstGeom prst="rect">
            <a:avLst/>
          </a:prstGeom>
        </p:spPr>
      </p:pic>
    </p:spTree>
    <p:extLst>
      <p:ext uri="{BB962C8B-B14F-4D97-AF65-F5344CB8AC3E}">
        <p14:creationId xmlns:p14="http://schemas.microsoft.com/office/powerpoint/2010/main" val="355261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164</TotalTime>
  <Words>1233</Words>
  <Application>Microsoft Office PowerPoint</Application>
  <PresentationFormat>On-screen Show (4:3)</PresentationFormat>
  <Paragraphs>74</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Claire Kerekes</cp:lastModifiedBy>
  <cp:revision>13</cp:revision>
  <dcterms:created xsi:type="dcterms:W3CDTF">2020-04-13T12:09:49Z</dcterms:created>
  <dcterms:modified xsi:type="dcterms:W3CDTF">2020-11-30T10:33:06Z</dcterms:modified>
</cp:coreProperties>
</file>