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8"/>
  </p:notesMasterIdLst>
  <p:handoutMasterIdLst>
    <p:handoutMasterId r:id="rId19"/>
  </p:handoutMasterIdLst>
  <p:sldIdLst>
    <p:sldId id="281" r:id="rId2"/>
    <p:sldId id="258" r:id="rId3"/>
    <p:sldId id="264" r:id="rId4"/>
    <p:sldId id="279" r:id="rId5"/>
    <p:sldId id="280" r:id="rId6"/>
    <p:sldId id="282" r:id="rId7"/>
    <p:sldId id="283" r:id="rId8"/>
    <p:sldId id="284" r:id="rId9"/>
    <p:sldId id="285" r:id="rId10"/>
    <p:sldId id="286" r:id="rId11"/>
    <p:sldId id="287" r:id="rId12"/>
    <p:sldId id="288" r:id="rId13"/>
    <p:sldId id="289" r:id="rId14"/>
    <p:sldId id="290" r:id="rId15"/>
    <p:sldId id="291" r:id="rId16"/>
    <p:sldId id="267" r:id="rId17"/>
  </p:sldIdLst>
  <p:sldSz cx="9144000" cy="6858000" type="screen4x3"/>
  <p:notesSz cx="6858000" cy="9144000"/>
  <p:embeddedFontLst>
    <p:embeddedFont>
      <p:font typeface="Calibri" panose="020F0502020204030204" pitchFamily="34" charset="0"/>
      <p:regular r:id="rId20"/>
      <p:bold r:id="rId21"/>
      <p:italic r:id="rId22"/>
      <p:boldItalic r:id="rId23"/>
    </p:embeddedFont>
    <p:embeddedFont>
      <p:font typeface="Roboto" panose="02000000000000000000" pitchFamily="2" charset="0"/>
      <p:regular r:id="rId24"/>
      <p:bold r:id="rId25"/>
      <p:italic r:id="rId26"/>
      <p:boldItalic r:id="rId27"/>
    </p:embeddedFont>
    <p:embeddedFont>
      <p:font typeface="Twinkl" pitchFamily="2" charset="0"/>
      <p:regular r:id="rId28"/>
      <p:bold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laire Kerekes" initials="CK" lastIdx="1" clrIdx="0">
    <p:extLst>
      <p:ext uri="{19B8F6BF-5375-455C-9EA6-DF929625EA0E}">
        <p15:presenceInfo xmlns:p15="http://schemas.microsoft.com/office/powerpoint/2012/main" userId="efe015208268b5d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AD1BE"/>
    <a:srgbClr val="ACDDFC"/>
    <a:srgbClr val="18A0DB"/>
    <a:srgbClr val="DE1E5A"/>
    <a:srgbClr val="BC0105"/>
    <a:srgbClr val="4DB1E3"/>
    <a:srgbClr val="80C1EB"/>
    <a:srgbClr val="FFFFFF"/>
    <a:srgbClr val="4AA1D9"/>
    <a:srgbClr val="21A6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905" autoAdjust="0"/>
    <p:restoredTop sz="94660"/>
  </p:normalViewPr>
  <p:slideViewPr>
    <p:cSldViewPr snapToGrid="0" showGuides="1">
      <p:cViewPr varScale="1">
        <p:scale>
          <a:sx n="104" d="100"/>
          <a:sy n="104" d="100"/>
        </p:scale>
        <p:origin x="374" y="96"/>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handoutMaster" Target="handoutMasters/handoutMaster1.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commentAuthors" Target="commentAuthor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15/09/2020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15/09/2020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2" name="Rectangle 1">
            <a:hlinkClick r:id="rId4"/>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www.youtube.com/watch?v=UvxSCb2hbdQ" TargetMode="External"/><Relationship Id="rId2" Type="http://schemas.openxmlformats.org/officeDocument/2006/relationships/hyperlink" Target="https://www.twinkl.co.uk/resources/ks2-history/world-history-history-subjects-key-stage-2/ks2-history-ancient-mayans" TargetMode="Externa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www.flickr.com/photos/olibac/4919280466/in/photolist-8uGAGs-2Gg9v8-6tvc7Q-aVh74-aVgZf-aVh6Z-aVhu3-aVgMz-aVgZb-aVgMw-aVhu5-q7R3Dn-fUjwQD-fTz7Qp-2Gg3fx-6uUkkW-bGkfHX-bGkdLc-btqjVS-bGk7FH-fTu82L-btqouq-bGk7ez-btqqhC-btrqZE-bGkZZ2-btrncy-fTtb7f-byfXAi-2Gg5n2-bGm7Tx-fVgHoz-bGkf96-btrrsb-4iQDY-bGmcup-bGk9QP-btrkhC-bGmezR-btqEvA-2Gg5v6-bGmegz-bGmdLH-bGkb4a-bGkotP-btrf5j-btqsDJ-bGmfd4-btqKpS-btqJoj" TargetMode="External"/><Relationship Id="rId2" Type="http://schemas.openxmlformats.org/officeDocument/2006/relationships/image" Target="../media/image12.png"/><Relationship Id="rId1" Type="http://schemas.openxmlformats.org/officeDocument/2006/relationships/slideLayout" Target="../slideLayouts/slideLayout3.xml"/><Relationship Id="rId5" Type="http://schemas.openxmlformats.org/officeDocument/2006/relationships/hyperlink" Target="https://creativecommons.org/licenses/by/2.0/uk/" TargetMode="External"/><Relationship Id="rId4" Type="http://schemas.openxmlformats.org/officeDocument/2006/relationships/hyperlink" Target="https://www.flickr.com/photos/olibac/"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hyperlink" Target="https://www.flickr.com/photos/exfordy/2057198325/in/photolist-48RG3d-8YW5Av-9yqnDH-9ytnv5-48MFoD-xTNgAw-xewsLH-seWvgr-aVheZ-aVheU-aVheX-aVhua-aVgZh-aVhB7-aVhB5-aVhB6-9ytnSE-8uGf9S-84sjT6-5QykY2-bshmAv-9aVAsX-bshmRv-bshmwp-bshmN4-48RJFj-bshmV4-84spAx-84suzt-84shXP-84sth2-84vuSh-84snLB-84smn4-84hXFq-dyUsRJ-dyNY7g-UB8bvv-dyUtHG-dyNZGM-dyNYx8-8WS9sr-dyNYS4-bshmFM-bshn4i-bshmsH-bshmZ4-8HXXBN-8HXXHh-8Jo7rn" TargetMode="External"/><Relationship Id="rId7" Type="http://schemas.openxmlformats.org/officeDocument/2006/relationships/hyperlink" Target="https://www.flickr.com/photos/jimg944/" TargetMode="External"/><Relationship Id="rId2"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hyperlink" Target="https://www.flickr.com/photos/jimg944/112244035/in/photolist-48RG3d-8YW5Av-9yqnDH-9ytnv5-48MFoD-xTNgAw-xewsLH-seWvgr-aVheZ-aVheU-aVheX-aVhua-aVgZh-aVhB7-aVhB5-aVhB6-9ytnSE-8uGf9S-84sjT6-5QykY2-bshmAv-9aVAsX-bshmRv-bshmwp-bshmN4-48RJFj-bshmV4-84spAx-84suzt-84shXP-84sth2-84vuSh-84snLB-84smn4-84hXFq-dyUsRJ-dyNY7g-UB8bvv-dyUtHG-dyNZGM-dyNYx8-8WS9sr-dyNYS4-bshmFM-bshn4i-bshmsH-bshmZ4-8HXXBN-8HXXHh-8Jo7rn/" TargetMode="External"/><Relationship Id="rId5" Type="http://schemas.openxmlformats.org/officeDocument/2006/relationships/hyperlink" Target="https://creativecommons.org/licenses/by/2.0/uk/" TargetMode="External"/><Relationship Id="rId4" Type="http://schemas.openxmlformats.org/officeDocument/2006/relationships/hyperlink" Target="https://www.flickr.com/photos/exfordy/"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youtube.com/watch?v=UvxSCb2hbdQ" TargetMode="Externa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hyperlink" Target="https://www.twinkl.co.uk/resources/ks2-history/world-history-history-subjects-key-stage-2/ks2-history-ancient-mayans" TargetMode="Externa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hyperlink" Target="https://www.twinkl.co.uk/resources/ks2-history/world-history-history-subjects-key-stage-2/ks2-history-ancient-mayans"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hyperlink" Target="https://www.twinkl.co.uk/resources/ks2-history/world-history-history-subjects-key-stage-2/ks2-history-ancient-mayans"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www.twinkl.co.uk/resources/ks2-history/world-history-history-subjects-key-stage-2/ks2-history-ancient-mayans" TargetMode="External"/><Relationship Id="rId2" Type="http://schemas.openxmlformats.org/officeDocument/2006/relationships/image" Target="../media/image5.tiff"/><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www.twinkl.co.uk/resources/ks2-history/world-history-history-subjects-key-stage-2/ks2-history-ancient-mayans" TargetMode="External"/><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twinkl.co.uk/resources/ks2-history/world-history-history-subjects-key-stage-2/ks2-history-ancient-mayans" TargetMode="Externa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twinkl.co.uk/resources/ks2-history/world-history-history-subjects-key-stage-2/ks2-history-ancient-mayans" TargetMode="Externa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15C1959-7F82-4086-B333-ECABCA31F385}"/>
              </a:ext>
            </a:extLst>
          </p:cNvPr>
          <p:cNvGrpSpPr/>
          <p:nvPr/>
        </p:nvGrpSpPr>
        <p:grpSpPr>
          <a:xfrm>
            <a:off x="513539" y="651609"/>
            <a:ext cx="8116922" cy="5551838"/>
            <a:chOff x="523739" y="2939475"/>
            <a:chExt cx="8116922" cy="5551838"/>
          </a:xfrm>
        </p:grpSpPr>
        <p:sp>
          <p:nvSpPr>
            <p:cNvPr id="9" name="Rectangle 8">
              <a:extLst>
                <a:ext uri="{FF2B5EF4-FFF2-40B4-BE49-F238E27FC236}">
                  <a16:creationId xmlns:a16="http://schemas.microsoft.com/office/drawing/2014/main" id="{5D88DA47-4A17-431C-9EC9-0BEFFA08F007}"/>
                </a:ext>
              </a:extLst>
            </p:cNvPr>
            <p:cNvSpPr/>
            <p:nvPr/>
          </p:nvSpPr>
          <p:spPr>
            <a:xfrm>
              <a:off x="523739" y="2939475"/>
              <a:ext cx="8116922" cy="555183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9">
              <a:extLst>
                <a:ext uri="{FF2B5EF4-FFF2-40B4-BE49-F238E27FC236}">
                  <a16:creationId xmlns:a16="http://schemas.microsoft.com/office/drawing/2014/main" id="{A3554653-8C88-4852-90BB-019F609A5BEF}"/>
                </a:ext>
              </a:extLst>
            </p:cNvPr>
            <p:cNvSpPr txBox="1"/>
            <p:nvPr/>
          </p:nvSpPr>
          <p:spPr>
            <a:xfrm>
              <a:off x="704675" y="3133274"/>
              <a:ext cx="7935986" cy="5167184"/>
            </a:xfrm>
            <a:prstGeom prst="rect">
              <a:avLst/>
            </a:prstGeom>
            <a:noFill/>
          </p:spPr>
          <p:txBody>
            <a:bodyPr wrap="square">
              <a:spAutoFit/>
            </a:bodyPr>
            <a:lstStyle/>
            <a:p>
              <a:pPr marL="0" lvl="0" indent="0" algn="l" rtl="0">
                <a:lnSpc>
                  <a:spcPct val="115000"/>
                </a:lnSpc>
                <a:spcBef>
                  <a:spcPts val="0"/>
                </a:spcBef>
                <a:spcAft>
                  <a:spcPts val="0"/>
                </a:spcAft>
                <a:buClr>
                  <a:schemeClr val="dk1"/>
                </a:buClr>
                <a:buSzPts val="1100"/>
                <a:buFont typeface="Arial"/>
                <a:buNone/>
              </a:pPr>
              <a:r>
                <a:rPr lang="en-GB" dirty="0">
                  <a:solidFill>
                    <a:srgbClr val="1C1C1C"/>
                  </a:solidFill>
                  <a:latin typeface="Roboto"/>
                  <a:ea typeface="Roboto"/>
                  <a:cs typeface="Roboto"/>
                  <a:sym typeface="Roboto"/>
                </a:rPr>
                <a:t>We hope you find the information on our website and resources useful.</a:t>
              </a:r>
            </a:p>
            <a:p>
              <a:pPr marL="0" lvl="0" indent="0" algn="l" rtl="0">
                <a:lnSpc>
                  <a:spcPct val="115000"/>
                </a:lnSpc>
                <a:spcBef>
                  <a:spcPts val="0"/>
                </a:spcBef>
                <a:spcAft>
                  <a:spcPts val="0"/>
                </a:spcAft>
                <a:buClr>
                  <a:schemeClr val="dk1"/>
                </a:buClr>
                <a:buSzPts val="1100"/>
                <a:buFont typeface="Arial"/>
                <a:buNone/>
              </a:pPr>
              <a:endParaRPr lang="en-GB" dirty="0">
                <a:solidFill>
                  <a:srgbClr val="1C1C1C"/>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GB" b="1" dirty="0">
                  <a:solidFill>
                    <a:srgbClr val="1C1C1C"/>
                  </a:solidFill>
                  <a:latin typeface="Roboto"/>
                  <a:ea typeface="Roboto"/>
                  <a:cs typeface="Roboto"/>
                  <a:sym typeface="Roboto"/>
                </a:rPr>
                <a:t>This resource contains links to external video websites.</a:t>
              </a:r>
            </a:p>
            <a:p>
              <a:pPr marL="0" lvl="0" indent="0" algn="l" rtl="0">
                <a:lnSpc>
                  <a:spcPct val="115000"/>
                </a:lnSpc>
                <a:spcBef>
                  <a:spcPts val="0"/>
                </a:spcBef>
                <a:spcAft>
                  <a:spcPts val="0"/>
                </a:spcAft>
                <a:buClr>
                  <a:schemeClr val="dk1"/>
                </a:buClr>
                <a:buSzPts val="1100"/>
                <a:buFont typeface="Arial"/>
                <a:buNone/>
              </a:pPr>
              <a:r>
                <a:rPr lang="en-GB" dirty="0">
                  <a:solidFill>
                    <a:srgbClr val="1C1C1C"/>
                  </a:solidFill>
                  <a:latin typeface="Roboto"/>
                  <a:ea typeface="Roboto"/>
                  <a:cs typeface="Roboto"/>
                  <a:sym typeface="Roboto"/>
                </a:rPr>
                <a:t>These websites often have </a:t>
              </a:r>
              <a:r>
                <a:rPr lang="en-GB" dirty="0" err="1">
                  <a:solidFill>
                    <a:srgbClr val="1C1C1C"/>
                  </a:solidFill>
                  <a:latin typeface="Roboto"/>
                  <a:ea typeface="Roboto"/>
                  <a:cs typeface="Roboto"/>
                  <a:sym typeface="Roboto"/>
                </a:rPr>
                <a:t>autoplay</a:t>
              </a:r>
              <a:r>
                <a:rPr lang="en-GB" dirty="0">
                  <a:solidFill>
                    <a:srgbClr val="1C1C1C"/>
                  </a:solidFill>
                  <a:latin typeface="Roboto"/>
                  <a:ea typeface="Roboto"/>
                  <a:cs typeface="Roboto"/>
                  <a:sym typeface="Roboto"/>
                </a:rPr>
                <a:t> features meaning that other videos will play after the video you are watching finishes. You should disable this feature before using the video in any classroom or similar setting. Twinkl assumes no responsibility for the contents of linked websites. The inclusion of any link in this resource should not be taken as an endorsement of any kind by Twinkl of the linked website or any association with its operators. We have no control over the availability of the linked pages. If the link is not working, please let us know by contacting </a:t>
              </a:r>
              <a:r>
                <a:rPr lang="en-GB" dirty="0" err="1">
                  <a:solidFill>
                    <a:srgbClr val="1C1C1C"/>
                  </a:solidFill>
                  <a:latin typeface="Roboto"/>
                  <a:ea typeface="Roboto"/>
                  <a:cs typeface="Roboto"/>
                  <a:sym typeface="Roboto"/>
                </a:rPr>
                <a:t>TwinklCares</a:t>
              </a:r>
              <a:r>
                <a:rPr lang="en-GB" dirty="0">
                  <a:solidFill>
                    <a:srgbClr val="1C1C1C"/>
                  </a:solidFill>
                  <a:latin typeface="Roboto"/>
                  <a:ea typeface="Roboto"/>
                  <a:cs typeface="Roboto"/>
                  <a:sym typeface="Roboto"/>
                </a:rPr>
                <a:t> and we will try to fix it, although we can assume no responsibility if this is the case.</a:t>
              </a:r>
            </a:p>
            <a:p>
              <a:pPr marL="0" lvl="0" indent="0" algn="l" rtl="0">
                <a:lnSpc>
                  <a:spcPct val="115000"/>
                </a:lnSpc>
                <a:spcBef>
                  <a:spcPts val="0"/>
                </a:spcBef>
                <a:spcAft>
                  <a:spcPts val="0"/>
                </a:spcAft>
                <a:buClr>
                  <a:schemeClr val="dk1"/>
                </a:buClr>
                <a:buSzPts val="1100"/>
                <a:buFont typeface="Arial"/>
                <a:buNone/>
              </a:pPr>
              <a:endParaRPr lang="en-GB" dirty="0">
                <a:solidFill>
                  <a:srgbClr val="1C1C1C"/>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GB" dirty="0">
                  <a:solidFill>
                    <a:srgbClr val="1C1C1C"/>
                  </a:solidFill>
                  <a:latin typeface="Roboto"/>
                  <a:ea typeface="Roboto"/>
                  <a:cs typeface="Roboto"/>
                  <a:sym typeface="Roboto"/>
                </a:rPr>
                <a:t>Please be aware, clicking this button will take you to an external video website: </a:t>
              </a:r>
              <a:br>
                <a:rPr lang="en-GB" dirty="0"/>
              </a:br>
              <a:endParaRPr lang="en-GB" dirty="0"/>
            </a:p>
          </p:txBody>
        </p:sp>
      </p:grpSp>
      <p:sp>
        <p:nvSpPr>
          <p:cNvPr id="2" name="Rectangle 1">
            <a:hlinkClick r:id="rId2"/>
            <a:extLst>
              <a:ext uri="{FF2B5EF4-FFF2-40B4-BE49-F238E27FC236}">
                <a16:creationId xmlns:a16="http://schemas.microsoft.com/office/drawing/2014/main" id="{4ABC93FD-1A12-470F-8F4D-86AEE78F496A}"/>
              </a:ext>
            </a:extLst>
          </p:cNvPr>
          <p:cNvSpPr/>
          <p:nvPr/>
        </p:nvSpPr>
        <p:spPr>
          <a:xfrm>
            <a:off x="8419490" y="6485710"/>
            <a:ext cx="724509" cy="372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 name="Group 12">
            <a:extLst>
              <a:ext uri="{FF2B5EF4-FFF2-40B4-BE49-F238E27FC236}">
                <a16:creationId xmlns:a16="http://schemas.microsoft.com/office/drawing/2014/main" id="{10AFDADE-720B-49FD-AC19-23BBAFC0FDE4}"/>
              </a:ext>
            </a:extLst>
          </p:cNvPr>
          <p:cNvGrpSpPr/>
          <p:nvPr/>
        </p:nvGrpSpPr>
        <p:grpSpPr>
          <a:xfrm>
            <a:off x="1693790" y="5259533"/>
            <a:ext cx="835761" cy="546007"/>
            <a:chOff x="1667478" y="5292423"/>
            <a:chExt cx="835761" cy="546007"/>
          </a:xfrm>
        </p:grpSpPr>
        <p:grpSp>
          <p:nvGrpSpPr>
            <p:cNvPr id="11" name="Group 10">
              <a:extLst>
                <a:ext uri="{FF2B5EF4-FFF2-40B4-BE49-F238E27FC236}">
                  <a16:creationId xmlns:a16="http://schemas.microsoft.com/office/drawing/2014/main" id="{0DB0A084-E7E8-49CA-BC55-B98CD9FFCCAC}"/>
                </a:ext>
              </a:extLst>
            </p:cNvPr>
            <p:cNvGrpSpPr/>
            <p:nvPr/>
          </p:nvGrpSpPr>
          <p:grpSpPr>
            <a:xfrm>
              <a:off x="1697233" y="5328518"/>
              <a:ext cx="763096" cy="473818"/>
              <a:chOff x="1697233" y="5328518"/>
              <a:chExt cx="763096" cy="473818"/>
            </a:xfrm>
          </p:grpSpPr>
          <p:sp>
            <p:nvSpPr>
              <p:cNvPr id="5" name="Rectangle: Rounded Corners 4">
                <a:extLst>
                  <a:ext uri="{FF2B5EF4-FFF2-40B4-BE49-F238E27FC236}">
                    <a16:creationId xmlns:a16="http://schemas.microsoft.com/office/drawing/2014/main" id="{CB1F901B-602E-4CCA-B3E5-7A2B4595B489}"/>
                  </a:ext>
                </a:extLst>
              </p:cNvPr>
              <p:cNvSpPr/>
              <p:nvPr/>
            </p:nvSpPr>
            <p:spPr>
              <a:xfrm>
                <a:off x="1697233" y="5328518"/>
                <a:ext cx="763096" cy="473818"/>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Isosceles Triangle 5">
                <a:extLst>
                  <a:ext uri="{FF2B5EF4-FFF2-40B4-BE49-F238E27FC236}">
                    <a16:creationId xmlns:a16="http://schemas.microsoft.com/office/drawing/2014/main" id="{B9BB017E-C7B0-4D1B-932A-D1BACA82D8C5}"/>
                  </a:ext>
                </a:extLst>
              </p:cNvPr>
              <p:cNvSpPr/>
              <p:nvPr/>
            </p:nvSpPr>
            <p:spPr>
              <a:xfrm rot="5400000">
                <a:off x="1960454" y="5434160"/>
                <a:ext cx="289278" cy="24937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Rectangle 11">
              <a:hlinkClick r:id="rId3"/>
              <a:extLst>
                <a:ext uri="{FF2B5EF4-FFF2-40B4-BE49-F238E27FC236}">
                  <a16:creationId xmlns:a16="http://schemas.microsoft.com/office/drawing/2014/main" id="{6D320E78-DD4C-486A-864B-929546E7A45E}"/>
                </a:ext>
              </a:extLst>
            </p:cNvPr>
            <p:cNvSpPr/>
            <p:nvPr/>
          </p:nvSpPr>
          <p:spPr>
            <a:xfrm>
              <a:off x="1667478" y="5292423"/>
              <a:ext cx="835761" cy="5460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40358613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1933B-80E4-4726-B982-2CC2676EFF4F}"/>
              </a:ext>
            </a:extLst>
          </p:cNvPr>
          <p:cNvSpPr>
            <a:spLocks noGrp="1"/>
          </p:cNvSpPr>
          <p:nvPr>
            <p:ph type="title"/>
          </p:nvPr>
        </p:nvSpPr>
        <p:spPr/>
        <p:txBody>
          <a:bodyPr/>
          <a:lstStyle/>
          <a:p>
            <a:r>
              <a:rPr lang="en-GB" dirty="0"/>
              <a:t>The Temple of Warriors</a:t>
            </a:r>
          </a:p>
        </p:txBody>
      </p:sp>
      <p:pic>
        <p:nvPicPr>
          <p:cNvPr id="3" name="Google Shape;93;p15">
            <a:extLst>
              <a:ext uri="{FF2B5EF4-FFF2-40B4-BE49-F238E27FC236}">
                <a16:creationId xmlns:a16="http://schemas.microsoft.com/office/drawing/2014/main" id="{B19D8FFA-05C1-4FA6-8A03-5964E3A458EB}"/>
              </a:ext>
            </a:extLst>
          </p:cNvPr>
          <p:cNvPicPr preferRelativeResize="0"/>
          <p:nvPr/>
        </p:nvPicPr>
        <p:blipFill>
          <a:blip r:embed="rId2">
            <a:alphaModFix/>
          </a:blip>
          <a:stretch>
            <a:fillRect/>
          </a:stretch>
        </p:blipFill>
        <p:spPr>
          <a:xfrm>
            <a:off x="1136234" y="1538786"/>
            <a:ext cx="6862001" cy="4574675"/>
          </a:xfrm>
          <a:prstGeom prst="rect">
            <a:avLst/>
          </a:prstGeom>
          <a:noFill/>
          <a:ln w="19050">
            <a:solidFill>
              <a:schemeClr val="accent6">
                <a:lumMod val="20000"/>
                <a:lumOff val="80000"/>
              </a:schemeClr>
            </a:solidFill>
          </a:ln>
        </p:spPr>
      </p:pic>
    </p:spTree>
    <p:extLst>
      <p:ext uri="{BB962C8B-B14F-4D97-AF65-F5344CB8AC3E}">
        <p14:creationId xmlns:p14="http://schemas.microsoft.com/office/powerpoint/2010/main" val="34038238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60249-B3D4-46CF-9402-479169525B96}"/>
              </a:ext>
            </a:extLst>
          </p:cNvPr>
          <p:cNvSpPr>
            <a:spLocks noGrp="1"/>
          </p:cNvSpPr>
          <p:nvPr>
            <p:ph type="title"/>
          </p:nvPr>
        </p:nvSpPr>
        <p:spPr/>
        <p:txBody>
          <a:bodyPr/>
          <a:lstStyle/>
          <a:p>
            <a:r>
              <a:rPr lang="en-GB" dirty="0" err="1"/>
              <a:t>Chac</a:t>
            </a:r>
            <a:r>
              <a:rPr lang="en-GB" dirty="0"/>
              <a:t> </a:t>
            </a:r>
            <a:r>
              <a:rPr lang="en-GB" dirty="0" err="1"/>
              <a:t>Mool</a:t>
            </a:r>
            <a:endParaRPr lang="en-GB" dirty="0"/>
          </a:p>
        </p:txBody>
      </p:sp>
      <p:grpSp>
        <p:nvGrpSpPr>
          <p:cNvPr id="11" name="Group 10">
            <a:extLst>
              <a:ext uri="{FF2B5EF4-FFF2-40B4-BE49-F238E27FC236}">
                <a16:creationId xmlns:a16="http://schemas.microsoft.com/office/drawing/2014/main" id="{68648073-627C-4E10-BD13-B624747EC0FB}"/>
              </a:ext>
            </a:extLst>
          </p:cNvPr>
          <p:cNvGrpSpPr/>
          <p:nvPr/>
        </p:nvGrpSpPr>
        <p:grpSpPr>
          <a:xfrm>
            <a:off x="817241" y="1543980"/>
            <a:ext cx="7047258" cy="1885020"/>
            <a:chOff x="817241" y="1543980"/>
            <a:chExt cx="7047258" cy="1885020"/>
          </a:xfrm>
        </p:grpSpPr>
        <p:sp>
          <p:nvSpPr>
            <p:cNvPr id="8" name="Rectangle 7">
              <a:extLst>
                <a:ext uri="{FF2B5EF4-FFF2-40B4-BE49-F238E27FC236}">
                  <a16:creationId xmlns:a16="http://schemas.microsoft.com/office/drawing/2014/main" id="{DBF23C9B-7124-4A9E-9082-9129EC722D84}"/>
                </a:ext>
              </a:extLst>
            </p:cNvPr>
            <p:cNvSpPr/>
            <p:nvPr/>
          </p:nvSpPr>
          <p:spPr>
            <a:xfrm>
              <a:off x="817241" y="1543980"/>
              <a:ext cx="7047258" cy="188502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ED2BE32F-F744-44AA-81B3-A44DB1A843F2}"/>
                </a:ext>
              </a:extLst>
            </p:cNvPr>
            <p:cNvSpPr txBox="1"/>
            <p:nvPr/>
          </p:nvSpPr>
          <p:spPr>
            <a:xfrm>
              <a:off x="1128957" y="1679041"/>
              <a:ext cx="6423825" cy="1477328"/>
            </a:xfrm>
            <a:prstGeom prst="rect">
              <a:avLst/>
            </a:prstGeom>
            <a:noFill/>
          </p:spPr>
          <p:txBody>
            <a:bodyPr wrap="square">
              <a:spAutoFit/>
            </a:bodyPr>
            <a:lstStyle/>
            <a:p>
              <a:r>
                <a:rPr lang="en-GB" dirty="0"/>
                <a:t>At the top of the steps to the Temple of Warriors, there is a stone statue known as a </a:t>
              </a:r>
              <a:r>
                <a:rPr lang="en-GB" dirty="0" err="1"/>
                <a:t>Chac</a:t>
              </a:r>
              <a:r>
                <a:rPr lang="en-GB" dirty="0"/>
                <a:t> </a:t>
              </a:r>
              <a:r>
                <a:rPr lang="en-GB" dirty="0" err="1"/>
                <a:t>Mool</a:t>
              </a:r>
              <a:r>
                <a:rPr lang="en-GB" dirty="0"/>
                <a:t>. A </a:t>
              </a:r>
              <a:r>
                <a:rPr lang="en-GB" dirty="0" err="1"/>
                <a:t>Chac</a:t>
              </a:r>
              <a:r>
                <a:rPr lang="en-GB" dirty="0"/>
                <a:t> </a:t>
              </a:r>
              <a:r>
                <a:rPr lang="en-GB" dirty="0" err="1"/>
                <a:t>Mool</a:t>
              </a:r>
              <a:r>
                <a:rPr lang="en-GB" dirty="0"/>
                <a:t> was a figure leaning back on its elbows while resting a plate on its tummy. It is thought that the heart of an animal sacrifice might be placed on the plate to keep the gods happy.</a:t>
              </a:r>
            </a:p>
          </p:txBody>
        </p:sp>
      </p:grpSp>
      <p:pic>
        <p:nvPicPr>
          <p:cNvPr id="6" name="Google Shape;100;p16">
            <a:extLst>
              <a:ext uri="{FF2B5EF4-FFF2-40B4-BE49-F238E27FC236}">
                <a16:creationId xmlns:a16="http://schemas.microsoft.com/office/drawing/2014/main" id="{195C2E12-F1FF-482A-92A6-06E4AA7C5862}"/>
              </a:ext>
            </a:extLst>
          </p:cNvPr>
          <p:cNvPicPr preferRelativeResize="0"/>
          <p:nvPr/>
        </p:nvPicPr>
        <p:blipFill>
          <a:blip r:embed="rId2">
            <a:alphaModFix/>
          </a:blip>
          <a:stretch>
            <a:fillRect/>
          </a:stretch>
        </p:blipFill>
        <p:spPr>
          <a:xfrm>
            <a:off x="3881266" y="3227148"/>
            <a:ext cx="4494575" cy="2917525"/>
          </a:xfrm>
          <a:prstGeom prst="rect">
            <a:avLst/>
          </a:prstGeom>
          <a:noFill/>
          <a:ln w="19050">
            <a:solidFill>
              <a:schemeClr val="accent6">
                <a:lumMod val="20000"/>
                <a:lumOff val="80000"/>
              </a:schemeClr>
            </a:solidFill>
          </a:ln>
        </p:spPr>
      </p:pic>
      <p:sp>
        <p:nvSpPr>
          <p:cNvPr id="10" name="TextBox 21">
            <a:extLst>
              <a:ext uri="{FF2B5EF4-FFF2-40B4-BE49-F238E27FC236}">
                <a16:creationId xmlns:a16="http://schemas.microsoft.com/office/drawing/2014/main" id="{E8E707C4-417D-44AD-8D37-76159B7307E0}"/>
              </a:ext>
            </a:extLst>
          </p:cNvPr>
          <p:cNvSpPr txBox="1">
            <a:spLocks noChangeArrowheads="1"/>
          </p:cNvSpPr>
          <p:nvPr/>
        </p:nvSpPr>
        <p:spPr bwMode="auto">
          <a:xfrm>
            <a:off x="6959268" y="6144673"/>
            <a:ext cx="1492969" cy="16612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Roboto" panose="02000000000000000000" pitchFamily="2" charset="0"/>
                <a:ea typeface="Roboto" panose="02000000000000000000" pitchFamily="2" charset="0"/>
                <a:cs typeface="Arial" panose="020B0604020202020204" pitchFamily="34" charset="0"/>
              </a:rPr>
              <a:t>“</a:t>
            </a:r>
            <a:r>
              <a:rPr lang="en-GB" altLang="en-US" sz="500" b="1" dirty="0">
                <a:latin typeface="Roboto" panose="02000000000000000000" pitchFamily="2" charset="0"/>
                <a:ea typeface="Roboto" panose="02000000000000000000" pitchFamily="2" charset="0"/>
                <a:cs typeface="Arial" panose="020B0604020202020204" pitchFamily="34" charset="0"/>
                <a:hlinkClick r:id="rId3"/>
              </a:rPr>
              <a:t>Photo</a:t>
            </a:r>
            <a:r>
              <a:rPr lang="en-GB" altLang="en-US" sz="500" dirty="0">
                <a:latin typeface="Roboto" panose="02000000000000000000" pitchFamily="2" charset="0"/>
                <a:ea typeface="Roboto" panose="02000000000000000000" pitchFamily="2" charset="0"/>
                <a:cs typeface="Arial" panose="020B0604020202020204" pitchFamily="34" charset="0"/>
              </a:rPr>
              <a:t>” by </a:t>
            </a:r>
            <a:r>
              <a:rPr lang="en-GB" altLang="en-US" sz="500" b="1" dirty="0">
                <a:latin typeface="Roboto" panose="02000000000000000000" pitchFamily="2" charset="0"/>
                <a:ea typeface="Roboto" panose="02000000000000000000" pitchFamily="2" charset="0"/>
                <a:cs typeface="Arial" panose="020B0604020202020204" pitchFamily="34" charset="0"/>
                <a:hlinkClick r:id="rId4"/>
              </a:rPr>
              <a:t>OliBac</a:t>
            </a:r>
            <a:r>
              <a:rPr lang="en-GB" altLang="en-US" sz="500" dirty="0">
                <a:latin typeface="Roboto" panose="02000000000000000000" pitchFamily="2" charset="0"/>
                <a:ea typeface="Roboto" panose="02000000000000000000" pitchFamily="2" charset="0"/>
                <a:cs typeface="Arial" panose="020B0604020202020204" pitchFamily="34" charset="0"/>
              </a:rPr>
              <a:t> is licensed under </a:t>
            </a:r>
            <a:r>
              <a:rPr lang="en-GB" altLang="en-US" sz="500" b="1" dirty="0">
                <a:latin typeface="Roboto" panose="02000000000000000000" pitchFamily="2" charset="0"/>
                <a:ea typeface="Roboto" panose="02000000000000000000" pitchFamily="2" charset="0"/>
                <a:cs typeface="Arial" panose="020B0604020202020204" pitchFamily="34" charset="0"/>
                <a:hlinkClick r:id="rId5"/>
              </a:rPr>
              <a:t>CC BY 2.0</a:t>
            </a:r>
            <a:endParaRPr lang="en-GB" altLang="en-US" sz="500" b="1" dirty="0">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1516589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60249-B3D4-46CF-9402-479169525B96}"/>
              </a:ext>
            </a:extLst>
          </p:cNvPr>
          <p:cNvSpPr>
            <a:spLocks noGrp="1"/>
          </p:cNvSpPr>
          <p:nvPr>
            <p:ph type="title"/>
          </p:nvPr>
        </p:nvSpPr>
        <p:spPr/>
        <p:txBody>
          <a:bodyPr/>
          <a:lstStyle/>
          <a:p>
            <a:r>
              <a:rPr lang="en-GB" dirty="0">
                <a:latin typeface="+mn-lt"/>
                <a:ea typeface="Roboto"/>
                <a:cs typeface="Roboto"/>
                <a:sym typeface="Roboto"/>
              </a:rPr>
              <a:t>Wall of Skulls</a:t>
            </a:r>
            <a:endParaRPr lang="en-GB" dirty="0">
              <a:latin typeface="+mn-lt"/>
            </a:endParaRPr>
          </a:p>
        </p:txBody>
      </p:sp>
      <p:grpSp>
        <p:nvGrpSpPr>
          <p:cNvPr id="5" name="Group 4">
            <a:extLst>
              <a:ext uri="{FF2B5EF4-FFF2-40B4-BE49-F238E27FC236}">
                <a16:creationId xmlns:a16="http://schemas.microsoft.com/office/drawing/2014/main" id="{846E342A-1F02-4AF7-B02F-487CA6A24510}"/>
              </a:ext>
            </a:extLst>
          </p:cNvPr>
          <p:cNvGrpSpPr/>
          <p:nvPr/>
        </p:nvGrpSpPr>
        <p:grpSpPr>
          <a:xfrm>
            <a:off x="622964" y="1281471"/>
            <a:ext cx="5490242" cy="5001341"/>
            <a:chOff x="595255" y="1148318"/>
            <a:chExt cx="5490242" cy="5001341"/>
          </a:xfrm>
        </p:grpSpPr>
        <p:sp>
          <p:nvSpPr>
            <p:cNvPr id="8" name="Rectangle 7">
              <a:extLst>
                <a:ext uri="{FF2B5EF4-FFF2-40B4-BE49-F238E27FC236}">
                  <a16:creationId xmlns:a16="http://schemas.microsoft.com/office/drawing/2014/main" id="{DBF23C9B-7124-4A9E-9082-9129EC722D84}"/>
                </a:ext>
              </a:extLst>
            </p:cNvPr>
            <p:cNvSpPr/>
            <p:nvPr/>
          </p:nvSpPr>
          <p:spPr>
            <a:xfrm>
              <a:off x="595255" y="1148318"/>
              <a:ext cx="5490242" cy="500134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ED2BE32F-F744-44AA-81B3-A44DB1A843F2}"/>
                </a:ext>
              </a:extLst>
            </p:cNvPr>
            <p:cNvSpPr txBox="1"/>
            <p:nvPr/>
          </p:nvSpPr>
          <p:spPr>
            <a:xfrm>
              <a:off x="632125" y="1248331"/>
              <a:ext cx="2511068" cy="4801314"/>
            </a:xfrm>
            <a:prstGeom prst="rect">
              <a:avLst/>
            </a:prstGeom>
            <a:noFill/>
          </p:spPr>
          <p:txBody>
            <a:bodyPr wrap="square">
              <a:spAutoFit/>
            </a:bodyPr>
            <a:lstStyle/>
            <a:p>
              <a:pPr marL="0" lvl="0" indent="0" algn="l" rtl="0">
                <a:spcBef>
                  <a:spcPts val="0"/>
                </a:spcBef>
                <a:spcAft>
                  <a:spcPts val="0"/>
                </a:spcAft>
                <a:buNone/>
              </a:pPr>
              <a:r>
                <a:rPr lang="en-GB" dirty="0"/>
                <a:t>In the Maya culture, those who had died were remembered through stone carvings on the Wall of Skulls, also known as </a:t>
              </a:r>
              <a:r>
                <a:rPr lang="en-GB" dirty="0" err="1"/>
                <a:t>Tzompantli</a:t>
              </a:r>
              <a:r>
                <a:rPr lang="en-GB" dirty="0"/>
                <a:t> or skull rack. The platform is decorated with eagles, skulls and snakes. It is thought that the Toltecs (a Mexican civilisation well-known for its sculpting) introduced the idea of a skull rack to the Maya people. </a:t>
              </a:r>
            </a:p>
          </p:txBody>
        </p:sp>
      </p:grpSp>
      <p:pic>
        <p:nvPicPr>
          <p:cNvPr id="3" name="Google Shape;107;p17">
            <a:extLst>
              <a:ext uri="{FF2B5EF4-FFF2-40B4-BE49-F238E27FC236}">
                <a16:creationId xmlns:a16="http://schemas.microsoft.com/office/drawing/2014/main" id="{A003A465-46DA-4113-A25B-2518C2538D5D}"/>
              </a:ext>
            </a:extLst>
          </p:cNvPr>
          <p:cNvPicPr preferRelativeResize="0"/>
          <p:nvPr/>
        </p:nvPicPr>
        <p:blipFill>
          <a:blip r:embed="rId2">
            <a:alphaModFix/>
          </a:blip>
          <a:stretch>
            <a:fillRect/>
          </a:stretch>
        </p:blipFill>
        <p:spPr>
          <a:xfrm>
            <a:off x="3219934" y="1877685"/>
            <a:ext cx="5264286" cy="3482107"/>
          </a:xfrm>
          <a:prstGeom prst="rect">
            <a:avLst/>
          </a:prstGeom>
          <a:noFill/>
          <a:ln w="19050">
            <a:solidFill>
              <a:schemeClr val="accent6">
                <a:lumMod val="20000"/>
                <a:lumOff val="80000"/>
              </a:schemeClr>
            </a:solidFill>
          </a:ln>
        </p:spPr>
      </p:pic>
    </p:spTree>
    <p:extLst>
      <p:ext uri="{BB962C8B-B14F-4D97-AF65-F5344CB8AC3E}">
        <p14:creationId xmlns:p14="http://schemas.microsoft.com/office/powerpoint/2010/main" val="3301365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BF23C9B-7124-4A9E-9082-9129EC722D84}"/>
              </a:ext>
            </a:extLst>
          </p:cNvPr>
          <p:cNvSpPr/>
          <p:nvPr/>
        </p:nvSpPr>
        <p:spPr>
          <a:xfrm>
            <a:off x="628285" y="1298955"/>
            <a:ext cx="4974847" cy="296336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90260249-B3D4-46CF-9402-479169525B96}"/>
              </a:ext>
            </a:extLst>
          </p:cNvPr>
          <p:cNvSpPr>
            <a:spLocks noGrp="1"/>
          </p:cNvSpPr>
          <p:nvPr>
            <p:ph type="title"/>
          </p:nvPr>
        </p:nvSpPr>
        <p:spPr/>
        <p:txBody>
          <a:bodyPr/>
          <a:lstStyle/>
          <a:p>
            <a:r>
              <a:rPr lang="en-GB" dirty="0">
                <a:latin typeface="+mn-lt"/>
                <a:ea typeface="Roboto"/>
                <a:cs typeface="Roboto"/>
                <a:sym typeface="Roboto"/>
              </a:rPr>
              <a:t>Ball Games</a:t>
            </a:r>
            <a:endParaRPr lang="en-GB" dirty="0">
              <a:latin typeface="+mn-lt"/>
            </a:endParaRPr>
          </a:p>
        </p:txBody>
      </p:sp>
      <p:sp>
        <p:nvSpPr>
          <p:cNvPr id="4" name="TextBox 3">
            <a:extLst>
              <a:ext uri="{FF2B5EF4-FFF2-40B4-BE49-F238E27FC236}">
                <a16:creationId xmlns:a16="http://schemas.microsoft.com/office/drawing/2014/main" id="{ED2BE32F-F744-44AA-81B3-A44DB1A843F2}"/>
              </a:ext>
            </a:extLst>
          </p:cNvPr>
          <p:cNvSpPr txBox="1"/>
          <p:nvPr/>
        </p:nvSpPr>
        <p:spPr>
          <a:xfrm>
            <a:off x="751561" y="1420962"/>
            <a:ext cx="4682958" cy="2585323"/>
          </a:xfrm>
          <a:prstGeom prst="rect">
            <a:avLst/>
          </a:prstGeom>
          <a:noFill/>
        </p:spPr>
        <p:txBody>
          <a:bodyPr wrap="square">
            <a:spAutoFit/>
          </a:bodyPr>
          <a:lstStyle/>
          <a:p>
            <a:pPr marL="0" lvl="0" indent="0" algn="l" rtl="0">
              <a:spcBef>
                <a:spcPts val="0"/>
              </a:spcBef>
              <a:spcAft>
                <a:spcPts val="0"/>
              </a:spcAft>
              <a:buNone/>
            </a:pPr>
            <a:r>
              <a:rPr lang="en-GB" dirty="0"/>
              <a:t>The Maya people were great sportspeople. In </a:t>
            </a:r>
            <a:r>
              <a:rPr lang="en-GB" dirty="0" err="1"/>
              <a:t>Chichén</a:t>
            </a:r>
            <a:r>
              <a:rPr lang="en-GB" dirty="0"/>
              <a:t> </a:t>
            </a:r>
            <a:r>
              <a:rPr lang="en-GB" dirty="0" err="1"/>
              <a:t>Itzá</a:t>
            </a:r>
            <a:r>
              <a:rPr lang="en-GB" dirty="0"/>
              <a:t>, there is the Great Ball Court. Games were played to settle political and social disputes, as well as for fun. Some ball games also had religious meanings. The ball game ‘</a:t>
            </a:r>
            <a:r>
              <a:rPr lang="en-GB" dirty="0" err="1"/>
              <a:t>pitz</a:t>
            </a:r>
            <a:r>
              <a:rPr lang="en-GB" dirty="0"/>
              <a:t>’ was popular. A rubber ball would be bounced without using hands or feet and put through stone hoops attached to the court.</a:t>
            </a:r>
          </a:p>
        </p:txBody>
      </p:sp>
      <p:sp>
        <p:nvSpPr>
          <p:cNvPr id="11" name="TextBox 10">
            <a:extLst>
              <a:ext uri="{FF2B5EF4-FFF2-40B4-BE49-F238E27FC236}">
                <a16:creationId xmlns:a16="http://schemas.microsoft.com/office/drawing/2014/main" id="{0F0FE06E-7ABA-48E0-841B-42107D5FD7BF}"/>
              </a:ext>
            </a:extLst>
          </p:cNvPr>
          <p:cNvSpPr txBox="1"/>
          <p:nvPr/>
        </p:nvSpPr>
        <p:spPr>
          <a:xfrm>
            <a:off x="711810" y="4347780"/>
            <a:ext cx="2869094" cy="2031325"/>
          </a:xfrm>
          <a:prstGeom prst="rect">
            <a:avLst/>
          </a:prstGeom>
          <a:noFill/>
        </p:spPr>
        <p:txBody>
          <a:bodyPr wrap="square">
            <a:spAutoFit/>
          </a:bodyPr>
          <a:lstStyle/>
          <a:p>
            <a:r>
              <a:rPr lang="en-GB" dirty="0"/>
              <a:t>Did You Know…? </a:t>
            </a:r>
          </a:p>
          <a:p>
            <a:r>
              <a:rPr lang="en-GB" dirty="0"/>
              <a:t>If you stand at the northern wall of the ball court and speak, it can be heard clearly at the southern wall – more than 500 feet away!</a:t>
            </a:r>
          </a:p>
        </p:txBody>
      </p:sp>
      <p:grpSp>
        <p:nvGrpSpPr>
          <p:cNvPr id="24" name="Group 23">
            <a:extLst>
              <a:ext uri="{FF2B5EF4-FFF2-40B4-BE49-F238E27FC236}">
                <a16:creationId xmlns:a16="http://schemas.microsoft.com/office/drawing/2014/main" id="{528CBC5C-2A38-4192-9BEA-8FE0446F07AD}"/>
              </a:ext>
            </a:extLst>
          </p:cNvPr>
          <p:cNvGrpSpPr/>
          <p:nvPr/>
        </p:nvGrpSpPr>
        <p:grpSpPr>
          <a:xfrm>
            <a:off x="3600817" y="5078707"/>
            <a:ext cx="2532900" cy="1078861"/>
            <a:chOff x="4289501" y="4022278"/>
            <a:chExt cx="2532900" cy="1078861"/>
          </a:xfrm>
        </p:grpSpPr>
        <p:sp>
          <p:nvSpPr>
            <p:cNvPr id="19" name="Rectangle 18">
              <a:extLst>
                <a:ext uri="{FF2B5EF4-FFF2-40B4-BE49-F238E27FC236}">
                  <a16:creationId xmlns:a16="http://schemas.microsoft.com/office/drawing/2014/main" id="{DBF6B82C-257A-4A13-B492-A36A0CA46052}"/>
                </a:ext>
              </a:extLst>
            </p:cNvPr>
            <p:cNvSpPr/>
            <p:nvPr/>
          </p:nvSpPr>
          <p:spPr>
            <a:xfrm>
              <a:off x="4289501" y="4022278"/>
              <a:ext cx="2532900" cy="107886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a:extLst>
                <a:ext uri="{FF2B5EF4-FFF2-40B4-BE49-F238E27FC236}">
                  <a16:creationId xmlns:a16="http://schemas.microsoft.com/office/drawing/2014/main" id="{E877C0F1-B786-4914-99E8-9DA69F52B713}"/>
                </a:ext>
              </a:extLst>
            </p:cNvPr>
            <p:cNvSpPr txBox="1"/>
            <p:nvPr/>
          </p:nvSpPr>
          <p:spPr>
            <a:xfrm>
              <a:off x="4357057" y="4104914"/>
              <a:ext cx="2397787" cy="923330"/>
            </a:xfrm>
            <a:prstGeom prst="rect">
              <a:avLst/>
            </a:prstGeom>
            <a:noFill/>
          </p:spPr>
          <p:txBody>
            <a:bodyPr wrap="square">
              <a:spAutoFit/>
            </a:bodyPr>
            <a:lstStyle/>
            <a:p>
              <a:pPr algn="ctr"/>
              <a:r>
                <a:rPr lang="en-GB" dirty="0"/>
                <a:t>Click on this photo to see the metal hoop for the ball game.</a:t>
              </a:r>
            </a:p>
          </p:txBody>
        </p:sp>
      </p:grpSp>
      <p:pic>
        <p:nvPicPr>
          <p:cNvPr id="21" name="Google Shape;114;p18">
            <a:extLst>
              <a:ext uri="{FF2B5EF4-FFF2-40B4-BE49-F238E27FC236}">
                <a16:creationId xmlns:a16="http://schemas.microsoft.com/office/drawing/2014/main" id="{C3DB4A0F-96B3-43D9-B832-FA7679CDC075}"/>
              </a:ext>
            </a:extLst>
          </p:cNvPr>
          <p:cNvPicPr preferRelativeResize="0"/>
          <p:nvPr/>
        </p:nvPicPr>
        <p:blipFill>
          <a:blip r:embed="rId2">
            <a:alphaModFix/>
          </a:blip>
          <a:stretch>
            <a:fillRect/>
          </a:stretch>
        </p:blipFill>
        <p:spPr>
          <a:xfrm>
            <a:off x="5434519" y="1383610"/>
            <a:ext cx="3138233" cy="1581067"/>
          </a:xfrm>
          <a:prstGeom prst="rect">
            <a:avLst/>
          </a:prstGeom>
          <a:noFill/>
          <a:ln w="19050">
            <a:solidFill>
              <a:schemeClr val="accent6">
                <a:lumMod val="20000"/>
                <a:lumOff val="80000"/>
              </a:schemeClr>
            </a:solidFill>
          </a:ln>
        </p:spPr>
      </p:pic>
      <p:sp>
        <p:nvSpPr>
          <p:cNvPr id="27" name="TextBox 21">
            <a:extLst>
              <a:ext uri="{FF2B5EF4-FFF2-40B4-BE49-F238E27FC236}">
                <a16:creationId xmlns:a16="http://schemas.microsoft.com/office/drawing/2014/main" id="{BC28BD53-D2FF-4C58-954E-FF8BB960B938}"/>
              </a:ext>
            </a:extLst>
          </p:cNvPr>
          <p:cNvSpPr txBox="1">
            <a:spLocks noChangeArrowheads="1"/>
          </p:cNvSpPr>
          <p:nvPr/>
        </p:nvSpPr>
        <p:spPr bwMode="auto">
          <a:xfrm>
            <a:off x="7075168" y="2954408"/>
            <a:ext cx="1539977" cy="155345"/>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Roboto" panose="02000000000000000000" pitchFamily="2" charset="0"/>
                <a:ea typeface="Roboto" panose="02000000000000000000" pitchFamily="2" charset="0"/>
                <a:cs typeface="Arial" panose="020B0604020202020204" pitchFamily="34" charset="0"/>
                <a:hlinkClick r:id="rId3"/>
              </a:rPr>
              <a:t>Photo</a:t>
            </a:r>
            <a:r>
              <a:rPr lang="en-GB" altLang="en-US" sz="500" dirty="0">
                <a:latin typeface="Roboto" panose="02000000000000000000" pitchFamily="2" charset="0"/>
                <a:ea typeface="Roboto" panose="02000000000000000000" pitchFamily="2" charset="0"/>
                <a:cs typeface="Arial" panose="020B0604020202020204" pitchFamily="34" charset="0"/>
              </a:rPr>
              <a:t> by </a:t>
            </a:r>
            <a:r>
              <a:rPr lang="en-GB" altLang="en-US" sz="500" dirty="0">
                <a:latin typeface="Roboto" panose="02000000000000000000" pitchFamily="2" charset="0"/>
                <a:ea typeface="Roboto" panose="02000000000000000000" pitchFamily="2" charset="0"/>
                <a:cs typeface="Arial" panose="020B0604020202020204" pitchFamily="34" charset="0"/>
                <a:hlinkClick r:id="rId4"/>
              </a:rPr>
              <a:t>BrianSnelson</a:t>
            </a:r>
            <a:r>
              <a:rPr lang="en-GB" altLang="en-US" sz="500" dirty="0">
                <a:latin typeface="Roboto" panose="02000000000000000000" pitchFamily="2" charset="0"/>
                <a:ea typeface="Roboto" panose="02000000000000000000" pitchFamily="2" charset="0"/>
                <a:cs typeface="Arial" panose="020B0604020202020204" pitchFamily="34" charset="0"/>
              </a:rPr>
              <a:t> is licensed under </a:t>
            </a:r>
            <a:r>
              <a:rPr lang="en-GB" altLang="en-US" sz="500" dirty="0">
                <a:latin typeface="Roboto" panose="02000000000000000000" pitchFamily="2" charset="0"/>
                <a:ea typeface="Roboto" panose="02000000000000000000" pitchFamily="2" charset="0"/>
                <a:cs typeface="Arial" panose="020B0604020202020204" pitchFamily="34" charset="0"/>
                <a:hlinkClick r:id="rId5"/>
              </a:rPr>
              <a:t>CC BY 2.0</a:t>
            </a:r>
            <a:endParaRPr lang="en-GB" altLang="en-US" sz="500" dirty="0">
              <a:latin typeface="Roboto" panose="02000000000000000000" pitchFamily="2" charset="0"/>
              <a:ea typeface="Roboto" panose="02000000000000000000" pitchFamily="2" charset="0"/>
              <a:cs typeface="Arial" panose="020B0604020202020204" pitchFamily="34" charset="0"/>
            </a:endParaRPr>
          </a:p>
        </p:txBody>
      </p:sp>
      <p:sp>
        <p:nvSpPr>
          <p:cNvPr id="29" name="TextBox 21">
            <a:extLst>
              <a:ext uri="{FF2B5EF4-FFF2-40B4-BE49-F238E27FC236}">
                <a16:creationId xmlns:a16="http://schemas.microsoft.com/office/drawing/2014/main" id="{FF5BCE6A-B431-4D84-8893-258358F64DB4}"/>
              </a:ext>
            </a:extLst>
          </p:cNvPr>
          <p:cNvSpPr txBox="1">
            <a:spLocks noChangeArrowheads="1"/>
          </p:cNvSpPr>
          <p:nvPr/>
        </p:nvSpPr>
        <p:spPr bwMode="auto">
          <a:xfrm>
            <a:off x="7069066" y="6212984"/>
            <a:ext cx="1492969" cy="16612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b="1" dirty="0">
                <a:latin typeface="Roboto" panose="02000000000000000000" pitchFamily="2" charset="0"/>
                <a:ea typeface="Roboto" panose="02000000000000000000" pitchFamily="2" charset="0"/>
                <a:cs typeface="Arial" panose="020B0604020202020204" pitchFamily="34" charset="0"/>
                <a:hlinkClick r:id="rId6"/>
              </a:rPr>
              <a:t>Photo</a:t>
            </a:r>
            <a:r>
              <a:rPr lang="en-GB" altLang="en-US" sz="500" dirty="0">
                <a:latin typeface="Roboto" panose="02000000000000000000" pitchFamily="2" charset="0"/>
                <a:ea typeface="Roboto" panose="02000000000000000000" pitchFamily="2" charset="0"/>
                <a:cs typeface="Arial" panose="020B0604020202020204" pitchFamily="34" charset="0"/>
              </a:rPr>
              <a:t> by </a:t>
            </a:r>
            <a:r>
              <a:rPr lang="en-GB" altLang="en-US" sz="500" b="1" dirty="0">
                <a:latin typeface="Roboto" panose="02000000000000000000" pitchFamily="2" charset="0"/>
                <a:ea typeface="Roboto" panose="02000000000000000000" pitchFamily="2" charset="0"/>
                <a:cs typeface="Arial" panose="020B0604020202020204" pitchFamily="34" charset="0"/>
                <a:hlinkClick r:id="rId7"/>
              </a:rPr>
              <a:t>JimG</a:t>
            </a:r>
            <a:r>
              <a:rPr lang="en-GB" altLang="en-US" sz="500" dirty="0">
                <a:latin typeface="Roboto" panose="02000000000000000000" pitchFamily="2" charset="0"/>
                <a:ea typeface="Roboto" panose="02000000000000000000" pitchFamily="2" charset="0"/>
                <a:cs typeface="Arial" panose="020B0604020202020204" pitchFamily="34" charset="0"/>
              </a:rPr>
              <a:t> is licensed under </a:t>
            </a:r>
            <a:r>
              <a:rPr lang="en-GB" altLang="en-US" sz="500" b="1" dirty="0">
                <a:latin typeface="Roboto" panose="02000000000000000000" pitchFamily="2" charset="0"/>
                <a:ea typeface="Roboto" panose="02000000000000000000" pitchFamily="2" charset="0"/>
                <a:cs typeface="Arial" panose="020B0604020202020204" pitchFamily="34" charset="0"/>
                <a:hlinkClick r:id="rId5"/>
              </a:rPr>
              <a:t>CC BY 2.0</a:t>
            </a:r>
            <a:endParaRPr lang="en-GB" altLang="en-US" sz="500" b="1" dirty="0">
              <a:latin typeface="Roboto" panose="02000000000000000000" pitchFamily="2" charset="0"/>
              <a:ea typeface="Roboto" panose="02000000000000000000" pitchFamily="2" charset="0"/>
              <a:cs typeface="Arial" panose="020B0604020202020204" pitchFamily="34" charset="0"/>
            </a:endParaRPr>
          </a:p>
        </p:txBody>
      </p:sp>
      <p:pic>
        <p:nvPicPr>
          <p:cNvPr id="33" name="Picture 32">
            <a:extLst>
              <a:ext uri="{FF2B5EF4-FFF2-40B4-BE49-F238E27FC236}">
                <a16:creationId xmlns:a16="http://schemas.microsoft.com/office/drawing/2014/main" id="{E2CC211B-F4D0-4B63-A2CF-2C70DE4CA3D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16686" b="35603"/>
          <a:stretch/>
        </p:blipFill>
        <p:spPr>
          <a:xfrm>
            <a:off x="6019840" y="3249616"/>
            <a:ext cx="2588375" cy="2963368"/>
          </a:xfrm>
          <a:prstGeom prst="rect">
            <a:avLst/>
          </a:prstGeom>
          <a:ln w="19050">
            <a:solidFill>
              <a:schemeClr val="accent6">
                <a:lumMod val="20000"/>
                <a:lumOff val="80000"/>
              </a:schemeClr>
            </a:solidFill>
          </a:ln>
        </p:spPr>
      </p:pic>
    </p:spTree>
    <p:extLst>
      <p:ext uri="{BB962C8B-B14F-4D97-AF65-F5344CB8AC3E}">
        <p14:creationId xmlns:p14="http://schemas.microsoft.com/office/powerpoint/2010/main" val="1079586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500" fill="hold"/>
                                        <p:tgtEl>
                                          <p:spTgt spid="33"/>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4AC45B8B-77C9-4961-A2C6-7C538A434C4B}"/>
              </a:ext>
            </a:extLst>
          </p:cNvPr>
          <p:cNvGrpSpPr/>
          <p:nvPr/>
        </p:nvGrpSpPr>
        <p:grpSpPr>
          <a:xfrm>
            <a:off x="1993260" y="5545607"/>
            <a:ext cx="6533633" cy="807186"/>
            <a:chOff x="1993260" y="5545607"/>
            <a:chExt cx="6533633" cy="807186"/>
          </a:xfrm>
        </p:grpSpPr>
        <p:sp>
          <p:nvSpPr>
            <p:cNvPr id="18" name="Rectangle 17">
              <a:extLst>
                <a:ext uri="{FF2B5EF4-FFF2-40B4-BE49-F238E27FC236}">
                  <a16:creationId xmlns:a16="http://schemas.microsoft.com/office/drawing/2014/main" id="{5C729829-D986-4625-BD41-7BA225515DBA}"/>
                </a:ext>
              </a:extLst>
            </p:cNvPr>
            <p:cNvSpPr/>
            <p:nvPr/>
          </p:nvSpPr>
          <p:spPr>
            <a:xfrm>
              <a:off x="1993260" y="5545607"/>
              <a:ext cx="6533633" cy="80718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433359DB-FCD8-41BA-A512-7CAF591E78B7}"/>
                </a:ext>
              </a:extLst>
            </p:cNvPr>
            <p:cNvSpPr txBox="1"/>
            <p:nvPr/>
          </p:nvSpPr>
          <p:spPr>
            <a:xfrm>
              <a:off x="2116596" y="5800317"/>
              <a:ext cx="5384389" cy="369332"/>
            </a:xfrm>
            <a:prstGeom prst="rect">
              <a:avLst/>
            </a:prstGeom>
            <a:noFill/>
          </p:spPr>
          <p:txBody>
            <a:bodyPr wrap="square">
              <a:spAutoFit/>
            </a:bodyPr>
            <a:lstStyle/>
            <a:p>
              <a:r>
                <a:rPr lang="en-GB" dirty="0"/>
                <a:t>Click here to see a video of the inside of the temple.</a:t>
              </a:r>
            </a:p>
          </p:txBody>
        </p:sp>
        <p:grpSp>
          <p:nvGrpSpPr>
            <p:cNvPr id="12" name="Group 11">
              <a:extLst>
                <a:ext uri="{FF2B5EF4-FFF2-40B4-BE49-F238E27FC236}">
                  <a16:creationId xmlns:a16="http://schemas.microsoft.com/office/drawing/2014/main" id="{D592F030-7BC2-4ADA-8DB4-1DD1C9DF97D8}"/>
                </a:ext>
              </a:extLst>
            </p:cNvPr>
            <p:cNvGrpSpPr/>
            <p:nvPr/>
          </p:nvGrpSpPr>
          <p:grpSpPr>
            <a:xfrm>
              <a:off x="7492686" y="5738850"/>
              <a:ext cx="835761" cy="546007"/>
              <a:chOff x="1667478" y="5292423"/>
              <a:chExt cx="835761" cy="546007"/>
            </a:xfrm>
          </p:grpSpPr>
          <p:grpSp>
            <p:nvGrpSpPr>
              <p:cNvPr id="13" name="Group 12">
                <a:extLst>
                  <a:ext uri="{FF2B5EF4-FFF2-40B4-BE49-F238E27FC236}">
                    <a16:creationId xmlns:a16="http://schemas.microsoft.com/office/drawing/2014/main" id="{3214A9E4-72BE-469A-8749-8B6E5A58FFB8}"/>
                  </a:ext>
                </a:extLst>
              </p:cNvPr>
              <p:cNvGrpSpPr/>
              <p:nvPr/>
            </p:nvGrpSpPr>
            <p:grpSpPr>
              <a:xfrm>
                <a:off x="1697233" y="5328518"/>
                <a:ext cx="763096" cy="473818"/>
                <a:chOff x="1697233" y="5328518"/>
                <a:chExt cx="763096" cy="473818"/>
              </a:xfrm>
            </p:grpSpPr>
            <p:sp>
              <p:nvSpPr>
                <p:cNvPr id="15" name="Rectangle: Rounded Corners 14">
                  <a:extLst>
                    <a:ext uri="{FF2B5EF4-FFF2-40B4-BE49-F238E27FC236}">
                      <a16:creationId xmlns:a16="http://schemas.microsoft.com/office/drawing/2014/main" id="{96E2997E-E750-4039-89DB-3B451A948158}"/>
                    </a:ext>
                  </a:extLst>
                </p:cNvPr>
                <p:cNvSpPr/>
                <p:nvPr/>
              </p:nvSpPr>
              <p:spPr>
                <a:xfrm>
                  <a:off x="1697233" y="5328518"/>
                  <a:ext cx="763096" cy="473818"/>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Isosceles Triangle 15">
                  <a:extLst>
                    <a:ext uri="{FF2B5EF4-FFF2-40B4-BE49-F238E27FC236}">
                      <a16:creationId xmlns:a16="http://schemas.microsoft.com/office/drawing/2014/main" id="{774E937B-0596-4E6E-AB3A-CDE4A1F2FAE0}"/>
                    </a:ext>
                  </a:extLst>
                </p:cNvPr>
                <p:cNvSpPr/>
                <p:nvPr/>
              </p:nvSpPr>
              <p:spPr>
                <a:xfrm rot="5400000">
                  <a:off x="1960454" y="5434160"/>
                  <a:ext cx="289278" cy="24937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 name="Rectangle 13">
                <a:hlinkClick r:id="rId2"/>
                <a:extLst>
                  <a:ext uri="{FF2B5EF4-FFF2-40B4-BE49-F238E27FC236}">
                    <a16:creationId xmlns:a16="http://schemas.microsoft.com/office/drawing/2014/main" id="{79C2F0E5-4885-4081-A18B-C2AFE6AB0A29}"/>
                  </a:ext>
                </a:extLst>
              </p:cNvPr>
              <p:cNvSpPr/>
              <p:nvPr/>
            </p:nvSpPr>
            <p:spPr>
              <a:xfrm>
                <a:off x="1667478" y="5292423"/>
                <a:ext cx="835761" cy="5460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sp>
        <p:nvSpPr>
          <p:cNvPr id="8" name="Rectangle 7">
            <a:extLst>
              <a:ext uri="{FF2B5EF4-FFF2-40B4-BE49-F238E27FC236}">
                <a16:creationId xmlns:a16="http://schemas.microsoft.com/office/drawing/2014/main" id="{DBF23C9B-7124-4A9E-9082-9129EC722D84}"/>
              </a:ext>
            </a:extLst>
          </p:cNvPr>
          <p:cNvSpPr/>
          <p:nvPr/>
        </p:nvSpPr>
        <p:spPr>
          <a:xfrm>
            <a:off x="628285" y="1340048"/>
            <a:ext cx="7890765" cy="228466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90260249-B3D4-46CF-9402-479169525B96}"/>
              </a:ext>
            </a:extLst>
          </p:cNvPr>
          <p:cNvSpPr>
            <a:spLocks noGrp="1"/>
          </p:cNvSpPr>
          <p:nvPr>
            <p:ph type="title"/>
          </p:nvPr>
        </p:nvSpPr>
        <p:spPr/>
        <p:txBody>
          <a:bodyPr/>
          <a:lstStyle/>
          <a:p>
            <a:r>
              <a:rPr lang="en-GB" dirty="0">
                <a:latin typeface="+mn-lt"/>
                <a:ea typeface="Roboto"/>
                <a:cs typeface="Roboto"/>
                <a:sym typeface="Roboto"/>
              </a:rPr>
              <a:t>The Temple of the Jaguar</a:t>
            </a:r>
            <a:endParaRPr lang="en-GB" dirty="0">
              <a:latin typeface="+mn-lt"/>
            </a:endParaRPr>
          </a:p>
        </p:txBody>
      </p:sp>
      <p:sp>
        <p:nvSpPr>
          <p:cNvPr id="4" name="TextBox 3">
            <a:extLst>
              <a:ext uri="{FF2B5EF4-FFF2-40B4-BE49-F238E27FC236}">
                <a16:creationId xmlns:a16="http://schemas.microsoft.com/office/drawing/2014/main" id="{ED2BE32F-F744-44AA-81B3-A44DB1A843F2}"/>
              </a:ext>
            </a:extLst>
          </p:cNvPr>
          <p:cNvSpPr txBox="1"/>
          <p:nvPr/>
        </p:nvSpPr>
        <p:spPr>
          <a:xfrm>
            <a:off x="913688" y="1473201"/>
            <a:ext cx="7335647" cy="2031325"/>
          </a:xfrm>
          <a:prstGeom prst="rect">
            <a:avLst/>
          </a:prstGeom>
          <a:noFill/>
        </p:spPr>
        <p:txBody>
          <a:bodyPr wrap="square">
            <a:spAutoFit/>
          </a:bodyPr>
          <a:lstStyle/>
          <a:p>
            <a:pPr marL="0" lvl="0" indent="0" algn="l" rtl="0">
              <a:spcBef>
                <a:spcPts val="0"/>
              </a:spcBef>
              <a:spcAft>
                <a:spcPts val="0"/>
              </a:spcAft>
              <a:buNone/>
            </a:pPr>
            <a:r>
              <a:rPr lang="en-GB" dirty="0"/>
              <a:t>The Temple of the Jaguar, also known as Tikal Temple I, was built around AD 732. It has jaguar statues at the entrance and around the sides. Inside, the top of the temple is decorated with amazing paintings and drawings depicting Maya life (including battles, warriors, scenes from nature and people and how they dressed).                                The outside is guarded by huge                                                                       serpent statues.</a:t>
            </a:r>
          </a:p>
        </p:txBody>
      </p:sp>
      <p:pic>
        <p:nvPicPr>
          <p:cNvPr id="11" name="Picture 10">
            <a:extLst>
              <a:ext uri="{FF2B5EF4-FFF2-40B4-BE49-F238E27FC236}">
                <a16:creationId xmlns:a16="http://schemas.microsoft.com/office/drawing/2014/main" id="{2A8CA4C9-86B3-4A7C-BAE7-1CE6A3C103B7}"/>
              </a:ext>
            </a:extLst>
          </p:cNvPr>
          <p:cNvPicPr>
            <a:picLocks noChangeAspect="1"/>
          </p:cNvPicPr>
          <p:nvPr/>
        </p:nvPicPr>
        <p:blipFill>
          <a:blip r:embed="rId3"/>
          <a:stretch>
            <a:fillRect/>
          </a:stretch>
        </p:blipFill>
        <p:spPr>
          <a:xfrm>
            <a:off x="4951181" y="3070599"/>
            <a:ext cx="3377266" cy="2600693"/>
          </a:xfrm>
          <a:prstGeom prst="rect">
            <a:avLst/>
          </a:prstGeom>
          <a:ln w="19050">
            <a:solidFill>
              <a:schemeClr val="accent6">
                <a:lumMod val="20000"/>
                <a:lumOff val="80000"/>
              </a:schemeClr>
            </a:solidFill>
          </a:ln>
        </p:spPr>
      </p:pic>
    </p:spTree>
    <p:extLst>
      <p:ext uri="{BB962C8B-B14F-4D97-AF65-F5344CB8AC3E}">
        <p14:creationId xmlns:p14="http://schemas.microsoft.com/office/powerpoint/2010/main" val="1048444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BF23C9B-7124-4A9E-9082-9129EC722D84}"/>
              </a:ext>
            </a:extLst>
          </p:cNvPr>
          <p:cNvSpPr/>
          <p:nvPr/>
        </p:nvSpPr>
        <p:spPr>
          <a:xfrm>
            <a:off x="628285" y="1340048"/>
            <a:ext cx="7890765" cy="211843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90260249-B3D4-46CF-9402-479169525B96}"/>
              </a:ext>
            </a:extLst>
          </p:cNvPr>
          <p:cNvSpPr>
            <a:spLocks noGrp="1"/>
          </p:cNvSpPr>
          <p:nvPr>
            <p:ph type="title"/>
          </p:nvPr>
        </p:nvSpPr>
        <p:spPr/>
        <p:txBody>
          <a:bodyPr/>
          <a:lstStyle/>
          <a:p>
            <a:r>
              <a:rPr lang="en-GB" dirty="0">
                <a:latin typeface="+mn-lt"/>
                <a:ea typeface="Roboto"/>
                <a:cs typeface="Roboto"/>
                <a:sym typeface="Roboto"/>
              </a:rPr>
              <a:t>A Wonder of the World</a:t>
            </a:r>
            <a:endParaRPr lang="en-GB" dirty="0">
              <a:latin typeface="+mn-lt"/>
            </a:endParaRPr>
          </a:p>
        </p:txBody>
      </p:sp>
      <p:sp>
        <p:nvSpPr>
          <p:cNvPr id="4" name="TextBox 3">
            <a:extLst>
              <a:ext uri="{FF2B5EF4-FFF2-40B4-BE49-F238E27FC236}">
                <a16:creationId xmlns:a16="http://schemas.microsoft.com/office/drawing/2014/main" id="{ED2BE32F-F744-44AA-81B3-A44DB1A843F2}"/>
              </a:ext>
            </a:extLst>
          </p:cNvPr>
          <p:cNvSpPr txBox="1"/>
          <p:nvPr/>
        </p:nvSpPr>
        <p:spPr>
          <a:xfrm>
            <a:off x="749228" y="1427155"/>
            <a:ext cx="7335647" cy="2031325"/>
          </a:xfrm>
          <a:prstGeom prst="rect">
            <a:avLst/>
          </a:prstGeom>
          <a:noFill/>
        </p:spPr>
        <p:txBody>
          <a:bodyPr wrap="square">
            <a:spAutoFit/>
          </a:bodyPr>
          <a:lstStyle/>
          <a:p>
            <a:pPr marL="0" lvl="0" indent="0" algn="l" rtl="0">
              <a:spcBef>
                <a:spcPts val="0"/>
              </a:spcBef>
              <a:spcAft>
                <a:spcPts val="0"/>
              </a:spcAft>
              <a:buNone/>
            </a:pPr>
            <a:r>
              <a:rPr lang="en-GB" sz="1800" dirty="0" err="1">
                <a:solidFill>
                  <a:srgbClr val="1C1C1C"/>
                </a:solidFill>
              </a:rPr>
              <a:t>Chichén</a:t>
            </a:r>
            <a:r>
              <a:rPr lang="en-GB" sz="1800" dirty="0">
                <a:solidFill>
                  <a:srgbClr val="1C1C1C"/>
                </a:solidFill>
              </a:rPr>
              <a:t> </a:t>
            </a:r>
            <a:r>
              <a:rPr lang="en-GB" sz="1800" dirty="0" err="1">
                <a:solidFill>
                  <a:srgbClr val="1C1C1C"/>
                </a:solidFill>
              </a:rPr>
              <a:t>Itzá</a:t>
            </a:r>
            <a:r>
              <a:rPr lang="en-GB" sz="1800" dirty="0">
                <a:solidFill>
                  <a:srgbClr val="1C1C1C"/>
                </a:solidFill>
              </a:rPr>
              <a:t> </a:t>
            </a:r>
            <a:r>
              <a:rPr lang="en-GB" dirty="0"/>
              <a:t>is great evidence of how the Maya people lived over 1000 years ago. The remains of the city show there were marketplaces, many temples and a church, as well as places to play games. The life of the Maya people is evident in the stone carvings and paintings that still exist, showing them to </a:t>
            </a:r>
            <a:r>
              <a:rPr lang="en-GB"/>
              <a:t>be highly skilled </a:t>
            </a:r>
            <a:r>
              <a:rPr lang="en-GB" dirty="0"/>
              <a:t>craftspeople, as well as being religious, political and deeply aware of their connection to the natural world around them. </a:t>
            </a:r>
          </a:p>
        </p:txBody>
      </p:sp>
      <p:sp>
        <p:nvSpPr>
          <p:cNvPr id="17" name="TextBox 16">
            <a:extLst>
              <a:ext uri="{FF2B5EF4-FFF2-40B4-BE49-F238E27FC236}">
                <a16:creationId xmlns:a16="http://schemas.microsoft.com/office/drawing/2014/main" id="{862037FA-52C9-4A29-9BC2-83875950A9B7}"/>
              </a:ext>
            </a:extLst>
          </p:cNvPr>
          <p:cNvSpPr txBox="1"/>
          <p:nvPr/>
        </p:nvSpPr>
        <p:spPr>
          <a:xfrm>
            <a:off x="729493" y="3545587"/>
            <a:ext cx="5230553" cy="1754326"/>
          </a:xfrm>
          <a:prstGeom prst="rect">
            <a:avLst/>
          </a:prstGeom>
          <a:noFill/>
        </p:spPr>
        <p:txBody>
          <a:bodyPr wrap="square">
            <a:spAutoFit/>
          </a:bodyPr>
          <a:lstStyle/>
          <a:p>
            <a:pPr marL="0" lvl="0" indent="0" algn="l" rtl="0">
              <a:spcBef>
                <a:spcPts val="0"/>
              </a:spcBef>
              <a:spcAft>
                <a:spcPts val="0"/>
              </a:spcAft>
              <a:buNone/>
            </a:pPr>
            <a:r>
              <a:rPr lang="en-GB" sz="1800" dirty="0" err="1">
                <a:solidFill>
                  <a:srgbClr val="1C1C1C"/>
                </a:solidFill>
              </a:rPr>
              <a:t>Chichén</a:t>
            </a:r>
            <a:r>
              <a:rPr lang="en-GB" sz="1800" dirty="0">
                <a:solidFill>
                  <a:srgbClr val="1C1C1C"/>
                </a:solidFill>
              </a:rPr>
              <a:t> </a:t>
            </a:r>
            <a:r>
              <a:rPr lang="en-GB" sz="1800" dirty="0" err="1">
                <a:solidFill>
                  <a:srgbClr val="1C1C1C"/>
                </a:solidFill>
              </a:rPr>
              <a:t>Itzá</a:t>
            </a:r>
            <a:r>
              <a:rPr lang="en-GB" sz="1800" dirty="0">
                <a:solidFill>
                  <a:srgbClr val="1C1C1C"/>
                </a:solidFill>
              </a:rPr>
              <a:t> </a:t>
            </a:r>
            <a:r>
              <a:rPr lang="en-GB" dirty="0"/>
              <a:t>is a popular tourist destination and can have thousands of visitors each day during the high season. Due to the high volume of visitors, parts of the city have been destroyed so there are some areas where visitors can no longer go, such as to the top of the Kukulkan Pyramid.</a:t>
            </a:r>
          </a:p>
        </p:txBody>
      </p:sp>
      <p:pic>
        <p:nvPicPr>
          <p:cNvPr id="5" name="Google Shape;134;p20">
            <a:extLst>
              <a:ext uri="{FF2B5EF4-FFF2-40B4-BE49-F238E27FC236}">
                <a16:creationId xmlns:a16="http://schemas.microsoft.com/office/drawing/2014/main" id="{C333F69C-D351-4865-A9A2-08D178523BA0}"/>
              </a:ext>
            </a:extLst>
          </p:cNvPr>
          <p:cNvPicPr preferRelativeResize="0"/>
          <p:nvPr/>
        </p:nvPicPr>
        <p:blipFill>
          <a:blip r:embed="rId2">
            <a:alphaModFix/>
          </a:blip>
          <a:stretch>
            <a:fillRect/>
          </a:stretch>
        </p:blipFill>
        <p:spPr>
          <a:xfrm>
            <a:off x="5960046" y="3235444"/>
            <a:ext cx="2575421" cy="1931558"/>
          </a:xfrm>
          <a:prstGeom prst="rect">
            <a:avLst/>
          </a:prstGeom>
          <a:noFill/>
          <a:ln w="19050">
            <a:solidFill>
              <a:schemeClr val="accent6">
                <a:lumMod val="20000"/>
                <a:lumOff val="80000"/>
              </a:schemeClr>
            </a:solidFill>
          </a:ln>
        </p:spPr>
      </p:pic>
      <p:grpSp>
        <p:nvGrpSpPr>
          <p:cNvPr id="10" name="Group 9">
            <a:extLst>
              <a:ext uri="{FF2B5EF4-FFF2-40B4-BE49-F238E27FC236}">
                <a16:creationId xmlns:a16="http://schemas.microsoft.com/office/drawing/2014/main" id="{26A4DB01-7CF5-4E1F-A54A-77EAA51756BC}"/>
              </a:ext>
            </a:extLst>
          </p:cNvPr>
          <p:cNvGrpSpPr/>
          <p:nvPr/>
        </p:nvGrpSpPr>
        <p:grpSpPr>
          <a:xfrm>
            <a:off x="675431" y="5430845"/>
            <a:ext cx="7843619" cy="838387"/>
            <a:chOff x="675431" y="5430845"/>
            <a:chExt cx="7843619" cy="838387"/>
          </a:xfrm>
        </p:grpSpPr>
        <p:sp>
          <p:nvSpPr>
            <p:cNvPr id="6" name="Rectangle 5">
              <a:extLst>
                <a:ext uri="{FF2B5EF4-FFF2-40B4-BE49-F238E27FC236}">
                  <a16:creationId xmlns:a16="http://schemas.microsoft.com/office/drawing/2014/main" id="{F7C5225D-4D1E-4FC0-9638-CB5067A07691}"/>
                </a:ext>
              </a:extLst>
            </p:cNvPr>
            <p:cNvSpPr/>
            <p:nvPr/>
          </p:nvSpPr>
          <p:spPr>
            <a:xfrm>
              <a:off x="675431" y="5430845"/>
              <a:ext cx="7843619" cy="83838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EABB4291-B83C-4FC6-A135-E87C53DBA5F1}"/>
                </a:ext>
              </a:extLst>
            </p:cNvPr>
            <p:cNvSpPr txBox="1"/>
            <p:nvPr/>
          </p:nvSpPr>
          <p:spPr>
            <a:xfrm>
              <a:off x="749227" y="5524530"/>
              <a:ext cx="7657989" cy="646331"/>
            </a:xfrm>
            <a:prstGeom prst="rect">
              <a:avLst/>
            </a:prstGeom>
            <a:noFill/>
          </p:spPr>
          <p:txBody>
            <a:bodyPr wrap="square">
              <a:spAutoFit/>
            </a:bodyPr>
            <a:lstStyle/>
            <a:p>
              <a:r>
                <a:rPr lang="en-GB" dirty="0"/>
                <a:t>Archaeologists continue to explore this fascinating city as they uncover the life of the Maya people.</a:t>
              </a:r>
            </a:p>
          </p:txBody>
        </p:sp>
      </p:grpSp>
    </p:spTree>
    <p:extLst>
      <p:ext uri="{BB962C8B-B14F-4D97-AF65-F5344CB8AC3E}">
        <p14:creationId xmlns:p14="http://schemas.microsoft.com/office/powerpoint/2010/main" val="1323012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hlinkClick r:id="rId2"/>
            <a:extLst>
              <a:ext uri="{FF2B5EF4-FFF2-40B4-BE49-F238E27FC236}">
                <a16:creationId xmlns:a16="http://schemas.microsoft.com/office/drawing/2014/main" id="{BA673807-D4BD-44C8-B9BA-FC01A93F1F52}"/>
              </a:ext>
            </a:extLst>
          </p:cNvPr>
          <p:cNvSpPr/>
          <p:nvPr/>
        </p:nvSpPr>
        <p:spPr>
          <a:xfrm>
            <a:off x="4077735" y="3124139"/>
            <a:ext cx="1060009" cy="6387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hlinkClick r:id="rId2"/>
            <a:extLst>
              <a:ext uri="{FF2B5EF4-FFF2-40B4-BE49-F238E27FC236}">
                <a16:creationId xmlns:a16="http://schemas.microsoft.com/office/drawing/2014/main" id="{9E7A48FE-6ACA-4729-AE28-3D7629FDFB45}"/>
              </a:ext>
            </a:extLst>
          </p:cNvPr>
          <p:cNvSpPr/>
          <p:nvPr/>
        </p:nvSpPr>
        <p:spPr>
          <a:xfrm>
            <a:off x="4084320" y="5498592"/>
            <a:ext cx="975360" cy="682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118862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0" y="478895"/>
            <a:ext cx="9144000" cy="994306"/>
          </a:xfrm>
        </p:spPr>
        <p:txBody>
          <a:bodyPr/>
          <a:lstStyle/>
          <a:p>
            <a:r>
              <a:rPr lang="en-GB" sz="3600" dirty="0">
                <a:latin typeface="+mn-lt"/>
              </a:rPr>
              <a:t>The New Seven Wonders of the World</a:t>
            </a:r>
          </a:p>
        </p:txBody>
      </p:sp>
      <p:sp>
        <p:nvSpPr>
          <p:cNvPr id="7" name="TextBox 6">
            <a:extLst>
              <a:ext uri="{FF2B5EF4-FFF2-40B4-BE49-F238E27FC236}">
                <a16:creationId xmlns:a16="http://schemas.microsoft.com/office/drawing/2014/main" id="{EE733621-A82B-4B1B-954C-9343D87E2297}"/>
              </a:ext>
            </a:extLst>
          </p:cNvPr>
          <p:cNvSpPr txBox="1"/>
          <p:nvPr/>
        </p:nvSpPr>
        <p:spPr>
          <a:xfrm>
            <a:off x="604007" y="1467244"/>
            <a:ext cx="7520338" cy="923330"/>
          </a:xfrm>
          <a:prstGeom prst="rect">
            <a:avLst/>
          </a:prstGeom>
          <a:noFill/>
        </p:spPr>
        <p:txBody>
          <a:bodyPr wrap="square">
            <a:spAutoFit/>
          </a:bodyPr>
          <a:lstStyle/>
          <a:p>
            <a:pPr marL="0" lvl="0" indent="0" algn="just" rtl="0">
              <a:spcBef>
                <a:spcPts val="0"/>
              </a:spcBef>
              <a:spcAft>
                <a:spcPts val="0"/>
              </a:spcAft>
              <a:buClr>
                <a:schemeClr val="dk1"/>
              </a:buClr>
              <a:buFont typeface="Arial"/>
              <a:buNone/>
            </a:pPr>
            <a:r>
              <a:rPr lang="en-GB" dirty="0">
                <a:solidFill>
                  <a:srgbClr val="1C1C1C"/>
                </a:solidFill>
              </a:rPr>
              <a:t>The ancient world had seven significant places, known as ‘The Seven Wonders of the World’. In 2000, a campaign was started to choose seven wonders of the modern world. </a:t>
            </a:r>
          </a:p>
        </p:txBody>
      </p:sp>
      <p:grpSp>
        <p:nvGrpSpPr>
          <p:cNvPr id="5" name="Group 4">
            <a:extLst>
              <a:ext uri="{FF2B5EF4-FFF2-40B4-BE49-F238E27FC236}">
                <a16:creationId xmlns:a16="http://schemas.microsoft.com/office/drawing/2014/main" id="{CA23AC35-A6F9-41C3-AEED-E203F77E01DC}"/>
              </a:ext>
            </a:extLst>
          </p:cNvPr>
          <p:cNvGrpSpPr/>
          <p:nvPr/>
        </p:nvGrpSpPr>
        <p:grpSpPr>
          <a:xfrm>
            <a:off x="681318" y="2486812"/>
            <a:ext cx="7972598" cy="3081525"/>
            <a:chOff x="687897" y="3243506"/>
            <a:chExt cx="7972598" cy="3081525"/>
          </a:xfrm>
        </p:grpSpPr>
        <p:grpSp>
          <p:nvGrpSpPr>
            <p:cNvPr id="8" name="Group 7">
              <a:extLst>
                <a:ext uri="{FF2B5EF4-FFF2-40B4-BE49-F238E27FC236}">
                  <a16:creationId xmlns:a16="http://schemas.microsoft.com/office/drawing/2014/main" id="{915C1959-7F82-4086-B333-ECABCA31F385}"/>
                </a:ext>
              </a:extLst>
            </p:cNvPr>
            <p:cNvGrpSpPr/>
            <p:nvPr/>
          </p:nvGrpSpPr>
          <p:grpSpPr>
            <a:xfrm>
              <a:off x="687897" y="3243506"/>
              <a:ext cx="7972598" cy="3081525"/>
              <a:chOff x="704675" y="2985525"/>
              <a:chExt cx="7972598" cy="3081525"/>
            </a:xfrm>
          </p:grpSpPr>
          <p:sp>
            <p:nvSpPr>
              <p:cNvPr id="9" name="Rectangle 8">
                <a:extLst>
                  <a:ext uri="{FF2B5EF4-FFF2-40B4-BE49-F238E27FC236}">
                    <a16:creationId xmlns:a16="http://schemas.microsoft.com/office/drawing/2014/main" id="{5D88DA47-4A17-431C-9EC9-0BEFFA08F007}"/>
                  </a:ext>
                </a:extLst>
              </p:cNvPr>
              <p:cNvSpPr/>
              <p:nvPr/>
            </p:nvSpPr>
            <p:spPr>
              <a:xfrm>
                <a:off x="704675" y="2985525"/>
                <a:ext cx="7751428" cy="308152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A3554653-8C88-4852-90BB-019F609A5BEF}"/>
                  </a:ext>
                </a:extLst>
              </p:cNvPr>
              <p:cNvSpPr txBox="1"/>
              <p:nvPr/>
            </p:nvSpPr>
            <p:spPr>
              <a:xfrm>
                <a:off x="741287" y="3026512"/>
                <a:ext cx="7935986" cy="2462213"/>
              </a:xfrm>
              <a:prstGeom prst="rect">
                <a:avLst/>
              </a:prstGeom>
              <a:noFill/>
            </p:spPr>
            <p:txBody>
              <a:bodyPr wrap="square">
                <a:spAutoFit/>
              </a:bodyPr>
              <a:lstStyle/>
              <a:p>
                <a:pPr marL="0" lvl="0" indent="0" algn="l" rtl="0">
                  <a:spcBef>
                    <a:spcPts val="0"/>
                  </a:spcBef>
                  <a:spcAft>
                    <a:spcPts val="0"/>
                  </a:spcAft>
                  <a:buNone/>
                </a:pPr>
                <a:r>
                  <a:rPr lang="en-GB" sz="1800" dirty="0">
                    <a:solidFill>
                      <a:srgbClr val="1C1C1C"/>
                    </a:solidFill>
                  </a:rPr>
                  <a:t>Over 100 million votes were cast. The final seven places chosen were: </a:t>
                </a:r>
              </a:p>
              <a:p>
                <a:pPr marL="565150" lvl="0" indent="-285750" algn="l" rtl="0">
                  <a:spcBef>
                    <a:spcPts val="1200"/>
                  </a:spcBef>
                  <a:spcAft>
                    <a:spcPts val="0"/>
                  </a:spcAft>
                  <a:buClr>
                    <a:srgbClr val="1C1C1C"/>
                  </a:buClr>
                  <a:buSzPts val="1800"/>
                  <a:buChar char="•"/>
                </a:pPr>
                <a:r>
                  <a:rPr lang="en-GB" sz="1800" dirty="0" err="1">
                    <a:solidFill>
                      <a:srgbClr val="1C1C1C"/>
                    </a:solidFill>
                  </a:rPr>
                  <a:t>Chichén</a:t>
                </a:r>
                <a:r>
                  <a:rPr lang="en-GB" sz="1800" dirty="0">
                    <a:solidFill>
                      <a:srgbClr val="1C1C1C"/>
                    </a:solidFill>
                  </a:rPr>
                  <a:t> </a:t>
                </a:r>
                <a:r>
                  <a:rPr lang="en-GB" sz="1800" dirty="0" err="1">
                    <a:solidFill>
                      <a:srgbClr val="1C1C1C"/>
                    </a:solidFill>
                  </a:rPr>
                  <a:t>Itzá</a:t>
                </a:r>
                <a:r>
                  <a:rPr lang="en-GB" sz="1800" dirty="0">
                    <a:solidFill>
                      <a:srgbClr val="1C1C1C"/>
                    </a:solidFill>
                  </a:rPr>
                  <a:t>, Mexico;</a:t>
                </a:r>
              </a:p>
              <a:p>
                <a:pPr marL="565150" lvl="0" indent="-285750" algn="l" rtl="0">
                  <a:spcBef>
                    <a:spcPts val="0"/>
                  </a:spcBef>
                  <a:spcAft>
                    <a:spcPts val="0"/>
                  </a:spcAft>
                  <a:buClr>
                    <a:srgbClr val="1C1C1C"/>
                  </a:buClr>
                  <a:buSzPts val="1800"/>
                  <a:buChar char="•"/>
                </a:pPr>
                <a:r>
                  <a:rPr lang="en-GB" sz="1800" dirty="0">
                    <a:solidFill>
                      <a:srgbClr val="1C1C1C"/>
                    </a:solidFill>
                  </a:rPr>
                  <a:t>Machu Picchu, Peru;</a:t>
                </a:r>
              </a:p>
              <a:p>
                <a:pPr marL="565150" lvl="0" indent="-285750" algn="l" rtl="0">
                  <a:spcBef>
                    <a:spcPts val="0"/>
                  </a:spcBef>
                  <a:spcAft>
                    <a:spcPts val="0"/>
                  </a:spcAft>
                  <a:buClr>
                    <a:srgbClr val="1C1C1C"/>
                  </a:buClr>
                  <a:buSzPts val="1800"/>
                  <a:buChar char="•"/>
                </a:pPr>
                <a:r>
                  <a:rPr lang="en-GB" sz="1800" dirty="0">
                    <a:solidFill>
                      <a:srgbClr val="1C1C1C"/>
                    </a:solidFill>
                  </a:rPr>
                  <a:t>Christ the Redeemer, Brazil;</a:t>
                </a:r>
              </a:p>
              <a:p>
                <a:pPr marL="565150" lvl="0" indent="-285750" algn="l" rtl="0">
                  <a:spcBef>
                    <a:spcPts val="0"/>
                  </a:spcBef>
                  <a:spcAft>
                    <a:spcPts val="0"/>
                  </a:spcAft>
                  <a:buClr>
                    <a:srgbClr val="1C1C1C"/>
                  </a:buClr>
                  <a:buSzPts val="1800"/>
                  <a:buChar char="•"/>
                </a:pPr>
                <a:r>
                  <a:rPr lang="en-GB" sz="1800" dirty="0">
                    <a:solidFill>
                      <a:srgbClr val="1C1C1C"/>
                    </a:solidFill>
                  </a:rPr>
                  <a:t>The Colosseum, Italy;</a:t>
                </a:r>
              </a:p>
              <a:p>
                <a:pPr marL="565150" lvl="0" indent="-285750" algn="l" rtl="0">
                  <a:spcBef>
                    <a:spcPts val="0"/>
                  </a:spcBef>
                  <a:spcAft>
                    <a:spcPts val="0"/>
                  </a:spcAft>
                  <a:buClr>
                    <a:srgbClr val="1C1C1C"/>
                  </a:buClr>
                  <a:buSzPts val="1800"/>
                  <a:buChar char="•"/>
                </a:pPr>
                <a:r>
                  <a:rPr lang="en-GB" sz="1800" dirty="0">
                    <a:solidFill>
                      <a:srgbClr val="1C1C1C"/>
                    </a:solidFill>
                  </a:rPr>
                  <a:t>Petra, Jordan;</a:t>
                </a:r>
              </a:p>
              <a:p>
                <a:pPr marL="565150" lvl="0" indent="-285750" algn="l" rtl="0">
                  <a:spcBef>
                    <a:spcPts val="0"/>
                  </a:spcBef>
                  <a:spcAft>
                    <a:spcPts val="0"/>
                  </a:spcAft>
                  <a:buClr>
                    <a:srgbClr val="1C1C1C"/>
                  </a:buClr>
                  <a:buSzPts val="1800"/>
                  <a:buChar char="•"/>
                </a:pPr>
                <a:r>
                  <a:rPr lang="en-GB" sz="1800" dirty="0">
                    <a:solidFill>
                      <a:srgbClr val="1C1C1C"/>
                    </a:solidFill>
                  </a:rPr>
                  <a:t>Taj Mahal, India;</a:t>
                </a:r>
              </a:p>
              <a:p>
                <a:pPr marL="565150" lvl="0" indent="-285750" algn="l" rtl="0">
                  <a:spcBef>
                    <a:spcPts val="0"/>
                  </a:spcBef>
                  <a:spcAft>
                    <a:spcPts val="0"/>
                  </a:spcAft>
                  <a:buClr>
                    <a:srgbClr val="1C1C1C"/>
                  </a:buClr>
                  <a:buSzPts val="1800"/>
                  <a:buChar char="•"/>
                </a:pPr>
                <a:r>
                  <a:rPr lang="en-GB" sz="1800" dirty="0">
                    <a:solidFill>
                      <a:srgbClr val="1C1C1C"/>
                    </a:solidFill>
                  </a:rPr>
                  <a:t>The Great Wall, China.</a:t>
                </a:r>
                <a:endParaRPr lang="en-GB" dirty="0"/>
              </a:p>
            </p:txBody>
          </p:sp>
        </p:grpSp>
        <p:sp>
          <p:nvSpPr>
            <p:cNvPr id="12" name="TextBox 11">
              <a:extLst>
                <a:ext uri="{FF2B5EF4-FFF2-40B4-BE49-F238E27FC236}">
                  <a16:creationId xmlns:a16="http://schemas.microsoft.com/office/drawing/2014/main" id="{CED32CE5-38B0-4200-96C3-5B939ECA01F7}"/>
                </a:ext>
              </a:extLst>
            </p:cNvPr>
            <p:cNvSpPr txBox="1"/>
            <p:nvPr/>
          </p:nvSpPr>
          <p:spPr>
            <a:xfrm>
              <a:off x="731087" y="5817790"/>
              <a:ext cx="7714816" cy="369332"/>
            </a:xfrm>
            <a:prstGeom prst="rect">
              <a:avLst/>
            </a:prstGeom>
            <a:noFill/>
          </p:spPr>
          <p:txBody>
            <a:bodyPr wrap="square">
              <a:spAutoFit/>
            </a:bodyPr>
            <a:lstStyle/>
            <a:p>
              <a:pPr marL="0" lvl="0" indent="0" algn="l" rtl="0">
                <a:spcBef>
                  <a:spcPts val="0"/>
                </a:spcBef>
                <a:spcAft>
                  <a:spcPts val="0"/>
                </a:spcAft>
                <a:buNone/>
              </a:pPr>
              <a:r>
                <a:rPr lang="en-GB" sz="1800" dirty="0">
                  <a:solidFill>
                    <a:srgbClr val="1C1C1C"/>
                  </a:solidFill>
                </a:rPr>
                <a:t>Today, we are going to find out about </a:t>
              </a:r>
              <a:r>
                <a:rPr lang="en-GB" sz="1800" dirty="0" err="1">
                  <a:solidFill>
                    <a:srgbClr val="1C1C1C"/>
                  </a:solidFill>
                </a:rPr>
                <a:t>Chichén</a:t>
              </a:r>
              <a:r>
                <a:rPr lang="en-GB" sz="1800" dirty="0">
                  <a:solidFill>
                    <a:srgbClr val="1C1C1C"/>
                  </a:solidFill>
                </a:rPr>
                <a:t> </a:t>
              </a:r>
              <a:r>
                <a:rPr lang="en-GB" sz="1800" dirty="0" err="1">
                  <a:solidFill>
                    <a:srgbClr val="1C1C1C"/>
                  </a:solidFill>
                </a:rPr>
                <a:t>Itzá</a:t>
              </a:r>
              <a:r>
                <a:rPr lang="en-GB" sz="1800" dirty="0">
                  <a:solidFill>
                    <a:srgbClr val="1C1C1C"/>
                  </a:solidFill>
                </a:rPr>
                <a:t> in Mexico. </a:t>
              </a:r>
              <a:endParaRPr lang="en-GB" dirty="0"/>
            </a:p>
          </p:txBody>
        </p:sp>
      </p:grpSp>
      <p:sp>
        <p:nvSpPr>
          <p:cNvPr id="6" name="Rectangle 5">
            <a:hlinkClick r:id="rId2"/>
            <a:extLst>
              <a:ext uri="{FF2B5EF4-FFF2-40B4-BE49-F238E27FC236}">
                <a16:creationId xmlns:a16="http://schemas.microsoft.com/office/drawing/2014/main" id="{316B57B6-BFFA-4D59-BA27-62EFB1D3A2E7}"/>
              </a:ext>
            </a:extLst>
          </p:cNvPr>
          <p:cNvSpPr/>
          <p:nvPr/>
        </p:nvSpPr>
        <p:spPr>
          <a:xfrm>
            <a:off x="8166236" y="6175248"/>
            <a:ext cx="975360" cy="682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862372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62A79-7AB9-4DB1-BFFC-8FB04BE4DE1B}"/>
              </a:ext>
            </a:extLst>
          </p:cNvPr>
          <p:cNvSpPr>
            <a:spLocks noGrp="1"/>
          </p:cNvSpPr>
          <p:nvPr>
            <p:ph type="title"/>
          </p:nvPr>
        </p:nvSpPr>
        <p:spPr>
          <a:xfrm>
            <a:off x="461962" y="421735"/>
            <a:ext cx="8220075" cy="994306"/>
          </a:xfrm>
        </p:spPr>
        <p:txBody>
          <a:bodyPr/>
          <a:lstStyle/>
          <a:p>
            <a:r>
              <a:rPr lang="en-GB" b="1" i="0" u="none" strike="noStrike" dirty="0">
                <a:solidFill>
                  <a:srgbClr val="000000"/>
                </a:solidFill>
                <a:effectLst/>
                <a:latin typeface="+mn-lt"/>
              </a:rPr>
              <a:t>Where Is Mexico?</a:t>
            </a:r>
            <a:endParaRPr lang="en-GB" dirty="0">
              <a:latin typeface="+mn-lt"/>
            </a:endParaRPr>
          </a:p>
        </p:txBody>
      </p:sp>
      <p:sp>
        <p:nvSpPr>
          <p:cNvPr id="5" name="TextBox 4">
            <a:extLst>
              <a:ext uri="{FF2B5EF4-FFF2-40B4-BE49-F238E27FC236}">
                <a16:creationId xmlns:a16="http://schemas.microsoft.com/office/drawing/2014/main" id="{93EEF14B-0FEF-40D7-8DF5-883DFBA24A6C}"/>
              </a:ext>
            </a:extLst>
          </p:cNvPr>
          <p:cNvSpPr txBox="1"/>
          <p:nvPr/>
        </p:nvSpPr>
        <p:spPr>
          <a:xfrm>
            <a:off x="1104405" y="1246956"/>
            <a:ext cx="4051883" cy="369332"/>
          </a:xfrm>
          <a:prstGeom prst="rect">
            <a:avLst/>
          </a:prstGeom>
          <a:noFill/>
        </p:spPr>
        <p:txBody>
          <a:bodyPr wrap="square">
            <a:spAutoFit/>
          </a:bodyPr>
          <a:lstStyle/>
          <a:p>
            <a:pPr marL="0" lvl="0" indent="0" algn="l" rtl="0">
              <a:spcBef>
                <a:spcPts val="0"/>
              </a:spcBef>
              <a:spcAft>
                <a:spcPts val="0"/>
              </a:spcAft>
              <a:buNone/>
            </a:pPr>
            <a:r>
              <a:rPr lang="en-GB" sz="1800" dirty="0"/>
              <a:t>Mexico is in North America.  </a:t>
            </a:r>
          </a:p>
        </p:txBody>
      </p:sp>
      <p:pic>
        <p:nvPicPr>
          <p:cNvPr id="9" name="Picture 8">
            <a:extLst>
              <a:ext uri="{FF2B5EF4-FFF2-40B4-BE49-F238E27FC236}">
                <a16:creationId xmlns:a16="http://schemas.microsoft.com/office/drawing/2014/main" id="{2E47F235-83AE-4B41-BE7C-69AFEDD5288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04405" y="1751293"/>
            <a:ext cx="6842721" cy="4536611"/>
          </a:xfrm>
          <a:prstGeom prst="rect">
            <a:avLst/>
          </a:prstGeom>
          <a:ln w="19050">
            <a:solidFill>
              <a:schemeClr val="accent6">
                <a:lumMod val="20000"/>
                <a:lumOff val="80000"/>
              </a:schemeClr>
            </a:solidFill>
          </a:ln>
        </p:spPr>
      </p:pic>
      <p:cxnSp>
        <p:nvCxnSpPr>
          <p:cNvPr id="6" name="Straight Arrow Connector 5">
            <a:extLst>
              <a:ext uri="{FF2B5EF4-FFF2-40B4-BE49-F238E27FC236}">
                <a16:creationId xmlns:a16="http://schemas.microsoft.com/office/drawing/2014/main" id="{442072DE-EB94-45BC-B686-29CCCE843599}"/>
              </a:ext>
            </a:extLst>
          </p:cNvPr>
          <p:cNvCxnSpPr>
            <a:cxnSpLocks/>
            <a:stCxn id="5" idx="2"/>
          </p:cNvCxnSpPr>
          <p:nvPr/>
        </p:nvCxnSpPr>
        <p:spPr>
          <a:xfrm flipH="1">
            <a:off x="2401123" y="1616288"/>
            <a:ext cx="729224" cy="223208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hlinkClick r:id="rId3"/>
            <a:extLst>
              <a:ext uri="{FF2B5EF4-FFF2-40B4-BE49-F238E27FC236}">
                <a16:creationId xmlns:a16="http://schemas.microsoft.com/office/drawing/2014/main" id="{B598616F-D1F9-4164-BB36-38122F943071}"/>
              </a:ext>
            </a:extLst>
          </p:cNvPr>
          <p:cNvSpPr/>
          <p:nvPr/>
        </p:nvSpPr>
        <p:spPr>
          <a:xfrm>
            <a:off x="8166236" y="6175248"/>
            <a:ext cx="975360" cy="682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41508867"/>
      </p:ext>
    </p:extLst>
  </p:cSld>
  <p:clrMapOvr>
    <a:masterClrMapping/>
  </p:clrMapOvr>
  <mc:AlternateContent xmlns:mc="http://schemas.openxmlformats.org/markup-compatibility/2006" xmlns:p14="http://schemas.microsoft.com/office/powerpoint/2010/main">
    <mc:Choice Requires="p14">
      <p:transition p14:dur="4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D5297-61A8-4667-AFE4-A67791187429}"/>
              </a:ext>
            </a:extLst>
          </p:cNvPr>
          <p:cNvSpPr>
            <a:spLocks noGrp="1"/>
          </p:cNvSpPr>
          <p:nvPr>
            <p:ph type="title"/>
          </p:nvPr>
        </p:nvSpPr>
        <p:spPr/>
        <p:txBody>
          <a:bodyPr/>
          <a:lstStyle/>
          <a:p>
            <a:r>
              <a:rPr lang="en-GB" dirty="0"/>
              <a:t>What Is </a:t>
            </a:r>
            <a:r>
              <a:rPr lang="en-GB" dirty="0" err="1"/>
              <a:t>Chichén</a:t>
            </a:r>
            <a:r>
              <a:rPr lang="en-GB" dirty="0"/>
              <a:t> </a:t>
            </a:r>
            <a:r>
              <a:rPr lang="en-GB" dirty="0" err="1"/>
              <a:t>Itzá</a:t>
            </a:r>
            <a:r>
              <a:rPr lang="en-GB" dirty="0"/>
              <a:t>?</a:t>
            </a:r>
          </a:p>
        </p:txBody>
      </p:sp>
      <p:grpSp>
        <p:nvGrpSpPr>
          <p:cNvPr id="9" name="Group 8">
            <a:extLst>
              <a:ext uri="{FF2B5EF4-FFF2-40B4-BE49-F238E27FC236}">
                <a16:creationId xmlns:a16="http://schemas.microsoft.com/office/drawing/2014/main" id="{725CA6B1-155C-4876-98CE-C6DA35F58615}"/>
              </a:ext>
            </a:extLst>
          </p:cNvPr>
          <p:cNvGrpSpPr/>
          <p:nvPr/>
        </p:nvGrpSpPr>
        <p:grpSpPr>
          <a:xfrm>
            <a:off x="664879" y="2147678"/>
            <a:ext cx="6900301" cy="4022876"/>
            <a:chOff x="737241" y="2279247"/>
            <a:chExt cx="6900301" cy="4022876"/>
          </a:xfrm>
        </p:grpSpPr>
        <p:sp>
          <p:nvSpPr>
            <p:cNvPr id="6" name="Rectangle 5">
              <a:extLst>
                <a:ext uri="{FF2B5EF4-FFF2-40B4-BE49-F238E27FC236}">
                  <a16:creationId xmlns:a16="http://schemas.microsoft.com/office/drawing/2014/main" id="{2619820E-5959-444A-9490-CB8B143A8AD6}"/>
                </a:ext>
              </a:extLst>
            </p:cNvPr>
            <p:cNvSpPr/>
            <p:nvPr/>
          </p:nvSpPr>
          <p:spPr>
            <a:xfrm>
              <a:off x="737241" y="2496078"/>
              <a:ext cx="6900301" cy="380604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Google Shape;47;p9">
              <a:extLst>
                <a:ext uri="{FF2B5EF4-FFF2-40B4-BE49-F238E27FC236}">
                  <a16:creationId xmlns:a16="http://schemas.microsoft.com/office/drawing/2014/main" id="{221C1627-E0E6-437B-B721-E1552FB44C2D}"/>
                </a:ext>
              </a:extLst>
            </p:cNvPr>
            <p:cNvSpPr txBox="1">
              <a:spLocks/>
            </p:cNvSpPr>
            <p:nvPr/>
          </p:nvSpPr>
          <p:spPr>
            <a:xfrm>
              <a:off x="850150" y="2279247"/>
              <a:ext cx="3998143" cy="1514105"/>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5000"/>
                </a:lnSpc>
                <a:spcBef>
                  <a:spcPts val="0"/>
                </a:spcBef>
                <a:buFont typeface="Arial" panose="020B0604020202020204" pitchFamily="34" charset="0"/>
                <a:buNone/>
              </a:pPr>
              <a:endParaRPr lang="en-GB" dirty="0"/>
            </a:p>
            <a:p>
              <a:pPr marL="0" indent="0">
                <a:lnSpc>
                  <a:spcPct val="115000"/>
                </a:lnSpc>
                <a:spcBef>
                  <a:spcPts val="0"/>
                </a:spcBef>
                <a:buFont typeface="Arial" panose="020B0604020202020204" pitchFamily="34" charset="0"/>
                <a:buNone/>
              </a:pPr>
              <a:r>
                <a:rPr lang="en-GB" dirty="0"/>
                <a:t>It was built on the Yucatán Peninsula of Mexico. It was once a busy city  for the Maya people as it was vital for trade. </a:t>
              </a:r>
            </a:p>
            <a:p>
              <a:pPr marL="0" indent="0">
                <a:lnSpc>
                  <a:spcPct val="115000"/>
                </a:lnSpc>
                <a:spcBef>
                  <a:spcPts val="0"/>
                </a:spcBef>
                <a:buFont typeface="Arial" panose="020B0604020202020204" pitchFamily="34" charset="0"/>
                <a:buNone/>
              </a:pPr>
              <a:endParaRPr lang="en-GB" dirty="0"/>
            </a:p>
            <a:p>
              <a:pPr marL="0" indent="0">
                <a:lnSpc>
                  <a:spcPct val="115000"/>
                </a:lnSpc>
                <a:spcBef>
                  <a:spcPts val="0"/>
                </a:spcBef>
                <a:buFont typeface="Arial" panose="020B0604020202020204" pitchFamily="34" charset="0"/>
                <a:buNone/>
              </a:pPr>
              <a:r>
                <a:rPr lang="en-GB" dirty="0"/>
                <a:t>‘</a:t>
              </a:r>
              <a:r>
                <a:rPr lang="en-GB" dirty="0" err="1"/>
                <a:t>Chichén</a:t>
              </a:r>
              <a:r>
                <a:rPr lang="en-GB" dirty="0"/>
                <a:t> </a:t>
              </a:r>
              <a:r>
                <a:rPr lang="en-GB" dirty="0" err="1"/>
                <a:t>Itzá</a:t>
              </a:r>
              <a:r>
                <a:rPr lang="en-GB" dirty="0"/>
                <a:t>’ means at the mouth of the well of </a:t>
              </a:r>
              <a:r>
                <a:rPr lang="en-GB" dirty="0" err="1"/>
                <a:t>Itzá</a:t>
              </a:r>
              <a:r>
                <a:rPr lang="en-GB" dirty="0"/>
                <a:t>. Two large sinkholes nearby would have provided much needed water, which is why it is believed to have been built where                it was.</a:t>
              </a:r>
            </a:p>
            <a:p>
              <a:pPr marL="0" indent="0">
                <a:spcBef>
                  <a:spcPts val="0"/>
                </a:spcBef>
                <a:buFont typeface="Arial" panose="020B0604020202020204" pitchFamily="34" charset="0"/>
                <a:buNone/>
              </a:pPr>
              <a:endParaRPr lang="en-GB" dirty="0"/>
            </a:p>
          </p:txBody>
        </p:sp>
      </p:grpSp>
      <p:pic>
        <p:nvPicPr>
          <p:cNvPr id="7" name="Google Shape;58;p10">
            <a:extLst>
              <a:ext uri="{FF2B5EF4-FFF2-40B4-BE49-F238E27FC236}">
                <a16:creationId xmlns:a16="http://schemas.microsoft.com/office/drawing/2014/main" id="{3A6C56E7-7B61-4C66-A1FE-C48338664409}"/>
              </a:ext>
            </a:extLst>
          </p:cNvPr>
          <p:cNvPicPr preferRelativeResize="0"/>
          <p:nvPr/>
        </p:nvPicPr>
        <p:blipFill>
          <a:blip r:embed="rId2">
            <a:alphaModFix/>
          </a:blip>
          <a:stretch>
            <a:fillRect/>
          </a:stretch>
        </p:blipFill>
        <p:spPr>
          <a:xfrm>
            <a:off x="4837338" y="3080937"/>
            <a:ext cx="3708026" cy="2710031"/>
          </a:xfrm>
          <a:prstGeom prst="rect">
            <a:avLst/>
          </a:prstGeom>
          <a:noFill/>
          <a:ln w="19050">
            <a:solidFill>
              <a:schemeClr val="accent6">
                <a:lumMod val="20000"/>
                <a:lumOff val="80000"/>
              </a:schemeClr>
            </a:solidFill>
          </a:ln>
        </p:spPr>
      </p:pic>
      <p:sp>
        <p:nvSpPr>
          <p:cNvPr id="13" name="TextBox 12">
            <a:extLst>
              <a:ext uri="{FF2B5EF4-FFF2-40B4-BE49-F238E27FC236}">
                <a16:creationId xmlns:a16="http://schemas.microsoft.com/office/drawing/2014/main" id="{21710DF1-0E57-492C-8C93-FC650E867FF9}"/>
              </a:ext>
            </a:extLst>
          </p:cNvPr>
          <p:cNvSpPr txBox="1"/>
          <p:nvPr/>
        </p:nvSpPr>
        <p:spPr>
          <a:xfrm>
            <a:off x="777788" y="1510700"/>
            <a:ext cx="6622931" cy="707501"/>
          </a:xfrm>
          <a:prstGeom prst="rect">
            <a:avLst/>
          </a:prstGeom>
          <a:noFill/>
        </p:spPr>
        <p:txBody>
          <a:bodyPr wrap="square">
            <a:spAutoFit/>
          </a:bodyPr>
          <a:lstStyle/>
          <a:p>
            <a:pPr marL="0" indent="0">
              <a:lnSpc>
                <a:spcPct val="115000"/>
              </a:lnSpc>
              <a:spcBef>
                <a:spcPts val="0"/>
              </a:spcBef>
              <a:buFont typeface="Arial" panose="020B0604020202020204" pitchFamily="34" charset="0"/>
              <a:buNone/>
            </a:pPr>
            <a:r>
              <a:rPr lang="en-GB" dirty="0" err="1"/>
              <a:t>Chichén</a:t>
            </a:r>
            <a:r>
              <a:rPr lang="en-GB" dirty="0"/>
              <a:t> </a:t>
            </a:r>
            <a:r>
              <a:rPr lang="en-GB" dirty="0" err="1"/>
              <a:t>Itzá</a:t>
            </a:r>
            <a:r>
              <a:rPr lang="en-GB" dirty="0"/>
              <a:t> is an ancient city built by the Maya people over 1500 years ago. Around AD 600, it became an important area. </a:t>
            </a:r>
          </a:p>
        </p:txBody>
      </p:sp>
      <p:sp>
        <p:nvSpPr>
          <p:cNvPr id="15" name="Rectangle 14">
            <a:hlinkClick r:id="rId3"/>
            <a:extLst>
              <a:ext uri="{FF2B5EF4-FFF2-40B4-BE49-F238E27FC236}">
                <a16:creationId xmlns:a16="http://schemas.microsoft.com/office/drawing/2014/main" id="{2375EBFD-D35D-4FEA-AB01-25BB228AE9A3}"/>
              </a:ext>
            </a:extLst>
          </p:cNvPr>
          <p:cNvSpPr/>
          <p:nvPr/>
        </p:nvSpPr>
        <p:spPr>
          <a:xfrm>
            <a:off x="8166236" y="6175248"/>
            <a:ext cx="975360" cy="682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48991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D5297-61A8-4667-AFE4-A67791187429}"/>
              </a:ext>
            </a:extLst>
          </p:cNvPr>
          <p:cNvSpPr>
            <a:spLocks noGrp="1"/>
          </p:cNvSpPr>
          <p:nvPr>
            <p:ph type="title"/>
          </p:nvPr>
        </p:nvSpPr>
        <p:spPr/>
        <p:txBody>
          <a:bodyPr/>
          <a:lstStyle/>
          <a:p>
            <a:r>
              <a:rPr lang="en-GB" dirty="0"/>
              <a:t>The Kukulkan Pyramid</a:t>
            </a:r>
          </a:p>
        </p:txBody>
      </p:sp>
      <p:grpSp>
        <p:nvGrpSpPr>
          <p:cNvPr id="9" name="Group 8">
            <a:extLst>
              <a:ext uri="{FF2B5EF4-FFF2-40B4-BE49-F238E27FC236}">
                <a16:creationId xmlns:a16="http://schemas.microsoft.com/office/drawing/2014/main" id="{725CA6B1-155C-4876-98CE-C6DA35F58615}"/>
              </a:ext>
            </a:extLst>
          </p:cNvPr>
          <p:cNvGrpSpPr/>
          <p:nvPr/>
        </p:nvGrpSpPr>
        <p:grpSpPr>
          <a:xfrm>
            <a:off x="638565" y="1934055"/>
            <a:ext cx="6900301" cy="3999676"/>
            <a:chOff x="737241" y="2302447"/>
            <a:chExt cx="6900301" cy="3999676"/>
          </a:xfrm>
        </p:grpSpPr>
        <p:sp>
          <p:nvSpPr>
            <p:cNvPr id="6" name="Rectangle 5">
              <a:extLst>
                <a:ext uri="{FF2B5EF4-FFF2-40B4-BE49-F238E27FC236}">
                  <a16:creationId xmlns:a16="http://schemas.microsoft.com/office/drawing/2014/main" id="{2619820E-5959-444A-9490-CB8B143A8AD6}"/>
                </a:ext>
              </a:extLst>
            </p:cNvPr>
            <p:cNvSpPr/>
            <p:nvPr/>
          </p:nvSpPr>
          <p:spPr>
            <a:xfrm>
              <a:off x="737241" y="2302447"/>
              <a:ext cx="6900301" cy="399967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Google Shape;47;p9">
              <a:extLst>
                <a:ext uri="{FF2B5EF4-FFF2-40B4-BE49-F238E27FC236}">
                  <a16:creationId xmlns:a16="http://schemas.microsoft.com/office/drawing/2014/main" id="{221C1627-E0E6-437B-B721-E1552FB44C2D}"/>
                </a:ext>
              </a:extLst>
            </p:cNvPr>
            <p:cNvSpPr txBox="1">
              <a:spLocks/>
            </p:cNvSpPr>
            <p:nvPr/>
          </p:nvSpPr>
          <p:spPr>
            <a:xfrm>
              <a:off x="829344" y="2385995"/>
              <a:ext cx="3998143" cy="1514105"/>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5000"/>
                </a:lnSpc>
                <a:spcBef>
                  <a:spcPts val="0"/>
                </a:spcBef>
                <a:buFont typeface="Arial" panose="020B0604020202020204" pitchFamily="34" charset="0"/>
                <a:buNone/>
              </a:pPr>
              <a:r>
                <a:rPr lang="en-GB" dirty="0"/>
                <a:t>The Maya people were great architects. </a:t>
              </a:r>
              <a:r>
                <a:rPr lang="en-GB" dirty="0" err="1"/>
                <a:t>Chichén</a:t>
              </a:r>
              <a:r>
                <a:rPr lang="en-GB" dirty="0"/>
                <a:t> </a:t>
              </a:r>
              <a:r>
                <a:rPr lang="en-GB" dirty="0" err="1"/>
                <a:t>Itzá</a:t>
              </a:r>
              <a:r>
                <a:rPr lang="en-GB" dirty="0"/>
                <a:t> demonstrates the vision of the world that the Maya people had, shown in the artwork and stone monuments that are still there today. </a:t>
              </a:r>
            </a:p>
          </p:txBody>
        </p:sp>
      </p:grpSp>
      <p:sp>
        <p:nvSpPr>
          <p:cNvPr id="15" name="Rectangle 14">
            <a:hlinkClick r:id="rId2"/>
            <a:extLst>
              <a:ext uri="{FF2B5EF4-FFF2-40B4-BE49-F238E27FC236}">
                <a16:creationId xmlns:a16="http://schemas.microsoft.com/office/drawing/2014/main" id="{2375EBFD-D35D-4FEA-AB01-25BB228AE9A3}"/>
              </a:ext>
            </a:extLst>
          </p:cNvPr>
          <p:cNvSpPr/>
          <p:nvPr/>
        </p:nvSpPr>
        <p:spPr>
          <a:xfrm>
            <a:off x="8166236" y="6175248"/>
            <a:ext cx="975360" cy="682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oogle Shape;65;p11">
            <a:extLst>
              <a:ext uri="{FF2B5EF4-FFF2-40B4-BE49-F238E27FC236}">
                <a16:creationId xmlns:a16="http://schemas.microsoft.com/office/drawing/2014/main" id="{3B52BC51-279D-40E3-A7E9-35C0AF6DBC49}"/>
              </a:ext>
            </a:extLst>
          </p:cNvPr>
          <p:cNvPicPr preferRelativeResize="0"/>
          <p:nvPr/>
        </p:nvPicPr>
        <p:blipFill>
          <a:blip r:embed="rId3">
            <a:alphaModFix/>
          </a:blip>
          <a:stretch>
            <a:fillRect/>
          </a:stretch>
        </p:blipFill>
        <p:spPr>
          <a:xfrm>
            <a:off x="4847223" y="1620256"/>
            <a:ext cx="3599001" cy="2699256"/>
          </a:xfrm>
          <a:prstGeom prst="rect">
            <a:avLst/>
          </a:prstGeom>
          <a:noFill/>
          <a:ln w="19050">
            <a:solidFill>
              <a:schemeClr val="accent6">
                <a:lumMod val="20000"/>
                <a:lumOff val="80000"/>
              </a:schemeClr>
            </a:solidFill>
          </a:ln>
        </p:spPr>
      </p:pic>
      <p:sp>
        <p:nvSpPr>
          <p:cNvPr id="12" name="TextBox 11">
            <a:extLst>
              <a:ext uri="{FF2B5EF4-FFF2-40B4-BE49-F238E27FC236}">
                <a16:creationId xmlns:a16="http://schemas.microsoft.com/office/drawing/2014/main" id="{21092918-AB01-4F67-9DBD-0F27EABFF60B}"/>
              </a:ext>
            </a:extLst>
          </p:cNvPr>
          <p:cNvSpPr txBox="1"/>
          <p:nvPr/>
        </p:nvSpPr>
        <p:spPr>
          <a:xfrm>
            <a:off x="730668" y="4454322"/>
            <a:ext cx="6522501" cy="1344599"/>
          </a:xfrm>
          <a:prstGeom prst="rect">
            <a:avLst/>
          </a:prstGeom>
          <a:noFill/>
        </p:spPr>
        <p:txBody>
          <a:bodyPr wrap="square">
            <a:spAutoFit/>
          </a:bodyPr>
          <a:lstStyle/>
          <a:p>
            <a:pPr marL="0" indent="0">
              <a:lnSpc>
                <a:spcPct val="115000"/>
              </a:lnSpc>
              <a:spcBef>
                <a:spcPts val="0"/>
              </a:spcBef>
              <a:buFont typeface="Arial" panose="020B0604020202020204" pitchFamily="34" charset="0"/>
              <a:buNone/>
            </a:pPr>
            <a:r>
              <a:rPr lang="en-GB" dirty="0"/>
              <a:t>Within the Great North Platform area of the city, is the most recognised temple in </a:t>
            </a:r>
            <a:r>
              <a:rPr lang="en-GB" dirty="0" err="1"/>
              <a:t>Chichén</a:t>
            </a:r>
            <a:r>
              <a:rPr lang="en-GB" dirty="0"/>
              <a:t> </a:t>
            </a:r>
            <a:r>
              <a:rPr lang="en-GB" dirty="0" err="1"/>
              <a:t>Itzá</a:t>
            </a:r>
            <a:r>
              <a:rPr lang="en-GB" dirty="0"/>
              <a:t> - El Castillo (The Castle), also known as the Temple of Kukulkan or the Kukulkan Pyramid. This stands at 24 metres high.</a:t>
            </a:r>
          </a:p>
        </p:txBody>
      </p:sp>
    </p:spTree>
    <p:extLst>
      <p:ext uri="{BB962C8B-B14F-4D97-AF65-F5344CB8AC3E}">
        <p14:creationId xmlns:p14="http://schemas.microsoft.com/office/powerpoint/2010/main" val="2444180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D5297-61A8-4667-AFE4-A67791187429}"/>
              </a:ext>
            </a:extLst>
          </p:cNvPr>
          <p:cNvSpPr>
            <a:spLocks noGrp="1"/>
          </p:cNvSpPr>
          <p:nvPr>
            <p:ph type="title"/>
          </p:nvPr>
        </p:nvSpPr>
        <p:spPr/>
        <p:txBody>
          <a:bodyPr/>
          <a:lstStyle/>
          <a:p>
            <a:r>
              <a:rPr lang="en-GB" dirty="0"/>
              <a:t>The Kukulkan Pyramid</a:t>
            </a:r>
          </a:p>
        </p:txBody>
      </p:sp>
      <p:grpSp>
        <p:nvGrpSpPr>
          <p:cNvPr id="9" name="Group 8">
            <a:extLst>
              <a:ext uri="{FF2B5EF4-FFF2-40B4-BE49-F238E27FC236}">
                <a16:creationId xmlns:a16="http://schemas.microsoft.com/office/drawing/2014/main" id="{725CA6B1-155C-4876-98CE-C6DA35F58615}"/>
              </a:ext>
            </a:extLst>
          </p:cNvPr>
          <p:cNvGrpSpPr/>
          <p:nvPr/>
        </p:nvGrpSpPr>
        <p:grpSpPr>
          <a:xfrm>
            <a:off x="638565" y="1295949"/>
            <a:ext cx="6900301" cy="3427355"/>
            <a:chOff x="737241" y="2302447"/>
            <a:chExt cx="6900301" cy="3427355"/>
          </a:xfrm>
        </p:grpSpPr>
        <p:sp>
          <p:nvSpPr>
            <p:cNvPr id="6" name="Rectangle 5">
              <a:extLst>
                <a:ext uri="{FF2B5EF4-FFF2-40B4-BE49-F238E27FC236}">
                  <a16:creationId xmlns:a16="http://schemas.microsoft.com/office/drawing/2014/main" id="{2619820E-5959-444A-9490-CB8B143A8AD6}"/>
                </a:ext>
              </a:extLst>
            </p:cNvPr>
            <p:cNvSpPr/>
            <p:nvPr/>
          </p:nvSpPr>
          <p:spPr>
            <a:xfrm>
              <a:off x="737241" y="2302447"/>
              <a:ext cx="6900301" cy="342735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Google Shape;47;p9">
              <a:extLst>
                <a:ext uri="{FF2B5EF4-FFF2-40B4-BE49-F238E27FC236}">
                  <a16:creationId xmlns:a16="http://schemas.microsoft.com/office/drawing/2014/main" id="{221C1627-E0E6-437B-B721-E1552FB44C2D}"/>
                </a:ext>
              </a:extLst>
            </p:cNvPr>
            <p:cNvSpPr txBox="1">
              <a:spLocks/>
            </p:cNvSpPr>
            <p:nvPr/>
          </p:nvSpPr>
          <p:spPr>
            <a:xfrm>
              <a:off x="829344" y="2385995"/>
              <a:ext cx="4532066" cy="1514105"/>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5000"/>
                </a:lnSpc>
                <a:spcBef>
                  <a:spcPts val="0"/>
                </a:spcBef>
                <a:buFont typeface="Arial" panose="020B0604020202020204" pitchFamily="34" charset="0"/>
                <a:buNone/>
              </a:pPr>
              <a:r>
                <a:rPr lang="en-GB" dirty="0" err="1"/>
                <a:t>Kukulkán</a:t>
              </a:r>
              <a:r>
                <a:rPr lang="en-GB" dirty="0"/>
                <a:t> was the most important of the gods that the Maya people worshipped. The name means ‘feathered serpent’. </a:t>
              </a:r>
            </a:p>
            <a:p>
              <a:pPr marL="0" indent="0">
                <a:lnSpc>
                  <a:spcPct val="115000"/>
                </a:lnSpc>
                <a:spcBef>
                  <a:spcPts val="0"/>
                </a:spcBef>
                <a:buFont typeface="Arial" panose="020B0604020202020204" pitchFamily="34" charset="0"/>
                <a:buNone/>
              </a:pPr>
              <a:endParaRPr lang="en-GB" dirty="0"/>
            </a:p>
            <a:p>
              <a:pPr marL="0" indent="0">
                <a:lnSpc>
                  <a:spcPct val="115000"/>
                </a:lnSpc>
                <a:spcBef>
                  <a:spcPts val="0"/>
                </a:spcBef>
                <a:buFont typeface="Arial" panose="020B0604020202020204" pitchFamily="34" charset="0"/>
                <a:buNone/>
              </a:pPr>
              <a:r>
                <a:rPr lang="en-GB" dirty="0"/>
                <a:t>During the spring equinox (around 20</a:t>
              </a:r>
              <a:r>
                <a:rPr lang="en-GB" baseline="30000" dirty="0"/>
                <a:t>th</a:t>
              </a:r>
              <a:r>
                <a:rPr lang="en-GB" dirty="0"/>
                <a:t> March) and the autumn equinox (22</a:t>
              </a:r>
              <a:r>
                <a:rPr lang="en-GB" baseline="30000" dirty="0"/>
                <a:t>nd</a:t>
              </a:r>
              <a:r>
                <a:rPr lang="en-GB" dirty="0"/>
                <a:t> September), the sun’s rays create a shadow across the Kukulkan Pyramid, which gives the impression of a snake slithering down the staircase. </a:t>
              </a:r>
            </a:p>
          </p:txBody>
        </p:sp>
      </p:grpSp>
      <p:sp>
        <p:nvSpPr>
          <p:cNvPr id="15" name="Rectangle 14">
            <a:hlinkClick r:id="rId2"/>
            <a:extLst>
              <a:ext uri="{FF2B5EF4-FFF2-40B4-BE49-F238E27FC236}">
                <a16:creationId xmlns:a16="http://schemas.microsoft.com/office/drawing/2014/main" id="{2375EBFD-D35D-4FEA-AB01-25BB228AE9A3}"/>
              </a:ext>
            </a:extLst>
          </p:cNvPr>
          <p:cNvSpPr/>
          <p:nvPr/>
        </p:nvSpPr>
        <p:spPr>
          <a:xfrm>
            <a:off x="8166236" y="6175248"/>
            <a:ext cx="975360" cy="682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oup 7">
            <a:extLst>
              <a:ext uri="{FF2B5EF4-FFF2-40B4-BE49-F238E27FC236}">
                <a16:creationId xmlns:a16="http://schemas.microsoft.com/office/drawing/2014/main" id="{89D31FFA-960F-416E-B53C-A76F3B8921A1}"/>
              </a:ext>
            </a:extLst>
          </p:cNvPr>
          <p:cNvGrpSpPr/>
          <p:nvPr/>
        </p:nvGrpSpPr>
        <p:grpSpPr>
          <a:xfrm>
            <a:off x="629774" y="4889751"/>
            <a:ext cx="7875661" cy="1344599"/>
            <a:chOff x="629774" y="4889751"/>
            <a:chExt cx="7875661" cy="1344599"/>
          </a:xfrm>
        </p:grpSpPr>
        <p:sp>
          <p:nvSpPr>
            <p:cNvPr id="7" name="Rectangle 6">
              <a:extLst>
                <a:ext uri="{FF2B5EF4-FFF2-40B4-BE49-F238E27FC236}">
                  <a16:creationId xmlns:a16="http://schemas.microsoft.com/office/drawing/2014/main" id="{C6D3F802-0D71-4E72-9669-B8CEDBC0CFCD}"/>
                </a:ext>
              </a:extLst>
            </p:cNvPr>
            <p:cNvSpPr/>
            <p:nvPr/>
          </p:nvSpPr>
          <p:spPr>
            <a:xfrm>
              <a:off x="629774" y="4889751"/>
              <a:ext cx="7875661" cy="134459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21092918-AB01-4F67-9DBD-0F27EABFF60B}"/>
                </a:ext>
              </a:extLst>
            </p:cNvPr>
            <p:cNvSpPr txBox="1"/>
            <p:nvPr/>
          </p:nvSpPr>
          <p:spPr>
            <a:xfrm>
              <a:off x="730668" y="4889751"/>
              <a:ext cx="7774767" cy="1344599"/>
            </a:xfrm>
            <a:prstGeom prst="rect">
              <a:avLst/>
            </a:prstGeom>
            <a:noFill/>
          </p:spPr>
          <p:txBody>
            <a:bodyPr wrap="square">
              <a:spAutoFit/>
            </a:bodyPr>
            <a:lstStyle/>
            <a:p>
              <a:pPr>
                <a:lnSpc>
                  <a:spcPct val="115000"/>
                </a:lnSpc>
              </a:pPr>
              <a:r>
                <a:rPr lang="en-GB" dirty="0"/>
                <a:t>It has 91 steps on each of its four sides which, when combined with the final step on top, makes 365 steps. This totals one step for each day of the year. This would have been deliberate as the Maya people were skilled astronomers and the Solar System was extremely important to them.</a:t>
              </a:r>
            </a:p>
          </p:txBody>
        </p:sp>
      </p:grpSp>
      <p:pic>
        <p:nvPicPr>
          <p:cNvPr id="5" name="Google Shape;72;p12">
            <a:extLst>
              <a:ext uri="{FF2B5EF4-FFF2-40B4-BE49-F238E27FC236}">
                <a16:creationId xmlns:a16="http://schemas.microsoft.com/office/drawing/2014/main" id="{300B3FFD-F563-4258-880B-643E598785AB}"/>
              </a:ext>
            </a:extLst>
          </p:cNvPr>
          <p:cNvPicPr preferRelativeResize="0"/>
          <p:nvPr/>
        </p:nvPicPr>
        <p:blipFill>
          <a:blip r:embed="rId3">
            <a:alphaModFix/>
          </a:blip>
          <a:stretch>
            <a:fillRect/>
          </a:stretch>
        </p:blipFill>
        <p:spPr>
          <a:xfrm>
            <a:off x="5045646" y="1799208"/>
            <a:ext cx="3459789" cy="2277687"/>
          </a:xfrm>
          <a:prstGeom prst="rect">
            <a:avLst/>
          </a:prstGeom>
          <a:solidFill>
            <a:schemeClr val="accent6">
              <a:lumMod val="20000"/>
              <a:lumOff val="80000"/>
            </a:schemeClr>
          </a:solidFill>
          <a:ln w="19050">
            <a:solidFill>
              <a:schemeClr val="accent6">
                <a:lumMod val="20000"/>
                <a:lumOff val="80000"/>
              </a:schemeClr>
            </a:solidFill>
          </a:ln>
        </p:spPr>
      </p:pic>
    </p:spTree>
    <p:extLst>
      <p:ext uri="{BB962C8B-B14F-4D97-AF65-F5344CB8AC3E}">
        <p14:creationId xmlns:p14="http://schemas.microsoft.com/office/powerpoint/2010/main" val="2992625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8D497-E6B0-4AFE-9549-A8588BCF4132}"/>
              </a:ext>
            </a:extLst>
          </p:cNvPr>
          <p:cNvSpPr>
            <a:spLocks noGrp="1"/>
          </p:cNvSpPr>
          <p:nvPr>
            <p:ph type="title"/>
          </p:nvPr>
        </p:nvSpPr>
        <p:spPr/>
        <p:txBody>
          <a:bodyPr/>
          <a:lstStyle/>
          <a:p>
            <a:r>
              <a:rPr lang="en-GB" dirty="0"/>
              <a:t>Serpent Statues</a:t>
            </a:r>
          </a:p>
        </p:txBody>
      </p:sp>
      <p:grpSp>
        <p:nvGrpSpPr>
          <p:cNvPr id="9" name="Group 8">
            <a:extLst>
              <a:ext uri="{FF2B5EF4-FFF2-40B4-BE49-F238E27FC236}">
                <a16:creationId xmlns:a16="http://schemas.microsoft.com/office/drawing/2014/main" id="{DBEA2DE6-A825-492A-B5F0-C5429DC7B4BF}"/>
              </a:ext>
            </a:extLst>
          </p:cNvPr>
          <p:cNvGrpSpPr/>
          <p:nvPr/>
        </p:nvGrpSpPr>
        <p:grpSpPr>
          <a:xfrm>
            <a:off x="1327364" y="5039067"/>
            <a:ext cx="6506055" cy="1221596"/>
            <a:chOff x="1327364" y="5039067"/>
            <a:chExt cx="6506055" cy="1221596"/>
          </a:xfrm>
        </p:grpSpPr>
        <p:sp>
          <p:nvSpPr>
            <p:cNvPr id="8" name="Rectangle 7">
              <a:extLst>
                <a:ext uri="{FF2B5EF4-FFF2-40B4-BE49-F238E27FC236}">
                  <a16:creationId xmlns:a16="http://schemas.microsoft.com/office/drawing/2014/main" id="{591868A4-30C3-4DA8-8C12-AFA149011456}"/>
                </a:ext>
              </a:extLst>
            </p:cNvPr>
            <p:cNvSpPr/>
            <p:nvPr/>
          </p:nvSpPr>
          <p:spPr>
            <a:xfrm>
              <a:off x="1327364" y="5039067"/>
              <a:ext cx="6506055" cy="122159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AF80B6CA-F508-437F-96A8-AB7D3D5F5807}"/>
                </a:ext>
              </a:extLst>
            </p:cNvPr>
            <p:cNvSpPr txBox="1"/>
            <p:nvPr/>
          </p:nvSpPr>
          <p:spPr>
            <a:xfrm>
              <a:off x="1573714" y="5249253"/>
              <a:ext cx="6259705" cy="923330"/>
            </a:xfrm>
            <a:prstGeom prst="rect">
              <a:avLst/>
            </a:prstGeom>
            <a:noFill/>
          </p:spPr>
          <p:txBody>
            <a:bodyPr wrap="square">
              <a:spAutoFit/>
            </a:bodyPr>
            <a:lstStyle/>
            <a:p>
              <a:r>
                <a:rPr lang="en-GB" dirty="0"/>
                <a:t>The feathered snake god of the Maya people, </a:t>
              </a:r>
              <a:r>
                <a:rPr lang="en-GB" dirty="0" err="1"/>
                <a:t>Kukulkán</a:t>
              </a:r>
              <a:r>
                <a:rPr lang="en-GB" dirty="0"/>
                <a:t>, is also represented around the pyramid, with carved serpent heads guarding each set of stairs.</a:t>
              </a:r>
            </a:p>
          </p:txBody>
        </p:sp>
      </p:grpSp>
      <p:pic>
        <p:nvPicPr>
          <p:cNvPr id="6" name="Picture 5">
            <a:extLst>
              <a:ext uri="{FF2B5EF4-FFF2-40B4-BE49-F238E27FC236}">
                <a16:creationId xmlns:a16="http://schemas.microsoft.com/office/drawing/2014/main" id="{4DCD81FC-BB33-48F5-BF0C-121C37808783}"/>
              </a:ext>
            </a:extLst>
          </p:cNvPr>
          <p:cNvPicPr>
            <a:picLocks noChangeAspect="1"/>
          </p:cNvPicPr>
          <p:nvPr/>
        </p:nvPicPr>
        <p:blipFill>
          <a:blip r:embed="rId2"/>
          <a:stretch>
            <a:fillRect/>
          </a:stretch>
        </p:blipFill>
        <p:spPr>
          <a:xfrm>
            <a:off x="2232296" y="1473201"/>
            <a:ext cx="4942543" cy="3705076"/>
          </a:xfrm>
          <a:prstGeom prst="rect">
            <a:avLst/>
          </a:prstGeom>
          <a:ln w="19050">
            <a:solidFill>
              <a:schemeClr val="accent6">
                <a:lumMod val="20000"/>
                <a:lumOff val="80000"/>
              </a:schemeClr>
            </a:solidFill>
          </a:ln>
        </p:spPr>
      </p:pic>
    </p:spTree>
    <p:extLst>
      <p:ext uri="{BB962C8B-B14F-4D97-AF65-F5344CB8AC3E}">
        <p14:creationId xmlns:p14="http://schemas.microsoft.com/office/powerpoint/2010/main" val="507230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1933B-80E4-4726-B982-2CC2676EFF4F}"/>
              </a:ext>
            </a:extLst>
          </p:cNvPr>
          <p:cNvSpPr>
            <a:spLocks noGrp="1"/>
          </p:cNvSpPr>
          <p:nvPr>
            <p:ph type="title"/>
          </p:nvPr>
        </p:nvSpPr>
        <p:spPr/>
        <p:txBody>
          <a:bodyPr/>
          <a:lstStyle/>
          <a:p>
            <a:r>
              <a:rPr lang="en-GB" dirty="0"/>
              <a:t>The Temple of Warriors</a:t>
            </a:r>
          </a:p>
        </p:txBody>
      </p:sp>
      <p:grpSp>
        <p:nvGrpSpPr>
          <p:cNvPr id="11" name="Group 10">
            <a:extLst>
              <a:ext uri="{FF2B5EF4-FFF2-40B4-BE49-F238E27FC236}">
                <a16:creationId xmlns:a16="http://schemas.microsoft.com/office/drawing/2014/main" id="{405EA5B1-CC6B-42E6-8477-9C8A4A2C423F}"/>
              </a:ext>
            </a:extLst>
          </p:cNvPr>
          <p:cNvGrpSpPr/>
          <p:nvPr/>
        </p:nvGrpSpPr>
        <p:grpSpPr>
          <a:xfrm>
            <a:off x="618373" y="1416314"/>
            <a:ext cx="6512472" cy="4858201"/>
            <a:chOff x="618373" y="1416314"/>
            <a:chExt cx="6512472" cy="4858201"/>
          </a:xfrm>
        </p:grpSpPr>
        <p:sp>
          <p:nvSpPr>
            <p:cNvPr id="10" name="Rectangle 9">
              <a:extLst>
                <a:ext uri="{FF2B5EF4-FFF2-40B4-BE49-F238E27FC236}">
                  <a16:creationId xmlns:a16="http://schemas.microsoft.com/office/drawing/2014/main" id="{DD1A8CA3-0576-4C0A-A784-70184048B67D}"/>
                </a:ext>
              </a:extLst>
            </p:cNvPr>
            <p:cNvSpPr/>
            <p:nvPr/>
          </p:nvSpPr>
          <p:spPr>
            <a:xfrm>
              <a:off x="618373" y="1416314"/>
              <a:ext cx="6512472" cy="480131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3BB8355C-7BA2-4988-9E55-FF491F4488EA}"/>
                </a:ext>
              </a:extLst>
            </p:cNvPr>
            <p:cNvSpPr txBox="1"/>
            <p:nvPr/>
          </p:nvSpPr>
          <p:spPr>
            <a:xfrm>
              <a:off x="708011" y="1473201"/>
              <a:ext cx="2425210" cy="4801314"/>
            </a:xfrm>
            <a:prstGeom prst="rect">
              <a:avLst/>
            </a:prstGeom>
            <a:noFill/>
          </p:spPr>
          <p:txBody>
            <a:bodyPr wrap="square">
              <a:spAutoFit/>
            </a:bodyPr>
            <a:lstStyle/>
            <a:p>
              <a:r>
                <a:rPr lang="en-GB" dirty="0"/>
                <a:t>There are a number of temples at </a:t>
              </a:r>
              <a:r>
                <a:rPr lang="en-GB" dirty="0" err="1"/>
                <a:t>Chichén</a:t>
              </a:r>
              <a:r>
                <a:rPr lang="en-GB" dirty="0"/>
                <a:t> </a:t>
              </a:r>
              <a:r>
                <a:rPr lang="en-GB" dirty="0" err="1"/>
                <a:t>Itzá</a:t>
              </a:r>
              <a:r>
                <a:rPr lang="en-GB" dirty="0"/>
                <a:t>. The Temple of Warriors is also known as the Temple of a Thousand Columns due to the number of pillars along the south and west sides (although there are actually only 200). The pillars depict warriors. There would have been a roof on this temple but it has now disintegrated. </a:t>
              </a:r>
            </a:p>
          </p:txBody>
        </p:sp>
      </p:grpSp>
      <p:pic>
        <p:nvPicPr>
          <p:cNvPr id="8" name="Google Shape;87;p14">
            <a:extLst>
              <a:ext uri="{FF2B5EF4-FFF2-40B4-BE49-F238E27FC236}">
                <a16:creationId xmlns:a16="http://schemas.microsoft.com/office/drawing/2014/main" id="{9B293046-55AB-4146-A3BD-A776E00E1067}"/>
              </a:ext>
            </a:extLst>
          </p:cNvPr>
          <p:cNvPicPr preferRelativeResize="0"/>
          <p:nvPr/>
        </p:nvPicPr>
        <p:blipFill>
          <a:blip r:embed="rId2">
            <a:alphaModFix/>
          </a:blip>
          <a:stretch>
            <a:fillRect/>
          </a:stretch>
        </p:blipFill>
        <p:spPr>
          <a:xfrm>
            <a:off x="3222858" y="1969230"/>
            <a:ext cx="5302769" cy="3506289"/>
          </a:xfrm>
          <a:prstGeom prst="rect">
            <a:avLst/>
          </a:prstGeom>
          <a:noFill/>
          <a:ln w="19050">
            <a:solidFill>
              <a:schemeClr val="accent6">
                <a:lumMod val="20000"/>
                <a:lumOff val="80000"/>
              </a:schemeClr>
            </a:solidFill>
          </a:ln>
        </p:spPr>
      </p:pic>
    </p:spTree>
    <p:extLst>
      <p:ext uri="{BB962C8B-B14F-4D97-AF65-F5344CB8AC3E}">
        <p14:creationId xmlns:p14="http://schemas.microsoft.com/office/powerpoint/2010/main" val="302315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potx" id="{F2D9965A-8C68-4F5E-A2B5-CF7E0DDA752E}" vid="{78487116-FFC1-4A12-BB7A-4083D6069C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109</TotalTime>
  <Words>1222</Words>
  <Application>Microsoft Office PowerPoint</Application>
  <PresentationFormat>On-screen Show (4:3)</PresentationFormat>
  <Paragraphs>57</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Calibri</vt:lpstr>
      <vt:lpstr>Arial</vt:lpstr>
      <vt:lpstr>Twinkl</vt:lpstr>
      <vt:lpstr>Roboto</vt:lpstr>
      <vt:lpstr>Office Theme</vt:lpstr>
      <vt:lpstr>PowerPoint Presentation</vt:lpstr>
      <vt:lpstr>PowerPoint Presentation</vt:lpstr>
      <vt:lpstr>The New Seven Wonders of the World</vt:lpstr>
      <vt:lpstr>Where Is Mexico?</vt:lpstr>
      <vt:lpstr>What Is Chichén Itzá?</vt:lpstr>
      <vt:lpstr>The Kukulkan Pyramid</vt:lpstr>
      <vt:lpstr>The Kukulkan Pyramid</vt:lpstr>
      <vt:lpstr>Serpent Statues</vt:lpstr>
      <vt:lpstr>The Temple of Warriors</vt:lpstr>
      <vt:lpstr>The Temple of Warriors</vt:lpstr>
      <vt:lpstr>Chac Mool</vt:lpstr>
      <vt:lpstr>Wall of Skulls</vt:lpstr>
      <vt:lpstr>Ball Games</vt:lpstr>
      <vt:lpstr>The Temple of the Jaguar</vt:lpstr>
      <vt:lpstr>A Wonder of the World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Claire Kerekes</dc:creator>
  <cp:lastModifiedBy>Claire Kerekes</cp:lastModifiedBy>
  <cp:revision>18</cp:revision>
  <dcterms:created xsi:type="dcterms:W3CDTF">2020-04-13T12:09:49Z</dcterms:created>
  <dcterms:modified xsi:type="dcterms:W3CDTF">2020-09-15T09:57:53Z</dcterms:modified>
</cp:coreProperties>
</file>