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5" r:id="rId3"/>
    <p:sldId id="276" r:id="rId4"/>
    <p:sldId id="277" r:id="rId5"/>
    <p:sldId id="278" r:id="rId6"/>
    <p:sldId id="279" r:id="rId7"/>
    <p:sldId id="280" r:id="rId8"/>
    <p:sldId id="281" r:id="rId9"/>
    <p:sldId id="282" r:id="rId10"/>
    <p:sldId id="283" r:id="rId11"/>
    <p:sldId id="284" r:id="rId12"/>
    <p:sldId id="285" r:id="rId13"/>
    <p:sldId id="286"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Proxima Nova" panose="02000506030000020004" pitchFamily="50"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Twinkl"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182"/>
    <a:srgbClr val="F9B000"/>
    <a:srgbClr val="FFEDAA"/>
    <a:srgbClr val="E5C800"/>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showGuides="1">
      <p:cViewPr>
        <p:scale>
          <a:sx n="89" d="100"/>
          <a:sy n="89" d="100"/>
        </p:scale>
        <p:origin x="1626" y="21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158652122@N02/50535456558/in/photolist-2jZDqB9-8Wzp1D-7AiziZ-oxCERh-z6eMJt-xeoJs3-QoKDVt-NVgfmC-8RvAZe-7wtNNT-58aJN3-8QMHM4-4nXjm7-29S82V2-2fZ16tZ-dkAVTo-dkAVVw-dkATUk-dkATSF-dkAVnU-aHKhwP-fVsdNh-fVrTDr-aHKiyn-bmd51N-7BH7xQ-fVs2XG-4GzJnE-6dj9zc-4GvwZp-6SZ3mH-51t6h8-fVsdRd-bmdwMW-6T47Po-39LPFZ-y6HiC-i3F5T-oxffY1-bz8hFa-54VT1g-4GzTym-ofVzdz-65LeE2-58U9ha-fVsyLn-4vXsEU-28nYGhf-4vTibv-4vTjyP" TargetMode="External"/><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hyperlink" Target="https://creativecommons.org/licenses/by/2.0/uk/" TargetMode="External"/><Relationship Id="rId4" Type="http://schemas.openxmlformats.org/officeDocument/2006/relationships/hyperlink" Target="https://www.flickr.com/photos/158652122@N0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the-ancient-world-world-history-history-subjects-key-stage-2/ks2-egyptians/ks2-egyptians-powerpoints" TargetMode="Externa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zolakoma/" TargetMode="External"/><Relationship Id="rId4" Type="http://schemas.openxmlformats.org/officeDocument/2006/relationships/hyperlink" Target="https://www.flickr.com/photos/zolakoma/2907606368/in/photolist-QMnefJ-4U2nbx-6WXeR9-FEkc2c-5qWf59-5qWf5h-6dooZQ-w3REMW-7BHghJ-4U6Bj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pyramidtexts/31123908798/in/photolist-PqjaKd-2jesnCY-MUporn-MQfKT2-FuCbZs-LxM6t9-KN4BjL-2jeB4iu-LL8ejg-2fursmq-EHjKpH-5gc21D-Lu6ZNL-97vFT9-QoKDVt-4nXjQA-PhNaqJ-D7Jkr6-5bHzen-5bMPHY-5bHzE4-5bHz2D-5bHy1e-5bMQoW-digcd-7AnidG-QFSQ6P-8QQNGQ-vgijVF-NqDjF7-LHR8iN-Qtre2x-NK7rvH-7Angz3-NVgfmC-7AiuvB-2fUoVjA-qUhbQf-28nYGhf-2eA3xAV-2aCj8j5-e663bn-2ifsdtd-228y8XL-7AiziZ-3Q88BG-939eyh-8zZpMP-9ndAjq-veyiLa" TargetMode="External"/><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hyperlink" Target="https://creativecommons.org/licenses/by/2.0/uk/" TargetMode="External"/><Relationship Id="rId4" Type="http://schemas.openxmlformats.org/officeDocument/2006/relationships/hyperlink" Target="https://www.flickr.com/photos/pyramidtext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the-ancient-world-world-history-history-subjects-key-stage-2/ks2-egyptians/ks2-egyptians-powerpoints" TargetMode="External"/><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the-ancient-world-world-history-history-subjects-key-stage-2/ks2-egyptians/ks2-egyptians-powerpoints" TargetMode="External"/><Relationship Id="rId2" Type="http://schemas.openxmlformats.org/officeDocument/2006/relationships/image" Target="../media/image6.tiff"/><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89649959@N00/" TargetMode="External"/><Relationship Id="rId4" Type="http://schemas.openxmlformats.org/officeDocument/2006/relationships/hyperlink" Target="https://www.flickr.com/photos/89649959@N00/5275093636/in/photolist-939eyh-2aCj8j5-8zZpMP-9ndAjq-2ifsdtd-228y8XL-7AiziZ-veyiLa-LHR8iN-e663bn-2edF4fa-2escfDe-7AnfgW-cHX5MG-bffJut-58U9ha-LEs2Ti-8vUUcr-58aAQy-NtrvTe-2aYrvAo-7BDHFB-7BHn4b-K4UHW3-39Mjbe-2jZHULG-wTWXZL-23QJfJv-25noKap-28eg2a-596MeL-4nTgsv-5ykyQg-39LYsc-5ykzMX-fVsivq-BShez-VNM69U-4GzJnE-zWH72y-bz7V7D-QFSEr8-Kifvqe-8QMHM4-4GvwZp-9fWBAk-7wtNNT-8S8XHa-QFT6Lr-2dm8sd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32084522@N05/16344178454/in/photolist-qUhbQf-5gc21D-4B4VLT-4nXjhC-2aHfcVN-fbY7aR-7AiwpD-2i1HE2A-293KtBs-789JWh-vH6Uam-4iAWVs-4vXvh5-VNM69U-2eMeHKy-2eMeHpd-2fZ14gn-EQKvpY-BShez-64FT1M-4vXt8w-6S17Ft-6S1zNp-pgYKb4-fVshF6-JaYDLx-88Chrz-fVshWB-6S1awk-6S5g8A-658Mf4-293Ktms-6S1ieX-6S1baT-4vXvyy-6S1n8e-4vXriW-fVsh3x-6S1dvH-2fZ15VV-4iASwj-6S1j3B-58aFWq-6S1ghp-6S5kqo-2eMf41h-QFSQ6P-6S175H-63EiX8-4iwPRV" TargetMode="External"/><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s://creativecommons.org/licenses/by/2.0/uk/" TargetMode="External"/><Relationship Id="rId4" Type="http://schemas.openxmlformats.org/officeDocument/2006/relationships/hyperlink" Target="https://www.flickr.com/photos/132084522@N0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150102727@N06/31956353097/in/photolist-QFSEr8-Kifvqe-8QMHM4-4GvwZp-7wtNNT-8S8XHa-2dm8sdm-21grVz7-2fUoSPA-4FuEuG-cHX5MG-bffJut-8vUUcr-7BDHFB-7BHn4b-wTWXZL-28eg2a-596MeL-5ykzMX-fVsivq-9fWBAk-QFT6Lr-eiSyJu-aup73m-8pTrLL-as1Hkw-QoKs3k-2jZDqB9-789JWh-586p1t-4GzTym-e663dr-58aGz7-5yXcSv-25noosH-vH6Uam-2fZ1j9D-4vXsEU-KziMfJ-26RCTjL-KRcHwj-7BH3ds-et1Rga-fVrWt3-5p6JAB-2e7xG96-QFSEQz-2f68WSM-2eschfv-4nXjhC" TargetMode="External"/><Relationship Id="rId2" Type="http://schemas.openxmlformats.org/officeDocument/2006/relationships/hyperlink" Target="https://www.twinkl.co.uk/resources/the-ancient-world-world-history-history-subjects-key-stage-2/ks2-egyptians/ks2-egyptians-powerpoints" TargetMode="Externa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s://creativecommons.org/licenses/by/2.0/uk/" TargetMode="External"/><Relationship Id="rId4" Type="http://schemas.openxmlformats.org/officeDocument/2006/relationships/hyperlink" Target="https://www.flickr.com/photos/150102727@N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9D1907AE-CA51-4221-B315-D0F8FB15F2D2}"/>
              </a:ext>
            </a:extLst>
          </p:cNvPr>
          <p:cNvSpPr/>
          <p:nvPr/>
        </p:nvSpPr>
        <p:spPr>
          <a:xfrm>
            <a:off x="58723" y="5956183"/>
            <a:ext cx="1409350" cy="73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B190A699-7153-4E9D-BEBF-3F3891A29764}"/>
              </a:ext>
            </a:extLst>
          </p:cNvPr>
          <p:cNvSpPr/>
          <p:nvPr/>
        </p:nvSpPr>
        <p:spPr>
          <a:xfrm>
            <a:off x="8347046" y="6024692"/>
            <a:ext cx="738231" cy="73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854DBC-F614-4CC2-9897-017972AAB6DF}"/>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Inside the Great Pyramid</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57BA9E1E-B84A-4867-9688-96D0D48ABD94}"/>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EB4E546-BC29-46A5-B32E-7088FFC2A33A}"/>
              </a:ext>
            </a:extLst>
          </p:cNvPr>
          <p:cNvGrpSpPr/>
          <p:nvPr/>
        </p:nvGrpSpPr>
        <p:grpSpPr>
          <a:xfrm>
            <a:off x="592670" y="1150625"/>
            <a:ext cx="7995142" cy="1129996"/>
            <a:chOff x="580294" y="3296349"/>
            <a:chExt cx="4235742" cy="1129996"/>
          </a:xfrm>
        </p:grpSpPr>
        <p:sp>
          <p:nvSpPr>
            <p:cNvPr id="6" name="Rectangle 5">
              <a:extLst>
                <a:ext uri="{FF2B5EF4-FFF2-40B4-BE49-F238E27FC236}">
                  <a16:creationId xmlns:a16="http://schemas.microsoft.com/office/drawing/2014/main" id="{D690E861-CE51-4DE1-9110-DED23BA8081B}"/>
                </a:ext>
              </a:extLst>
            </p:cNvPr>
            <p:cNvSpPr/>
            <p:nvPr/>
          </p:nvSpPr>
          <p:spPr>
            <a:xfrm>
              <a:off x="580294" y="3296349"/>
              <a:ext cx="4235742" cy="1129996"/>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F9316FC-B49E-4E8F-B10F-DB3ECAD59C45}"/>
                </a:ext>
              </a:extLst>
            </p:cNvPr>
            <p:cNvSpPr txBox="1"/>
            <p:nvPr/>
          </p:nvSpPr>
          <p:spPr>
            <a:xfrm>
              <a:off x="599576" y="3307125"/>
              <a:ext cx="4170131" cy="1077218"/>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Inside the Great Pyramid are mortuary temples in which daily offerings would be made in honour of the king. </a:t>
              </a:r>
              <a:r>
                <a:rPr lang="en-GB" sz="1600" b="0" i="0" u="none" strike="noStrike" dirty="0">
                  <a:solidFill>
                    <a:srgbClr val="202124"/>
                  </a:solidFill>
                  <a:effectLst/>
                </a:rPr>
                <a:t>Below the pyramid is a subterranean chamber. It is thought that the pharaoh was meant to be buried there but there is no evidence to suggest he was.</a:t>
              </a:r>
              <a:endParaRPr lang="en-GB" sz="1200" b="0" dirty="0">
                <a:effectLst/>
              </a:endParaRPr>
            </a:p>
          </p:txBody>
        </p:sp>
      </p:grpSp>
      <p:grpSp>
        <p:nvGrpSpPr>
          <p:cNvPr id="8" name="Group 7">
            <a:extLst>
              <a:ext uri="{FF2B5EF4-FFF2-40B4-BE49-F238E27FC236}">
                <a16:creationId xmlns:a16="http://schemas.microsoft.com/office/drawing/2014/main" id="{044E9FCB-B8DE-4F66-A03E-FD86D8E30769}"/>
              </a:ext>
            </a:extLst>
          </p:cNvPr>
          <p:cNvGrpSpPr/>
          <p:nvPr/>
        </p:nvGrpSpPr>
        <p:grpSpPr>
          <a:xfrm>
            <a:off x="592670" y="2328772"/>
            <a:ext cx="5357363" cy="2577836"/>
            <a:chOff x="612524" y="3281288"/>
            <a:chExt cx="7367377" cy="2577836"/>
          </a:xfrm>
        </p:grpSpPr>
        <p:sp>
          <p:nvSpPr>
            <p:cNvPr id="9" name="Rectangle 8">
              <a:extLst>
                <a:ext uri="{FF2B5EF4-FFF2-40B4-BE49-F238E27FC236}">
                  <a16:creationId xmlns:a16="http://schemas.microsoft.com/office/drawing/2014/main" id="{3717587A-66AF-413D-8D9E-07C5171A3D73}"/>
                </a:ext>
              </a:extLst>
            </p:cNvPr>
            <p:cNvSpPr/>
            <p:nvPr/>
          </p:nvSpPr>
          <p:spPr>
            <a:xfrm>
              <a:off x="612524" y="3281288"/>
              <a:ext cx="7367377" cy="2577836"/>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CAFE5EC9-4DB3-454B-88B2-DF114CECE7CA}"/>
                </a:ext>
              </a:extLst>
            </p:cNvPr>
            <p:cNvSpPr txBox="1"/>
            <p:nvPr/>
          </p:nvSpPr>
          <p:spPr>
            <a:xfrm>
              <a:off x="639167" y="3304579"/>
              <a:ext cx="7340734" cy="2554545"/>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Within the Great Pyramid are the Queen’s Chamber, Grand Gallery and the King’s Chamber. There was one thing in the King’s Chamber - a broken, granite sarcophagus. It is thought that this is where the pharaoh’s body would have been laid.  However, his mummified remains and grave goods were stolen by robbers hundreds of years ago so experts are unsure exactly where he was buried. The Queen’s Chamber was more likely used as a shrine to the pharaoh, with a           life-sized statue of him on display.</a:t>
              </a:r>
              <a:endParaRPr lang="en-GB" sz="1400" b="0" dirty="0">
                <a:effectLst/>
              </a:endParaRPr>
            </a:p>
          </p:txBody>
        </p:sp>
      </p:grpSp>
      <p:grpSp>
        <p:nvGrpSpPr>
          <p:cNvPr id="11" name="Group 10">
            <a:extLst>
              <a:ext uri="{FF2B5EF4-FFF2-40B4-BE49-F238E27FC236}">
                <a16:creationId xmlns:a16="http://schemas.microsoft.com/office/drawing/2014/main" id="{D7B7C509-CB02-4E20-A388-04C4F34599A7}"/>
              </a:ext>
            </a:extLst>
          </p:cNvPr>
          <p:cNvGrpSpPr/>
          <p:nvPr/>
        </p:nvGrpSpPr>
        <p:grpSpPr>
          <a:xfrm>
            <a:off x="592669" y="4974947"/>
            <a:ext cx="3583315" cy="1359564"/>
            <a:chOff x="4635555" y="2662041"/>
            <a:chExt cx="3928432" cy="1141563"/>
          </a:xfrm>
        </p:grpSpPr>
        <p:sp>
          <p:nvSpPr>
            <p:cNvPr id="12" name="Rectangle 11">
              <a:extLst>
                <a:ext uri="{FF2B5EF4-FFF2-40B4-BE49-F238E27FC236}">
                  <a16:creationId xmlns:a16="http://schemas.microsoft.com/office/drawing/2014/main" id="{0BDD58FF-D2C7-4A56-90B4-AAE4DEC23611}"/>
                </a:ext>
              </a:extLst>
            </p:cNvPr>
            <p:cNvSpPr/>
            <p:nvPr/>
          </p:nvSpPr>
          <p:spPr>
            <a:xfrm>
              <a:off x="4647526" y="3019744"/>
              <a:ext cx="3868513" cy="783860"/>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41F0895-04FD-4314-9498-7609DAF61317}"/>
                </a:ext>
              </a:extLst>
            </p:cNvPr>
            <p:cNvSpPr/>
            <p:nvPr/>
          </p:nvSpPr>
          <p:spPr>
            <a:xfrm>
              <a:off x="4635555" y="2662041"/>
              <a:ext cx="2170771" cy="364983"/>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0" u="none" strike="noStrike" dirty="0">
                  <a:solidFill>
                    <a:schemeClr val="bg1"/>
                  </a:solidFill>
                  <a:effectLst/>
                </a:rPr>
                <a:t>Did You Know…?</a:t>
              </a:r>
              <a:endParaRPr lang="en-GB" sz="1600" dirty="0">
                <a:solidFill>
                  <a:schemeClr val="bg1"/>
                </a:solidFill>
              </a:endParaRPr>
            </a:p>
          </p:txBody>
        </p:sp>
        <p:sp>
          <p:nvSpPr>
            <p:cNvPr id="14" name="TextBox 13">
              <a:extLst>
                <a:ext uri="{FF2B5EF4-FFF2-40B4-BE49-F238E27FC236}">
                  <a16:creationId xmlns:a16="http://schemas.microsoft.com/office/drawing/2014/main" id="{67BD432D-8636-4A15-82C5-0B32C73C9ED7}"/>
                </a:ext>
              </a:extLst>
            </p:cNvPr>
            <p:cNvSpPr txBox="1"/>
            <p:nvPr/>
          </p:nvSpPr>
          <p:spPr>
            <a:xfrm>
              <a:off x="4688276" y="3069843"/>
              <a:ext cx="3875711" cy="697750"/>
            </a:xfrm>
            <a:prstGeom prst="rect">
              <a:avLst/>
            </a:prstGeom>
            <a:noFill/>
          </p:spPr>
          <p:txBody>
            <a:bodyPr wrap="square">
              <a:spAutoFit/>
            </a:bodyPr>
            <a:lstStyle/>
            <a:p>
              <a:r>
                <a:rPr lang="en-GB" sz="1600" b="0" i="0" u="none" strike="noStrike" dirty="0">
                  <a:solidFill>
                    <a:srgbClr val="000000"/>
                  </a:solidFill>
                  <a:effectLst/>
                </a:rPr>
                <a:t>A sarcophagus is a stone coffin in which the body of a deceased person would be wrapped and laid inside. </a:t>
              </a:r>
              <a:endParaRPr lang="en-GB" sz="1200" dirty="0"/>
            </a:p>
          </p:txBody>
        </p:sp>
      </p:grpSp>
      <p:grpSp>
        <p:nvGrpSpPr>
          <p:cNvPr id="23" name="Group 22">
            <a:extLst>
              <a:ext uri="{FF2B5EF4-FFF2-40B4-BE49-F238E27FC236}">
                <a16:creationId xmlns:a16="http://schemas.microsoft.com/office/drawing/2014/main" id="{F7F3BAFD-22E2-4792-ADD4-3522D8A249D8}"/>
              </a:ext>
            </a:extLst>
          </p:cNvPr>
          <p:cNvGrpSpPr/>
          <p:nvPr/>
        </p:nvGrpSpPr>
        <p:grpSpPr>
          <a:xfrm>
            <a:off x="4175986" y="2328772"/>
            <a:ext cx="4411946" cy="3989393"/>
            <a:chOff x="4175986" y="2328772"/>
            <a:chExt cx="4411946" cy="3989393"/>
          </a:xfrm>
        </p:grpSpPr>
        <p:grpSp>
          <p:nvGrpSpPr>
            <p:cNvPr id="22" name="Group 21">
              <a:extLst>
                <a:ext uri="{FF2B5EF4-FFF2-40B4-BE49-F238E27FC236}">
                  <a16:creationId xmlns:a16="http://schemas.microsoft.com/office/drawing/2014/main" id="{97D6611B-E5A2-4511-9EFC-681630EDC729}"/>
                </a:ext>
              </a:extLst>
            </p:cNvPr>
            <p:cNvGrpSpPr/>
            <p:nvPr/>
          </p:nvGrpSpPr>
          <p:grpSpPr>
            <a:xfrm>
              <a:off x="4175986" y="5477967"/>
              <a:ext cx="2381961" cy="840198"/>
              <a:chOff x="4175986" y="5477967"/>
              <a:chExt cx="2381961" cy="840198"/>
            </a:xfrm>
          </p:grpSpPr>
          <p:sp>
            <p:nvSpPr>
              <p:cNvPr id="18" name="TextBox 17">
                <a:extLst>
                  <a:ext uri="{FF2B5EF4-FFF2-40B4-BE49-F238E27FC236}">
                    <a16:creationId xmlns:a16="http://schemas.microsoft.com/office/drawing/2014/main" id="{453733AB-906E-44B7-8F43-F19014FF63CA}"/>
                  </a:ext>
                </a:extLst>
              </p:cNvPr>
              <p:cNvSpPr txBox="1"/>
              <p:nvPr/>
            </p:nvSpPr>
            <p:spPr>
              <a:xfrm>
                <a:off x="4207629" y="5477967"/>
                <a:ext cx="2350318" cy="830997"/>
              </a:xfrm>
              <a:prstGeom prst="rect">
                <a:avLst/>
              </a:prstGeom>
              <a:solidFill>
                <a:srgbClr val="F9B000"/>
              </a:solidFill>
            </p:spPr>
            <p:txBody>
              <a:bodyPr wrap="square">
                <a:spAutoFit/>
              </a:bodyPr>
              <a:lstStyle/>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p:txBody>
          </p:sp>
          <p:sp>
            <p:nvSpPr>
              <p:cNvPr id="20" name="TextBox 19">
                <a:extLst>
                  <a:ext uri="{FF2B5EF4-FFF2-40B4-BE49-F238E27FC236}">
                    <a16:creationId xmlns:a16="http://schemas.microsoft.com/office/drawing/2014/main" id="{BA28A229-6FBB-41E0-ABEB-189E267D1ADA}"/>
                  </a:ext>
                </a:extLst>
              </p:cNvPr>
              <p:cNvSpPr txBox="1"/>
              <p:nvPr/>
            </p:nvSpPr>
            <p:spPr>
              <a:xfrm>
                <a:off x="4175986" y="5487168"/>
                <a:ext cx="1942712" cy="830997"/>
              </a:xfrm>
              <a:prstGeom prst="rect">
                <a:avLst/>
              </a:prstGeom>
              <a:noFill/>
            </p:spPr>
            <p:txBody>
              <a:bodyPr wrap="square">
                <a:spAutoFit/>
              </a:bodyPr>
              <a:lstStyle/>
              <a:p>
                <a:r>
                  <a:rPr lang="en-GB" sz="1600" b="1" i="0" u="none" strike="noStrike" dirty="0">
                    <a:solidFill>
                      <a:schemeClr val="bg1"/>
                    </a:solidFill>
                    <a:effectLst/>
                  </a:rPr>
                  <a:t>This is an example of an Egyptian sarcophagus.</a:t>
                </a:r>
                <a:endParaRPr lang="en-GB" sz="1600" b="1" dirty="0">
                  <a:solidFill>
                    <a:schemeClr val="bg1"/>
                  </a:solidFill>
                </a:endParaRPr>
              </a:p>
            </p:txBody>
          </p:sp>
        </p:grpSp>
        <p:pic>
          <p:nvPicPr>
            <p:cNvPr id="16" name="Picture 15">
              <a:extLst>
                <a:ext uri="{FF2B5EF4-FFF2-40B4-BE49-F238E27FC236}">
                  <a16:creationId xmlns:a16="http://schemas.microsoft.com/office/drawing/2014/main" id="{A1CAC693-DDF6-4E81-AFE9-B985163E93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510" t="3466" r="26420"/>
            <a:stretch/>
          </p:blipFill>
          <p:spPr>
            <a:xfrm>
              <a:off x="6037502" y="2328772"/>
              <a:ext cx="2550430" cy="3971649"/>
            </a:xfrm>
            <a:prstGeom prst="rect">
              <a:avLst/>
            </a:prstGeom>
            <a:ln w="19050">
              <a:solidFill>
                <a:srgbClr val="F9B000"/>
              </a:solidFill>
            </a:ln>
          </p:spPr>
        </p:pic>
      </p:grpSp>
    </p:spTree>
    <p:extLst>
      <p:ext uri="{BB962C8B-B14F-4D97-AF65-F5344CB8AC3E}">
        <p14:creationId xmlns:p14="http://schemas.microsoft.com/office/powerpoint/2010/main" val="225026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8CD7CB-D3F0-4186-8573-4A2390B5D426}"/>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Inside the Great Pyramid</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064DAED1-0CBC-4C3C-8D6A-A90A1CE476B8}"/>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21">
            <a:extLst>
              <a:ext uri="{FF2B5EF4-FFF2-40B4-BE49-F238E27FC236}">
                <a16:creationId xmlns:a16="http://schemas.microsoft.com/office/drawing/2014/main" id="{4BDE3498-8302-406E-920D-76BD59BA5239}"/>
              </a:ext>
            </a:extLst>
          </p:cNvPr>
          <p:cNvSpPr txBox="1">
            <a:spLocks noChangeArrowheads="1"/>
          </p:cNvSpPr>
          <p:nvPr/>
        </p:nvSpPr>
        <p:spPr bwMode="auto">
          <a:xfrm>
            <a:off x="2771346" y="5104944"/>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b="1" i="0" dirty="0">
                <a:solidFill>
                  <a:srgbClr val="212124"/>
                </a:solidFill>
                <a:effectLst/>
                <a:latin typeface="Roboto" panose="02000000000000000000" pitchFamily="2" charset="0"/>
                <a:ea typeface="Roboto" panose="02000000000000000000" pitchFamily="2" charset="0"/>
                <a:hlinkClick r:id="rId3"/>
              </a:rPr>
              <a:t>Looking upwards, along the Grand Gallery, inside the Great Pyramid 1984</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b="1" i="0" u="none" strike="noStrike" dirty="0">
                <a:solidFill>
                  <a:srgbClr val="212124"/>
                </a:solidFill>
                <a:effectLst/>
                <a:latin typeface="Roboto" panose="02000000000000000000" pitchFamily="2" charset="0"/>
                <a:ea typeface="Roboto" panose="02000000000000000000" pitchFamily="2" charset="0"/>
                <a:hlinkClick r:id="rId4" tooltip="Go to Mike McBey's photostream"/>
              </a:rPr>
              <a:t>Mike </a:t>
            </a:r>
            <a:r>
              <a:rPr lang="en-GB" sz="500" b="1" i="0" u="none" strike="noStrike" dirty="0" err="1">
                <a:solidFill>
                  <a:srgbClr val="212124"/>
                </a:solidFill>
                <a:effectLst/>
                <a:latin typeface="Roboto" panose="02000000000000000000" pitchFamily="2" charset="0"/>
                <a:ea typeface="Roboto" panose="02000000000000000000" pitchFamily="2" charset="0"/>
                <a:hlinkClick r:id="rId4" tooltip="Go to Mike McBey's photostream"/>
              </a:rPr>
              <a:t>McBey</a:t>
            </a:r>
            <a:r>
              <a:rPr lang="en-GB" sz="500" b="1" i="0" u="none" strike="noStrike" dirty="0">
                <a:solidFill>
                  <a:srgbClr val="212124"/>
                </a:solidFill>
                <a:effectLst/>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5"/>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grpSp>
        <p:nvGrpSpPr>
          <p:cNvPr id="6" name="Group 5">
            <a:extLst>
              <a:ext uri="{FF2B5EF4-FFF2-40B4-BE49-F238E27FC236}">
                <a16:creationId xmlns:a16="http://schemas.microsoft.com/office/drawing/2014/main" id="{53734918-E7ED-4F21-A863-44E8EE310C31}"/>
              </a:ext>
            </a:extLst>
          </p:cNvPr>
          <p:cNvGrpSpPr/>
          <p:nvPr/>
        </p:nvGrpSpPr>
        <p:grpSpPr>
          <a:xfrm>
            <a:off x="556458" y="1201994"/>
            <a:ext cx="8031083" cy="1211106"/>
            <a:chOff x="580294" y="3296348"/>
            <a:chExt cx="4254783" cy="1211106"/>
          </a:xfrm>
        </p:grpSpPr>
        <p:sp>
          <p:nvSpPr>
            <p:cNvPr id="7" name="Rectangle 6">
              <a:extLst>
                <a:ext uri="{FF2B5EF4-FFF2-40B4-BE49-F238E27FC236}">
                  <a16:creationId xmlns:a16="http://schemas.microsoft.com/office/drawing/2014/main" id="{9CA54E52-D2AE-4E63-8AAB-F296EB866D5E}"/>
                </a:ext>
              </a:extLst>
            </p:cNvPr>
            <p:cNvSpPr/>
            <p:nvPr/>
          </p:nvSpPr>
          <p:spPr>
            <a:xfrm>
              <a:off x="580294" y="3296348"/>
              <a:ext cx="4235742" cy="1211105"/>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EB0F85C3-1708-48B5-B5C5-E8406D9C4C49}"/>
                </a:ext>
              </a:extLst>
            </p:cNvPr>
            <p:cNvSpPr txBox="1"/>
            <p:nvPr/>
          </p:nvSpPr>
          <p:spPr>
            <a:xfrm>
              <a:off x="599576" y="3307125"/>
              <a:ext cx="4235501"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There</a:t>
              </a:r>
              <a:r>
                <a:rPr lang="en-GB" sz="1800" b="0" i="0" u="none" strike="noStrike" dirty="0">
                  <a:solidFill>
                    <a:srgbClr val="000000"/>
                  </a:solidFill>
                  <a:effectLst/>
                  <a:latin typeface="Arial" panose="020B0604020202020204" pitchFamily="34" charset="0"/>
                </a:rPr>
                <a:t> </a:t>
              </a:r>
              <a:r>
                <a:rPr lang="en-GB" sz="1800" b="0" i="0" u="none" strike="noStrike" dirty="0">
                  <a:solidFill>
                    <a:srgbClr val="000000"/>
                  </a:solidFill>
                  <a:effectLst/>
                </a:rPr>
                <a:t>are many corridors and passages within the Great Pyramid with numerous doors leading to other chambers and small rooms. This means that, despite its huge size, there is not much space. The passages are slightly less than a metre wide and only 1.2 metres high.</a:t>
              </a:r>
              <a:endParaRPr lang="en-GB" sz="1200" b="0" dirty="0">
                <a:effectLst/>
              </a:endParaRPr>
            </a:p>
          </p:txBody>
        </p:sp>
      </p:grpSp>
      <p:grpSp>
        <p:nvGrpSpPr>
          <p:cNvPr id="14" name="Group 13">
            <a:extLst>
              <a:ext uri="{FF2B5EF4-FFF2-40B4-BE49-F238E27FC236}">
                <a16:creationId xmlns:a16="http://schemas.microsoft.com/office/drawing/2014/main" id="{581E7A3C-FEB3-432F-9314-8A0FCFF97BA0}"/>
              </a:ext>
            </a:extLst>
          </p:cNvPr>
          <p:cNvGrpSpPr/>
          <p:nvPr/>
        </p:nvGrpSpPr>
        <p:grpSpPr>
          <a:xfrm>
            <a:off x="556458" y="2555211"/>
            <a:ext cx="8120847" cy="2467060"/>
            <a:chOff x="556003" y="2403328"/>
            <a:chExt cx="8120847" cy="2467060"/>
          </a:xfrm>
        </p:grpSpPr>
        <p:pic>
          <p:nvPicPr>
            <p:cNvPr id="10" name="Picture 9">
              <a:extLst>
                <a:ext uri="{FF2B5EF4-FFF2-40B4-BE49-F238E27FC236}">
                  <a16:creationId xmlns:a16="http://schemas.microsoft.com/office/drawing/2014/main" id="{7FEBE079-2EBB-4682-B8A7-D6181AD023D8}"/>
                </a:ext>
              </a:extLst>
            </p:cNvPr>
            <p:cNvPicPr>
              <a:picLocks noChangeAspect="1"/>
            </p:cNvPicPr>
            <p:nvPr/>
          </p:nvPicPr>
          <p:blipFill rotWithShape="1">
            <a:blip r:embed="rId6">
              <a:extLst>
                <a:ext uri="{28A0092B-C50C-407E-A947-70E740481C1C}">
                  <a14:useLocalDpi xmlns:a14="http://schemas.microsoft.com/office/drawing/2010/main"/>
                </a:ext>
              </a:extLst>
            </a:blip>
            <a:srcRect t="31248" r="900" b="24970"/>
            <a:stretch/>
          </p:blipFill>
          <p:spPr>
            <a:xfrm>
              <a:off x="556003" y="2403328"/>
              <a:ext cx="7994687" cy="2466623"/>
            </a:xfrm>
            <a:prstGeom prst="rect">
              <a:avLst/>
            </a:prstGeom>
          </p:spPr>
        </p:pic>
        <p:sp>
          <p:nvSpPr>
            <p:cNvPr id="13" name="Rectangle 12">
              <a:extLst>
                <a:ext uri="{FF2B5EF4-FFF2-40B4-BE49-F238E27FC236}">
                  <a16:creationId xmlns:a16="http://schemas.microsoft.com/office/drawing/2014/main" id="{6917094F-00CB-420E-A185-EDA2663734F1}"/>
                </a:ext>
              </a:extLst>
            </p:cNvPr>
            <p:cNvSpPr/>
            <p:nvPr/>
          </p:nvSpPr>
          <p:spPr>
            <a:xfrm>
              <a:off x="556003" y="4193235"/>
              <a:ext cx="7994687" cy="676716"/>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95325A3D-ABBD-4A29-84A6-ECC4B335A198}"/>
                </a:ext>
              </a:extLst>
            </p:cNvPr>
            <p:cNvSpPr txBox="1"/>
            <p:nvPr/>
          </p:nvSpPr>
          <p:spPr>
            <a:xfrm>
              <a:off x="592854" y="4224057"/>
              <a:ext cx="8083996" cy="646331"/>
            </a:xfrm>
            <a:prstGeom prst="rect">
              <a:avLst/>
            </a:prstGeom>
            <a:noFill/>
          </p:spPr>
          <p:txBody>
            <a:bodyPr wrap="square">
              <a:spAutoFit/>
            </a:bodyPr>
            <a:lstStyle/>
            <a:p>
              <a:r>
                <a:rPr lang="en-GB" sz="1800" b="0" i="0" u="none" strike="noStrike" dirty="0">
                  <a:solidFill>
                    <a:srgbClr val="000000"/>
                  </a:solidFill>
                  <a:effectLst/>
                </a:rPr>
                <a:t>This is a photo taken from inside the Grand Gallery. It is nearly 9 metres high and 47 metres long.</a:t>
              </a:r>
              <a:endParaRPr lang="en-GB" dirty="0"/>
            </a:p>
          </p:txBody>
        </p:sp>
      </p:grpSp>
      <p:grpSp>
        <p:nvGrpSpPr>
          <p:cNvPr id="18" name="Group 17">
            <a:extLst>
              <a:ext uri="{FF2B5EF4-FFF2-40B4-BE49-F238E27FC236}">
                <a16:creationId xmlns:a16="http://schemas.microsoft.com/office/drawing/2014/main" id="{7AFDA99B-8A9A-4FA6-B885-9A2E7F5E5B90}"/>
              </a:ext>
            </a:extLst>
          </p:cNvPr>
          <p:cNvGrpSpPr/>
          <p:nvPr/>
        </p:nvGrpSpPr>
        <p:grpSpPr>
          <a:xfrm>
            <a:off x="551033" y="5323920"/>
            <a:ext cx="8017990" cy="830696"/>
            <a:chOff x="4641610" y="2693877"/>
            <a:chExt cx="3939882" cy="908905"/>
          </a:xfrm>
        </p:grpSpPr>
        <p:sp>
          <p:nvSpPr>
            <p:cNvPr id="19" name="Rectangle 18">
              <a:extLst>
                <a:ext uri="{FF2B5EF4-FFF2-40B4-BE49-F238E27FC236}">
                  <a16:creationId xmlns:a16="http://schemas.microsoft.com/office/drawing/2014/main" id="{3242FC5A-06DE-46E0-8532-1A1CCA69BB42}"/>
                </a:ext>
              </a:extLst>
            </p:cNvPr>
            <p:cNvSpPr/>
            <p:nvPr/>
          </p:nvSpPr>
          <p:spPr>
            <a:xfrm>
              <a:off x="4647526" y="3062193"/>
              <a:ext cx="3933966" cy="540589"/>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877A48-734D-48EB-AC4B-9D1DB0AD5BF7}"/>
                </a:ext>
              </a:extLst>
            </p:cNvPr>
            <p:cNvSpPr/>
            <p:nvPr/>
          </p:nvSpPr>
          <p:spPr>
            <a:xfrm>
              <a:off x="4641610" y="2693877"/>
              <a:ext cx="620409" cy="364984"/>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0" u="none" strike="noStrike" dirty="0">
                  <a:solidFill>
                    <a:schemeClr val="bg1"/>
                  </a:solidFill>
                  <a:effectLst/>
                </a:rPr>
                <a:t>Try It!</a:t>
              </a:r>
              <a:endParaRPr lang="en-GB" sz="1600" dirty="0">
                <a:solidFill>
                  <a:schemeClr val="bg1"/>
                </a:solidFill>
              </a:endParaRPr>
            </a:p>
          </p:txBody>
        </p:sp>
        <p:sp>
          <p:nvSpPr>
            <p:cNvPr id="21" name="TextBox 20">
              <a:extLst>
                <a:ext uri="{FF2B5EF4-FFF2-40B4-BE49-F238E27FC236}">
                  <a16:creationId xmlns:a16="http://schemas.microsoft.com/office/drawing/2014/main" id="{466A8113-08C0-42D2-B893-D1CDB8F6A022}"/>
                </a:ext>
              </a:extLst>
            </p:cNvPr>
            <p:cNvSpPr txBox="1"/>
            <p:nvPr/>
          </p:nvSpPr>
          <p:spPr>
            <a:xfrm>
              <a:off x="4649923" y="3153690"/>
              <a:ext cx="3647909" cy="404696"/>
            </a:xfrm>
            <a:prstGeom prst="rect">
              <a:avLst/>
            </a:prstGeom>
            <a:noFill/>
          </p:spPr>
          <p:txBody>
            <a:bodyPr wrap="square">
              <a:spAutoFit/>
            </a:bodyPr>
            <a:lstStyle/>
            <a:p>
              <a:pPr rtl="0">
                <a:spcBef>
                  <a:spcPts val="0"/>
                </a:spcBef>
                <a:spcAft>
                  <a:spcPts val="0"/>
                </a:spcAft>
              </a:pPr>
              <a:r>
                <a:rPr lang="en-GB" sz="1600" b="0" i="0" u="none" strike="noStrike" dirty="0">
                  <a:effectLst/>
                </a:rPr>
                <a:t>Use the Internet to find a virtual, 360° tour through the Great Pyramid of Giza.</a:t>
              </a:r>
              <a:endParaRPr lang="en-GB" sz="1400" b="0" dirty="0">
                <a:effectLst/>
              </a:endParaRPr>
            </a:p>
          </p:txBody>
        </p:sp>
      </p:grpSp>
    </p:spTree>
    <p:extLst>
      <p:ext uri="{BB962C8B-B14F-4D97-AF65-F5344CB8AC3E}">
        <p14:creationId xmlns:p14="http://schemas.microsoft.com/office/powerpoint/2010/main" val="31764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4927BD-0807-4F7E-A8F3-39AF8A1EDE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577" r="5838"/>
          <a:stretch/>
        </p:blipFill>
        <p:spPr>
          <a:xfrm>
            <a:off x="5447299" y="2095323"/>
            <a:ext cx="3140511" cy="2570616"/>
          </a:xfrm>
          <a:prstGeom prst="rect">
            <a:avLst/>
          </a:prstGeom>
        </p:spPr>
      </p:pic>
      <p:sp>
        <p:nvSpPr>
          <p:cNvPr id="3" name="Rectangle 2">
            <a:extLst>
              <a:ext uri="{FF2B5EF4-FFF2-40B4-BE49-F238E27FC236}">
                <a16:creationId xmlns:a16="http://schemas.microsoft.com/office/drawing/2014/main" id="{56FE0AE8-F6BA-47DE-885D-B7D2F2F42691}"/>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chemeClr val="bg1"/>
                </a:solidFill>
              </a:rPr>
              <a:t>B</a:t>
            </a:r>
            <a:r>
              <a:rPr lang="en-GB" sz="3600" b="1" i="0" u="none" strike="noStrike" dirty="0">
                <a:solidFill>
                  <a:schemeClr val="bg1"/>
                </a:solidFill>
                <a:effectLst/>
              </a:rPr>
              <a:t>eside the Great Pyramid</a:t>
            </a:r>
            <a:endParaRPr lang="en-GB" sz="3600" b="1" dirty="0">
              <a:solidFill>
                <a:schemeClr val="bg1"/>
              </a:solidFill>
            </a:endParaRPr>
          </a:p>
        </p:txBody>
      </p:sp>
      <p:sp>
        <p:nvSpPr>
          <p:cNvPr id="4" name="Rectangle 3">
            <a:hlinkClick r:id="rId3"/>
            <a:extLst>
              <a:ext uri="{FF2B5EF4-FFF2-40B4-BE49-F238E27FC236}">
                <a16:creationId xmlns:a16="http://schemas.microsoft.com/office/drawing/2014/main" id="{209ADC19-E8FB-4EDC-ADF6-41AEFCB69D3F}"/>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21">
            <a:extLst>
              <a:ext uri="{FF2B5EF4-FFF2-40B4-BE49-F238E27FC236}">
                <a16:creationId xmlns:a16="http://schemas.microsoft.com/office/drawing/2014/main" id="{1528D842-8E29-4AD9-8DA7-F5A48959475D}"/>
              </a:ext>
            </a:extLst>
          </p:cNvPr>
          <p:cNvSpPr txBox="1">
            <a:spLocks noChangeArrowheads="1"/>
          </p:cNvSpPr>
          <p:nvPr/>
        </p:nvSpPr>
        <p:spPr bwMode="auto">
          <a:xfrm>
            <a:off x="5235099" y="4716020"/>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b="1" i="0" dirty="0">
                <a:solidFill>
                  <a:srgbClr val="212124"/>
                </a:solidFill>
                <a:effectLst/>
                <a:latin typeface="Roboto" panose="02000000000000000000" pitchFamily="2" charset="0"/>
                <a:ea typeface="Roboto" panose="02000000000000000000" pitchFamily="2" charset="0"/>
                <a:hlinkClick r:id="rId4"/>
              </a:rPr>
              <a:t>Solar Ship</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b="1" i="0" u="none" strike="noStrike" dirty="0" err="1">
                <a:solidFill>
                  <a:srgbClr val="212124"/>
                </a:solidFill>
                <a:effectLst/>
                <a:latin typeface="Roboto" panose="02000000000000000000" pitchFamily="2" charset="0"/>
                <a:ea typeface="Roboto" panose="02000000000000000000" pitchFamily="2" charset="0"/>
                <a:hlinkClick r:id="rId5" tooltip="Go to zolakoma's photostream"/>
              </a:rPr>
              <a:t>zolakoma</a:t>
            </a:r>
            <a:r>
              <a:rPr lang="en-GB" sz="800" b="1" i="0" u="none" strike="noStrike" dirty="0">
                <a:solidFill>
                  <a:srgbClr val="212124"/>
                </a:solidFill>
                <a:effectLst/>
                <a:latin typeface="Proxima Nova"/>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grpSp>
        <p:nvGrpSpPr>
          <p:cNvPr id="6" name="Group 5">
            <a:extLst>
              <a:ext uri="{FF2B5EF4-FFF2-40B4-BE49-F238E27FC236}">
                <a16:creationId xmlns:a16="http://schemas.microsoft.com/office/drawing/2014/main" id="{86A24886-82C6-490F-B148-530541FEFFD6}"/>
              </a:ext>
            </a:extLst>
          </p:cNvPr>
          <p:cNvGrpSpPr/>
          <p:nvPr/>
        </p:nvGrpSpPr>
        <p:grpSpPr>
          <a:xfrm>
            <a:off x="592670" y="1150384"/>
            <a:ext cx="7995142" cy="851581"/>
            <a:chOff x="580294" y="3296108"/>
            <a:chExt cx="4235742" cy="851581"/>
          </a:xfrm>
        </p:grpSpPr>
        <p:sp>
          <p:nvSpPr>
            <p:cNvPr id="7" name="Rectangle 6">
              <a:extLst>
                <a:ext uri="{FF2B5EF4-FFF2-40B4-BE49-F238E27FC236}">
                  <a16:creationId xmlns:a16="http://schemas.microsoft.com/office/drawing/2014/main" id="{60D99E62-580B-42DF-B1E9-017F1880616B}"/>
                </a:ext>
              </a:extLst>
            </p:cNvPr>
            <p:cNvSpPr/>
            <p:nvPr/>
          </p:nvSpPr>
          <p:spPr>
            <a:xfrm>
              <a:off x="580294" y="3296349"/>
              <a:ext cx="4235742" cy="851340"/>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1F3A878E-BB56-4C20-8863-DD4D196C53CF}"/>
                </a:ext>
              </a:extLst>
            </p:cNvPr>
            <p:cNvSpPr txBox="1"/>
            <p:nvPr/>
          </p:nvSpPr>
          <p:spPr>
            <a:xfrm>
              <a:off x="599576" y="3296108"/>
              <a:ext cx="4170131" cy="830997"/>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In 1954, a wooden boat was discovered buried beside the Great Pyramid. It was nearly 5000 years old and 44 metres long. The space was airtight so the wood was well preserved and strong. </a:t>
              </a:r>
              <a:endParaRPr lang="en-GB" sz="1400" b="0" dirty="0">
                <a:effectLst/>
              </a:endParaRPr>
            </a:p>
          </p:txBody>
        </p:sp>
      </p:grpSp>
      <p:grpSp>
        <p:nvGrpSpPr>
          <p:cNvPr id="11" name="Group 10">
            <a:extLst>
              <a:ext uri="{FF2B5EF4-FFF2-40B4-BE49-F238E27FC236}">
                <a16:creationId xmlns:a16="http://schemas.microsoft.com/office/drawing/2014/main" id="{26242A89-A048-4F06-9EF3-2BE85329C1E9}"/>
              </a:ext>
            </a:extLst>
          </p:cNvPr>
          <p:cNvGrpSpPr/>
          <p:nvPr/>
        </p:nvGrpSpPr>
        <p:grpSpPr>
          <a:xfrm>
            <a:off x="592670" y="2096620"/>
            <a:ext cx="4805595" cy="1109900"/>
            <a:chOff x="580294" y="3296349"/>
            <a:chExt cx="4235742" cy="705762"/>
          </a:xfrm>
        </p:grpSpPr>
        <p:sp>
          <p:nvSpPr>
            <p:cNvPr id="12" name="Rectangle 11">
              <a:extLst>
                <a:ext uri="{FF2B5EF4-FFF2-40B4-BE49-F238E27FC236}">
                  <a16:creationId xmlns:a16="http://schemas.microsoft.com/office/drawing/2014/main" id="{7EBEEB19-2D1F-4855-8900-EDE7F2FD519E}"/>
                </a:ext>
              </a:extLst>
            </p:cNvPr>
            <p:cNvSpPr/>
            <p:nvPr/>
          </p:nvSpPr>
          <p:spPr>
            <a:xfrm>
              <a:off x="580294" y="3296349"/>
              <a:ext cx="4235742" cy="705762"/>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23E086F-096A-4A96-83EC-EA0AB15D9C3D}"/>
                </a:ext>
              </a:extLst>
            </p:cNvPr>
            <p:cNvSpPr txBox="1"/>
            <p:nvPr/>
          </p:nvSpPr>
          <p:spPr>
            <a:xfrm>
              <a:off x="599576" y="3310175"/>
              <a:ext cx="4170131" cy="684980"/>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The boat had been taken apart and buried in pieces. It took two years to remove all the pieces from the pit and ten years to reassemble the boat. It had no sail or mast but it did have oars.</a:t>
              </a:r>
              <a:endParaRPr lang="en-GB" sz="1400" b="0" dirty="0">
                <a:effectLst/>
              </a:endParaRPr>
            </a:p>
          </p:txBody>
        </p:sp>
      </p:grpSp>
      <p:grpSp>
        <p:nvGrpSpPr>
          <p:cNvPr id="14" name="Group 13">
            <a:extLst>
              <a:ext uri="{FF2B5EF4-FFF2-40B4-BE49-F238E27FC236}">
                <a16:creationId xmlns:a16="http://schemas.microsoft.com/office/drawing/2014/main" id="{04BC2632-2F92-44D9-8D58-E82C772613FA}"/>
              </a:ext>
            </a:extLst>
          </p:cNvPr>
          <p:cNvGrpSpPr/>
          <p:nvPr/>
        </p:nvGrpSpPr>
        <p:grpSpPr>
          <a:xfrm>
            <a:off x="592669" y="3291461"/>
            <a:ext cx="4805595" cy="1576655"/>
            <a:chOff x="580294" y="3296349"/>
            <a:chExt cx="4235742" cy="1002561"/>
          </a:xfrm>
        </p:grpSpPr>
        <p:sp>
          <p:nvSpPr>
            <p:cNvPr id="15" name="Rectangle 14">
              <a:extLst>
                <a:ext uri="{FF2B5EF4-FFF2-40B4-BE49-F238E27FC236}">
                  <a16:creationId xmlns:a16="http://schemas.microsoft.com/office/drawing/2014/main" id="{8AEA22DD-C46A-4E5C-9DFA-7E2DE6ED838C}"/>
                </a:ext>
              </a:extLst>
            </p:cNvPr>
            <p:cNvSpPr/>
            <p:nvPr/>
          </p:nvSpPr>
          <p:spPr>
            <a:xfrm>
              <a:off x="580294" y="3296349"/>
              <a:ext cx="4235742" cy="998113"/>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70FB9FB-7BAB-41F0-A68E-696CD6DA0A36}"/>
                </a:ext>
              </a:extLst>
            </p:cNvPr>
            <p:cNvSpPr txBox="1"/>
            <p:nvPr/>
          </p:nvSpPr>
          <p:spPr>
            <a:xfrm>
              <a:off x="599576" y="3300797"/>
              <a:ext cx="4170131" cy="998113"/>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At the time when boats like this were used by the Egyptians, all the pieces of these vessels were tied together with rope. No nails or metal were used. This was so that boats could be dismantled and carried over land. They would then be rebuilt to cross water.</a:t>
              </a:r>
              <a:endParaRPr lang="en-GB" sz="1400" b="0" dirty="0">
                <a:effectLst/>
              </a:endParaRPr>
            </a:p>
          </p:txBody>
        </p:sp>
      </p:grpSp>
      <p:grpSp>
        <p:nvGrpSpPr>
          <p:cNvPr id="17" name="Group 16">
            <a:extLst>
              <a:ext uri="{FF2B5EF4-FFF2-40B4-BE49-F238E27FC236}">
                <a16:creationId xmlns:a16="http://schemas.microsoft.com/office/drawing/2014/main" id="{D650F30A-CF4E-485C-A66E-5331977D01EC}"/>
              </a:ext>
            </a:extLst>
          </p:cNvPr>
          <p:cNvGrpSpPr/>
          <p:nvPr/>
        </p:nvGrpSpPr>
        <p:grpSpPr>
          <a:xfrm>
            <a:off x="592668" y="4940180"/>
            <a:ext cx="7995142" cy="1352556"/>
            <a:chOff x="580294" y="3296349"/>
            <a:chExt cx="4235742" cy="860061"/>
          </a:xfrm>
        </p:grpSpPr>
        <p:sp>
          <p:nvSpPr>
            <p:cNvPr id="18" name="Rectangle 17">
              <a:extLst>
                <a:ext uri="{FF2B5EF4-FFF2-40B4-BE49-F238E27FC236}">
                  <a16:creationId xmlns:a16="http://schemas.microsoft.com/office/drawing/2014/main" id="{27774BCF-DB7B-4EA9-8582-5AF1FD2415DD}"/>
                </a:ext>
              </a:extLst>
            </p:cNvPr>
            <p:cNvSpPr/>
            <p:nvPr/>
          </p:nvSpPr>
          <p:spPr>
            <a:xfrm>
              <a:off x="580294" y="3296349"/>
              <a:ext cx="4235742" cy="58076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DEBD3BAA-4A76-44AB-ABC2-3AAE2833FA9C}"/>
                </a:ext>
              </a:extLst>
            </p:cNvPr>
            <p:cNvSpPr txBox="1"/>
            <p:nvPr/>
          </p:nvSpPr>
          <p:spPr>
            <a:xfrm>
              <a:off x="599576" y="3314864"/>
              <a:ext cx="4170131" cy="841546"/>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The actual purpose of the boat remains a mystery but some historians believe it was a funeral boat, which Egyptians believed were needed to carry the dead to the afterlife. It is now on display at a museum in Cairo.</a:t>
              </a:r>
              <a:endParaRPr lang="en-GB" sz="1200" b="0" dirty="0">
                <a:effectLst/>
              </a:endParaRPr>
            </a:p>
          </p:txBody>
        </p:sp>
      </p:grpSp>
    </p:spTree>
    <p:extLst>
      <p:ext uri="{BB962C8B-B14F-4D97-AF65-F5344CB8AC3E}">
        <p14:creationId xmlns:p14="http://schemas.microsoft.com/office/powerpoint/2010/main" val="40333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B6E87B-17AD-404D-B5C9-A00E27990A8F}"/>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chemeClr val="bg1"/>
                </a:solidFill>
              </a:rPr>
              <a:t>An Amazing Structure</a:t>
            </a:r>
          </a:p>
        </p:txBody>
      </p:sp>
      <p:sp>
        <p:nvSpPr>
          <p:cNvPr id="4" name="Rectangle 3">
            <a:hlinkClick r:id="rId2"/>
            <a:extLst>
              <a:ext uri="{FF2B5EF4-FFF2-40B4-BE49-F238E27FC236}">
                <a16:creationId xmlns:a16="http://schemas.microsoft.com/office/drawing/2014/main" id="{58289D51-E3FA-4277-BAC0-507525A39565}"/>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21">
            <a:extLst>
              <a:ext uri="{FF2B5EF4-FFF2-40B4-BE49-F238E27FC236}">
                <a16:creationId xmlns:a16="http://schemas.microsoft.com/office/drawing/2014/main" id="{77B6204B-504F-4455-A0F9-99935930EFE0}"/>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b="1" i="0" dirty="0">
                <a:solidFill>
                  <a:srgbClr val="212124"/>
                </a:solidFill>
                <a:effectLst/>
                <a:latin typeface="Roboto" panose="02000000000000000000" pitchFamily="2" charset="0"/>
                <a:ea typeface="Roboto" panose="02000000000000000000" pitchFamily="2" charset="0"/>
                <a:hlinkClick r:id="rId3"/>
              </a:rPr>
              <a:t>Pyramids of Giza</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b="1" i="0" u="none" strike="noStrike" dirty="0">
                <a:solidFill>
                  <a:srgbClr val="212124"/>
                </a:solidFill>
                <a:effectLst/>
                <a:latin typeface="Roboto" panose="02000000000000000000" pitchFamily="2" charset="0"/>
                <a:ea typeface="Roboto" panose="02000000000000000000" pitchFamily="2" charset="0"/>
                <a:hlinkClick r:id="rId4" tooltip="Go to Vincent Brown's photostream"/>
              </a:rPr>
              <a:t>Vincent Brown</a:t>
            </a:r>
            <a:r>
              <a:rPr lang="en-GB" sz="500" b="1" i="0" u="none" strike="noStrike" dirty="0">
                <a:solidFill>
                  <a:srgbClr val="212124"/>
                </a:solidFill>
                <a:effectLst/>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5"/>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746D7496-ACED-4DD6-A0F3-3B8A24C3EE59}"/>
              </a:ext>
            </a:extLst>
          </p:cNvPr>
          <p:cNvPicPr>
            <a:picLocks noChangeAspect="1"/>
          </p:cNvPicPr>
          <p:nvPr/>
        </p:nvPicPr>
        <p:blipFill rotWithShape="1">
          <a:blip r:embed="rId6">
            <a:extLst>
              <a:ext uri="{28A0092B-C50C-407E-A947-70E740481C1C}">
                <a14:useLocalDpi xmlns:a14="http://schemas.microsoft.com/office/drawing/2010/main"/>
              </a:ext>
            </a:extLst>
          </a:blip>
          <a:srcRect t="26684" b="28626"/>
          <a:stretch/>
        </p:blipFill>
        <p:spPr>
          <a:xfrm>
            <a:off x="445062" y="3721812"/>
            <a:ext cx="8245785" cy="2454899"/>
          </a:xfrm>
          <a:prstGeom prst="rect">
            <a:avLst/>
          </a:prstGeom>
        </p:spPr>
      </p:pic>
      <p:grpSp>
        <p:nvGrpSpPr>
          <p:cNvPr id="8" name="Group 7">
            <a:extLst>
              <a:ext uri="{FF2B5EF4-FFF2-40B4-BE49-F238E27FC236}">
                <a16:creationId xmlns:a16="http://schemas.microsoft.com/office/drawing/2014/main" id="{7D2E4DFE-A5AD-4049-81E2-7EEC12EA6B8A}"/>
              </a:ext>
            </a:extLst>
          </p:cNvPr>
          <p:cNvGrpSpPr/>
          <p:nvPr/>
        </p:nvGrpSpPr>
        <p:grpSpPr>
          <a:xfrm>
            <a:off x="592670" y="1109924"/>
            <a:ext cx="7995142" cy="1240789"/>
            <a:chOff x="580294" y="3255648"/>
            <a:chExt cx="4235742" cy="1240789"/>
          </a:xfrm>
        </p:grpSpPr>
        <p:sp>
          <p:nvSpPr>
            <p:cNvPr id="9" name="Rectangle 8">
              <a:extLst>
                <a:ext uri="{FF2B5EF4-FFF2-40B4-BE49-F238E27FC236}">
                  <a16:creationId xmlns:a16="http://schemas.microsoft.com/office/drawing/2014/main" id="{9836B299-3C3B-4F5D-9274-AB36F702CEE1}"/>
                </a:ext>
              </a:extLst>
            </p:cNvPr>
            <p:cNvSpPr/>
            <p:nvPr/>
          </p:nvSpPr>
          <p:spPr>
            <a:xfrm>
              <a:off x="580294" y="3296348"/>
              <a:ext cx="4235742" cy="1200089"/>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9BF392A5-037E-4362-A9D1-91BC449BCF42}"/>
                </a:ext>
              </a:extLst>
            </p:cNvPr>
            <p:cNvSpPr txBox="1"/>
            <p:nvPr/>
          </p:nvSpPr>
          <p:spPr>
            <a:xfrm>
              <a:off x="599576" y="3255648"/>
              <a:ext cx="4151008"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Great Pyramid of Giza is an amazing structure. It is surrounded by cemeteries where royals and nobles were buried, as well as other pyramids built for other pharaohs that ruled the wealthy and powerful nation                 of Egypt.</a:t>
              </a:r>
              <a:endParaRPr lang="en-GB" sz="1400" b="0" dirty="0">
                <a:effectLst/>
              </a:endParaRPr>
            </a:p>
          </p:txBody>
        </p:sp>
      </p:grpSp>
      <p:grpSp>
        <p:nvGrpSpPr>
          <p:cNvPr id="11" name="Group 10">
            <a:extLst>
              <a:ext uri="{FF2B5EF4-FFF2-40B4-BE49-F238E27FC236}">
                <a16:creationId xmlns:a16="http://schemas.microsoft.com/office/drawing/2014/main" id="{D31890CF-E16A-4F9A-8385-EE09C51A2226}"/>
              </a:ext>
            </a:extLst>
          </p:cNvPr>
          <p:cNvGrpSpPr/>
          <p:nvPr/>
        </p:nvGrpSpPr>
        <p:grpSpPr>
          <a:xfrm>
            <a:off x="592670" y="2411702"/>
            <a:ext cx="7995142" cy="1216513"/>
            <a:chOff x="580294" y="3279924"/>
            <a:chExt cx="4235742" cy="1216513"/>
          </a:xfrm>
        </p:grpSpPr>
        <p:sp>
          <p:nvSpPr>
            <p:cNvPr id="12" name="Rectangle 11">
              <a:extLst>
                <a:ext uri="{FF2B5EF4-FFF2-40B4-BE49-F238E27FC236}">
                  <a16:creationId xmlns:a16="http://schemas.microsoft.com/office/drawing/2014/main" id="{E470CA92-F650-4248-9B84-1CAA40C7E431}"/>
                </a:ext>
              </a:extLst>
            </p:cNvPr>
            <p:cNvSpPr/>
            <p:nvPr/>
          </p:nvSpPr>
          <p:spPr>
            <a:xfrm>
              <a:off x="580294" y="3296348"/>
              <a:ext cx="4235742" cy="1200089"/>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3B76A014-3D56-406D-ADD5-AE8A42F4505D}"/>
                </a:ext>
              </a:extLst>
            </p:cNvPr>
            <p:cNvSpPr txBox="1"/>
            <p:nvPr/>
          </p:nvSpPr>
          <p:spPr>
            <a:xfrm>
              <a:off x="599576" y="3279924"/>
              <a:ext cx="4151008" cy="1200329"/>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precision involved in building the three pyramids at Giza suggests that the Egyptians were mathematical and engineering experts. For such an enormous structure to still be standing over 4500 years after it was built, truly makes it a wonder of the ancient world.</a:t>
              </a:r>
              <a:endParaRPr lang="en-GB" sz="1400" b="0" dirty="0">
                <a:effectLst/>
              </a:endParaRPr>
            </a:p>
          </p:txBody>
        </p:sp>
      </p:grpSp>
    </p:spTree>
    <p:extLst>
      <p:ext uri="{BB962C8B-B14F-4D97-AF65-F5344CB8AC3E}">
        <p14:creationId xmlns:p14="http://schemas.microsoft.com/office/powerpoint/2010/main" val="307084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1A3336CC-FE16-41A0-9FC0-07816C5E3A03}"/>
              </a:ext>
            </a:extLst>
          </p:cNvPr>
          <p:cNvSpPr/>
          <p:nvPr/>
        </p:nvSpPr>
        <p:spPr>
          <a:xfrm>
            <a:off x="58723" y="5956183"/>
            <a:ext cx="1409350" cy="73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7FA148DB-CFB2-4D77-A439-864DAC8EB88E}"/>
              </a:ext>
            </a:extLst>
          </p:cNvPr>
          <p:cNvSpPr/>
          <p:nvPr/>
        </p:nvSpPr>
        <p:spPr>
          <a:xfrm>
            <a:off x="8347046" y="6024692"/>
            <a:ext cx="738231" cy="73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5E8B71-643A-4B55-86BD-704AB82E8AAF}"/>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The Ancient Seven Wonders of the World</a:t>
            </a:r>
          </a:p>
        </p:txBody>
      </p:sp>
      <p:grpSp>
        <p:nvGrpSpPr>
          <p:cNvPr id="6" name="Group 5">
            <a:extLst>
              <a:ext uri="{FF2B5EF4-FFF2-40B4-BE49-F238E27FC236}">
                <a16:creationId xmlns:a16="http://schemas.microsoft.com/office/drawing/2014/main" id="{7DE155AC-6FD5-461A-B9D8-E9641B002008}"/>
              </a:ext>
            </a:extLst>
          </p:cNvPr>
          <p:cNvGrpSpPr/>
          <p:nvPr/>
        </p:nvGrpSpPr>
        <p:grpSpPr>
          <a:xfrm>
            <a:off x="638398" y="1746758"/>
            <a:ext cx="3087666" cy="3784029"/>
            <a:chOff x="620038" y="1334022"/>
            <a:chExt cx="3087666" cy="3162431"/>
          </a:xfrm>
        </p:grpSpPr>
        <p:sp>
          <p:nvSpPr>
            <p:cNvPr id="7" name="Rectangle 6">
              <a:extLst>
                <a:ext uri="{FF2B5EF4-FFF2-40B4-BE49-F238E27FC236}">
                  <a16:creationId xmlns:a16="http://schemas.microsoft.com/office/drawing/2014/main" id="{E008F642-F165-4C06-B990-81FE6F518F4E}"/>
                </a:ext>
              </a:extLst>
            </p:cNvPr>
            <p:cNvSpPr/>
            <p:nvPr/>
          </p:nvSpPr>
          <p:spPr>
            <a:xfrm>
              <a:off x="620038" y="1334022"/>
              <a:ext cx="3087666" cy="3162431"/>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C03E172-8EFD-4B73-A867-2489E8ED11C7}"/>
                </a:ext>
              </a:extLst>
            </p:cNvPr>
            <p:cNvSpPr/>
            <p:nvPr/>
          </p:nvSpPr>
          <p:spPr>
            <a:xfrm>
              <a:off x="797446" y="1551294"/>
              <a:ext cx="2732849" cy="2777960"/>
            </a:xfrm>
            <a:prstGeom prst="rect">
              <a:avLst/>
            </a:prstGeom>
          </p:spPr>
          <p:txBody>
            <a:bodyPr wrap="square" lIns="0" tIns="0" rIns="0" bIns="0">
              <a:spAutoFit/>
            </a:bodyPr>
            <a:lstStyle/>
            <a:p>
              <a:r>
                <a:rPr lang="en-GB" sz="1800" b="0" i="0" u="none" strike="noStrike" dirty="0">
                  <a:solidFill>
                    <a:srgbClr val="000000"/>
                  </a:solidFill>
                  <a:effectLst/>
                </a:rPr>
                <a:t>The ancient Seven Wonders of the World is a list of remarkable, </a:t>
              </a:r>
              <a:r>
                <a:rPr lang="en-GB" b="0" i="0" dirty="0">
                  <a:solidFill>
                    <a:srgbClr val="333333"/>
                  </a:solidFill>
                  <a:effectLst/>
                </a:rPr>
                <a:t>humanly-constructed</a:t>
              </a:r>
              <a:r>
                <a:rPr lang="en-GB" sz="1800" b="0" i="0" u="none" strike="noStrike" dirty="0">
                  <a:solidFill>
                    <a:srgbClr val="000000"/>
                  </a:solidFill>
                  <a:effectLst/>
                </a:rPr>
                <a:t> landmarks from ancient, classical civilisations. The original list dates from the second century BC. </a:t>
              </a:r>
              <a:r>
                <a:rPr lang="en-GB" b="0" i="0" dirty="0">
                  <a:effectLst/>
                </a:rPr>
                <a:t>The landmarks consist of a pyramid, a mausoleum, a temple, two statues, a lighthouse and a garden.</a:t>
              </a:r>
              <a:endParaRPr lang="en-GB" dirty="0"/>
            </a:p>
          </p:txBody>
        </p:sp>
      </p:grpSp>
      <p:grpSp>
        <p:nvGrpSpPr>
          <p:cNvPr id="9" name="Group 8">
            <a:extLst>
              <a:ext uri="{FF2B5EF4-FFF2-40B4-BE49-F238E27FC236}">
                <a16:creationId xmlns:a16="http://schemas.microsoft.com/office/drawing/2014/main" id="{A2372493-A349-4E18-B3C1-4C20818B9293}"/>
              </a:ext>
            </a:extLst>
          </p:cNvPr>
          <p:cNvGrpSpPr/>
          <p:nvPr/>
        </p:nvGrpSpPr>
        <p:grpSpPr>
          <a:xfrm>
            <a:off x="3638811" y="684045"/>
            <a:ext cx="5123377" cy="5723018"/>
            <a:chOff x="3638811" y="684045"/>
            <a:chExt cx="5123377" cy="5723018"/>
          </a:xfrm>
        </p:grpSpPr>
        <p:pic>
          <p:nvPicPr>
            <p:cNvPr id="10" name="Picture 9">
              <a:extLst>
                <a:ext uri="{FF2B5EF4-FFF2-40B4-BE49-F238E27FC236}">
                  <a16:creationId xmlns:a16="http://schemas.microsoft.com/office/drawing/2014/main" id="{70142BBA-259C-4289-BD39-0A50977EC6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027"/>
            <a:stretch/>
          </p:blipFill>
          <p:spPr>
            <a:xfrm>
              <a:off x="3638811" y="684045"/>
              <a:ext cx="5123377" cy="5723018"/>
            </a:xfrm>
            <a:prstGeom prst="rect">
              <a:avLst/>
            </a:prstGeom>
          </p:spPr>
        </p:pic>
        <p:sp>
          <p:nvSpPr>
            <p:cNvPr id="11" name="Rectangle 10">
              <a:extLst>
                <a:ext uri="{FF2B5EF4-FFF2-40B4-BE49-F238E27FC236}">
                  <a16:creationId xmlns:a16="http://schemas.microsoft.com/office/drawing/2014/main" id="{E2C05499-26B0-4418-93DF-EDA2BE0E865A}"/>
                </a:ext>
              </a:extLst>
            </p:cNvPr>
            <p:cNvSpPr/>
            <p:nvPr/>
          </p:nvSpPr>
          <p:spPr>
            <a:xfrm>
              <a:off x="4451599" y="2337002"/>
              <a:ext cx="3585054" cy="2769989"/>
            </a:xfrm>
            <a:prstGeom prst="rect">
              <a:avLst/>
            </a:prstGeom>
          </p:spPr>
          <p:txBody>
            <a:bodyPr wrap="square" lIns="0" tIns="0" rIns="0" bIns="0">
              <a:spAutoFit/>
            </a:bodyPr>
            <a:lstStyle/>
            <a:p>
              <a:r>
                <a:rPr lang="en-GB" dirty="0"/>
                <a:t>The ancient Seven Wonders of the World are:</a:t>
              </a:r>
            </a:p>
            <a:p>
              <a:endParaRPr lang="en-GB" dirty="0"/>
            </a:p>
            <a:p>
              <a:r>
                <a:rPr lang="en-GB" dirty="0"/>
                <a:t>•The Lighthouse of Alexandria</a:t>
              </a:r>
            </a:p>
            <a:p>
              <a:r>
                <a:rPr lang="en-GB" dirty="0"/>
                <a:t>•The Colossus of Rhodes</a:t>
              </a:r>
            </a:p>
            <a:p>
              <a:r>
                <a:rPr lang="en-GB" dirty="0"/>
                <a:t>•The Statue of Zeus at Olympia</a:t>
              </a:r>
            </a:p>
            <a:p>
              <a:r>
                <a:rPr lang="en-GB" dirty="0"/>
                <a:t>•The Temple of Artemis at Ephesus</a:t>
              </a:r>
            </a:p>
            <a:p>
              <a:r>
                <a:rPr lang="en-GB" dirty="0"/>
                <a:t>•The Hanging Gardens of Babylon</a:t>
              </a:r>
            </a:p>
            <a:p>
              <a:r>
                <a:rPr lang="en-GB" dirty="0"/>
                <a:t>•The Great Pyramid of Giza</a:t>
              </a:r>
            </a:p>
            <a:p>
              <a:r>
                <a:rPr lang="en-GB" dirty="0"/>
                <a:t>•The Mausoleum at Halicarnassus</a:t>
              </a:r>
            </a:p>
          </p:txBody>
        </p:sp>
      </p:grpSp>
      <p:sp>
        <p:nvSpPr>
          <p:cNvPr id="12" name="Rectangle 11">
            <a:hlinkClick r:id="rId3"/>
            <a:extLst>
              <a:ext uri="{FF2B5EF4-FFF2-40B4-BE49-F238E27FC236}">
                <a16:creationId xmlns:a16="http://schemas.microsoft.com/office/drawing/2014/main" id="{DDA434FE-7F9F-470F-8F7B-6E0D55EA3B19}"/>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340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9E9AFAB-C2A2-429E-8C48-5A22FAA18877}"/>
              </a:ext>
            </a:extLst>
          </p:cNvPr>
          <p:cNvGrpSpPr/>
          <p:nvPr/>
        </p:nvGrpSpPr>
        <p:grpSpPr>
          <a:xfrm>
            <a:off x="601379" y="3824002"/>
            <a:ext cx="7278597" cy="2545289"/>
            <a:chOff x="601379" y="3824002"/>
            <a:chExt cx="7278597" cy="2545289"/>
          </a:xfrm>
        </p:grpSpPr>
        <p:sp>
          <p:nvSpPr>
            <p:cNvPr id="19" name="Rectangle 18">
              <a:extLst>
                <a:ext uri="{FF2B5EF4-FFF2-40B4-BE49-F238E27FC236}">
                  <a16:creationId xmlns:a16="http://schemas.microsoft.com/office/drawing/2014/main" id="{A8E1E2A6-40CF-4515-86E6-51E581DBB95A}"/>
                </a:ext>
              </a:extLst>
            </p:cNvPr>
            <p:cNvSpPr/>
            <p:nvPr/>
          </p:nvSpPr>
          <p:spPr>
            <a:xfrm>
              <a:off x="601379" y="3824002"/>
              <a:ext cx="7278597" cy="2265463"/>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1C68B9C8-1778-480E-80E0-4183160F8268}"/>
                </a:ext>
              </a:extLst>
            </p:cNvPr>
            <p:cNvGrpSpPr/>
            <p:nvPr/>
          </p:nvGrpSpPr>
          <p:grpSpPr>
            <a:xfrm>
              <a:off x="645457" y="3857299"/>
              <a:ext cx="6809524" cy="2511992"/>
              <a:chOff x="645457" y="3857299"/>
              <a:chExt cx="6809524" cy="2511992"/>
            </a:xfrm>
          </p:grpSpPr>
          <p:sp>
            <p:nvSpPr>
              <p:cNvPr id="21" name="TextBox 20">
                <a:extLst>
                  <a:ext uri="{FF2B5EF4-FFF2-40B4-BE49-F238E27FC236}">
                    <a16:creationId xmlns:a16="http://schemas.microsoft.com/office/drawing/2014/main" id="{B3F07450-F459-477A-A001-8EF404B35CB9}"/>
                  </a:ext>
                </a:extLst>
              </p:cNvPr>
              <p:cNvSpPr txBox="1"/>
              <p:nvPr/>
            </p:nvSpPr>
            <p:spPr>
              <a:xfrm>
                <a:off x="645457" y="3857299"/>
                <a:ext cx="5529791" cy="2185214"/>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They called these inspiring landmarks ‘theamata’ - meaning ‘sights’. Over time, this developed into the more magnificent name ‘thaumato’ - meaning ‘wonders’.</a:t>
                </a:r>
                <a:endParaRPr lang="en-GB" b="0" dirty="0">
                  <a:effectLst/>
                </a:endParaRPr>
              </a:p>
              <a:p>
                <a:pPr rtl="0">
                  <a:spcBef>
                    <a:spcPts val="1200"/>
                  </a:spcBef>
                  <a:spcAft>
                    <a:spcPts val="0"/>
                  </a:spcAft>
                </a:pPr>
                <a:r>
                  <a:rPr lang="en-GB" sz="1800" b="0" i="0" u="none" strike="noStrike" dirty="0">
                    <a:solidFill>
                      <a:srgbClr val="000000"/>
                    </a:solidFill>
                    <a:effectLst/>
                  </a:rPr>
                  <a:t>Therefore, the ancient Seven Wonders                                         of the World was an early                                            tourist guidebook.</a:t>
                </a:r>
                <a:endParaRPr lang="en-GB" b="0" dirty="0">
                  <a:effectLst/>
                </a:endParaRPr>
              </a:p>
            </p:txBody>
          </p:sp>
          <p:pic>
            <p:nvPicPr>
              <p:cNvPr id="22" name="Picture 21">
                <a:extLst>
                  <a:ext uri="{FF2B5EF4-FFF2-40B4-BE49-F238E27FC236}">
                    <a16:creationId xmlns:a16="http://schemas.microsoft.com/office/drawing/2014/main" id="{17ED0760-2EAA-42CC-8F2C-6181F5FC55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r="-12658" b="-16149"/>
              <a:stretch/>
            </p:blipFill>
            <p:spPr>
              <a:xfrm>
                <a:off x="4855740" y="4594153"/>
                <a:ext cx="2599241" cy="1775138"/>
              </a:xfrm>
              <a:prstGeom prst="rect">
                <a:avLst/>
              </a:prstGeom>
            </p:spPr>
          </p:pic>
        </p:grpSp>
      </p:grpSp>
      <p:sp>
        <p:nvSpPr>
          <p:cNvPr id="3" name="Rectangle 2">
            <a:hlinkClick r:id="rId3"/>
            <a:extLst>
              <a:ext uri="{FF2B5EF4-FFF2-40B4-BE49-F238E27FC236}">
                <a16:creationId xmlns:a16="http://schemas.microsoft.com/office/drawing/2014/main" id="{CAF7C5B8-B867-4C54-965E-D7D060870D18}"/>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37B5CE3-7653-4E7B-A575-4389C2D611B9}"/>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The Ancient Seven Wonders of the World</a:t>
            </a:r>
          </a:p>
        </p:txBody>
      </p:sp>
      <p:grpSp>
        <p:nvGrpSpPr>
          <p:cNvPr id="5" name="Group 4">
            <a:extLst>
              <a:ext uri="{FF2B5EF4-FFF2-40B4-BE49-F238E27FC236}">
                <a16:creationId xmlns:a16="http://schemas.microsoft.com/office/drawing/2014/main" id="{30807439-5F27-4AAA-8738-A8CD5386A4B1}"/>
              </a:ext>
            </a:extLst>
          </p:cNvPr>
          <p:cNvGrpSpPr/>
          <p:nvPr/>
        </p:nvGrpSpPr>
        <p:grpSpPr>
          <a:xfrm>
            <a:off x="601379" y="1384045"/>
            <a:ext cx="9735774" cy="5401509"/>
            <a:chOff x="601379" y="1384045"/>
            <a:chExt cx="9735774" cy="5401509"/>
          </a:xfrm>
        </p:grpSpPr>
        <p:grpSp>
          <p:nvGrpSpPr>
            <p:cNvPr id="6" name="Group 5">
              <a:extLst>
                <a:ext uri="{FF2B5EF4-FFF2-40B4-BE49-F238E27FC236}">
                  <a16:creationId xmlns:a16="http://schemas.microsoft.com/office/drawing/2014/main" id="{D60552B9-4DCD-431F-806B-3AE486A0DE65}"/>
                </a:ext>
              </a:extLst>
            </p:cNvPr>
            <p:cNvGrpSpPr/>
            <p:nvPr/>
          </p:nvGrpSpPr>
          <p:grpSpPr>
            <a:xfrm>
              <a:off x="601379" y="1790613"/>
              <a:ext cx="7278597" cy="1970634"/>
              <a:chOff x="601379" y="1790613"/>
              <a:chExt cx="7278597" cy="1970634"/>
            </a:xfrm>
          </p:grpSpPr>
          <p:sp>
            <p:nvSpPr>
              <p:cNvPr id="11" name="Rectangle 10">
                <a:extLst>
                  <a:ext uri="{FF2B5EF4-FFF2-40B4-BE49-F238E27FC236}">
                    <a16:creationId xmlns:a16="http://schemas.microsoft.com/office/drawing/2014/main" id="{C6E99B24-1E79-40DD-8EC9-F97AB431F85F}"/>
                  </a:ext>
                </a:extLst>
              </p:cNvPr>
              <p:cNvSpPr/>
              <p:nvPr/>
            </p:nvSpPr>
            <p:spPr>
              <a:xfrm>
                <a:off x="601379" y="1790613"/>
                <a:ext cx="7278597" cy="1970634"/>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82A32CE-300B-4B9B-90F4-4FFD477DF496}"/>
                  </a:ext>
                </a:extLst>
              </p:cNvPr>
              <p:cNvSpPr txBox="1"/>
              <p:nvPr/>
            </p:nvSpPr>
            <p:spPr>
              <a:xfrm>
                <a:off x="645457" y="1884107"/>
                <a:ext cx="6517344" cy="1754326"/>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When early Greek travellers began to travel and explore other ancient civilisations, such as the Egyptians, Persians and Babylonians, they were impressed with some of the marvellous and imaginative architecture they saw.               They began to put together lists of some ‘must-see’ recommendations for future visitors.</a:t>
                </a:r>
                <a:endParaRPr lang="en-GB" b="0" dirty="0">
                  <a:effectLst/>
                </a:endParaRPr>
              </a:p>
            </p:txBody>
          </p:sp>
        </p:grpSp>
        <p:pic>
          <p:nvPicPr>
            <p:cNvPr id="7" name="Picture 6">
              <a:extLst>
                <a:ext uri="{FF2B5EF4-FFF2-40B4-BE49-F238E27FC236}">
                  <a16:creationId xmlns:a16="http://schemas.microsoft.com/office/drawing/2014/main" id="{6E09699F-881C-4F92-A3DC-A8F84F3914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r="-37416" b="-6942"/>
            <a:stretch/>
          </p:blipFill>
          <p:spPr>
            <a:xfrm>
              <a:off x="7206879" y="1384045"/>
              <a:ext cx="3130274" cy="5401509"/>
            </a:xfrm>
            <a:prstGeom prst="rect">
              <a:avLst/>
            </a:prstGeom>
          </p:spPr>
        </p:pic>
        <p:grpSp>
          <p:nvGrpSpPr>
            <p:cNvPr id="8" name="Group 7">
              <a:extLst>
                <a:ext uri="{FF2B5EF4-FFF2-40B4-BE49-F238E27FC236}">
                  <a16:creationId xmlns:a16="http://schemas.microsoft.com/office/drawing/2014/main" id="{9A7ECF3E-560F-44C0-B5F9-47B57367C2A5}"/>
                </a:ext>
              </a:extLst>
            </p:cNvPr>
            <p:cNvGrpSpPr/>
            <p:nvPr/>
          </p:nvGrpSpPr>
          <p:grpSpPr>
            <a:xfrm>
              <a:off x="6155361" y="2508421"/>
              <a:ext cx="1841157" cy="1841157"/>
              <a:chOff x="2080101" y="1473200"/>
              <a:chExt cx="2617694" cy="2617694"/>
            </a:xfrm>
          </p:grpSpPr>
          <p:sp>
            <p:nvSpPr>
              <p:cNvPr id="9" name="Oval 8">
                <a:extLst>
                  <a:ext uri="{FF2B5EF4-FFF2-40B4-BE49-F238E27FC236}">
                    <a16:creationId xmlns:a16="http://schemas.microsoft.com/office/drawing/2014/main" id="{C54A004F-232E-4081-A846-3AEC1E3AA12D}"/>
                  </a:ext>
                </a:extLst>
              </p:cNvPr>
              <p:cNvSpPr/>
              <p:nvPr/>
            </p:nvSpPr>
            <p:spPr>
              <a:xfrm>
                <a:off x="2080101" y="1473200"/>
                <a:ext cx="2617694" cy="2617694"/>
              </a:xfrm>
              <a:prstGeom prst="ellipse">
                <a:avLst/>
              </a:prstGeom>
              <a:solidFill>
                <a:schemeClr val="bg1"/>
              </a:solid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E1B68C0-EE9C-4564-91B1-E10736D3B05F}"/>
                  </a:ext>
                </a:extLst>
              </p:cNvPr>
              <p:cNvSpPr/>
              <p:nvPr/>
            </p:nvSpPr>
            <p:spPr>
              <a:xfrm>
                <a:off x="2080101" y="1473200"/>
                <a:ext cx="2617694" cy="2617694"/>
              </a:xfrm>
              <a:prstGeom prst="ellipse">
                <a:avLst/>
              </a:prstGeom>
              <a:blipFill>
                <a:blip r:embed="rId5" cstate="screen">
                  <a:extLst>
                    <a:ext uri="{28A0092B-C50C-407E-A947-70E740481C1C}">
                      <a14:useLocalDpi xmlns:a14="http://schemas.microsoft.com/office/drawing/2010/main"/>
                    </a:ext>
                  </a:extLst>
                </a:blip>
                <a:stretch>
                  <a:fillRect l="4617" t="8055" r="4617" b="-197"/>
                </a:stretch>
              </a:blipFill>
              <a:ln>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 name="Group 12">
            <a:extLst>
              <a:ext uri="{FF2B5EF4-FFF2-40B4-BE49-F238E27FC236}">
                <a16:creationId xmlns:a16="http://schemas.microsoft.com/office/drawing/2014/main" id="{600B046E-9B99-4F83-8CA1-ABB84243B5E6}"/>
              </a:ext>
            </a:extLst>
          </p:cNvPr>
          <p:cNvGrpSpPr/>
          <p:nvPr/>
        </p:nvGrpSpPr>
        <p:grpSpPr>
          <a:xfrm>
            <a:off x="538459" y="1344470"/>
            <a:ext cx="7458059" cy="499313"/>
            <a:chOff x="538459" y="1344470"/>
            <a:chExt cx="7458059" cy="499313"/>
          </a:xfrm>
          <a:solidFill>
            <a:srgbClr val="F9B000"/>
          </a:solidFill>
        </p:grpSpPr>
        <p:sp>
          <p:nvSpPr>
            <p:cNvPr id="14" name="Rectangle: Single Corner Snipped 13">
              <a:extLst>
                <a:ext uri="{FF2B5EF4-FFF2-40B4-BE49-F238E27FC236}">
                  <a16:creationId xmlns:a16="http://schemas.microsoft.com/office/drawing/2014/main" id="{0E251EC2-23A8-4DC2-B8DB-10F10F3EFD4D}"/>
                </a:ext>
              </a:extLst>
            </p:cNvPr>
            <p:cNvSpPr/>
            <p:nvPr/>
          </p:nvSpPr>
          <p:spPr>
            <a:xfrm>
              <a:off x="538459" y="1344470"/>
              <a:ext cx="7458059" cy="499313"/>
            </a:xfrm>
            <a:prstGeom prst="snip1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559498B9-32CA-4A72-B40E-6D24BC31A8AB}"/>
                </a:ext>
              </a:extLst>
            </p:cNvPr>
            <p:cNvSpPr txBox="1"/>
            <p:nvPr/>
          </p:nvSpPr>
          <p:spPr>
            <a:xfrm>
              <a:off x="601379" y="1436696"/>
              <a:ext cx="4959096" cy="369332"/>
            </a:xfrm>
            <a:prstGeom prst="rect">
              <a:avLst/>
            </a:prstGeom>
            <a:grpFill/>
          </p:spPr>
          <p:txBody>
            <a:bodyPr wrap="square">
              <a:spAutoFit/>
            </a:bodyPr>
            <a:lstStyle/>
            <a:p>
              <a:r>
                <a:rPr lang="en-GB" b="1" dirty="0">
                  <a:solidFill>
                    <a:schemeClr val="bg1"/>
                  </a:solidFill>
                </a:rPr>
                <a:t>Why was the list created?</a:t>
              </a:r>
            </a:p>
          </p:txBody>
        </p:sp>
      </p:grpSp>
    </p:spTree>
    <p:extLst>
      <p:ext uri="{BB962C8B-B14F-4D97-AF65-F5344CB8AC3E}">
        <p14:creationId xmlns:p14="http://schemas.microsoft.com/office/powerpoint/2010/main" val="14408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6DD306-ACE7-4D30-8A42-A5C2CDE1176A}"/>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t>The Ancient Seven Wonders of the World</a:t>
            </a:r>
          </a:p>
        </p:txBody>
      </p:sp>
      <p:sp>
        <p:nvSpPr>
          <p:cNvPr id="4" name="Rectangle 3">
            <a:hlinkClick r:id="rId2"/>
            <a:extLst>
              <a:ext uri="{FF2B5EF4-FFF2-40B4-BE49-F238E27FC236}">
                <a16:creationId xmlns:a16="http://schemas.microsoft.com/office/drawing/2014/main" id="{0F20467C-B007-44E0-BA4E-7ADC7B63F37E}"/>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0F2601FE-4AAE-4D6A-9309-C4A4E87C35A8}"/>
              </a:ext>
            </a:extLst>
          </p:cNvPr>
          <p:cNvGrpSpPr/>
          <p:nvPr/>
        </p:nvGrpSpPr>
        <p:grpSpPr>
          <a:xfrm>
            <a:off x="612524" y="3281287"/>
            <a:ext cx="7812779" cy="1910751"/>
            <a:chOff x="612524" y="3281287"/>
            <a:chExt cx="7812779" cy="1910751"/>
          </a:xfrm>
        </p:grpSpPr>
        <p:sp>
          <p:nvSpPr>
            <p:cNvPr id="6" name="Rectangle 5">
              <a:extLst>
                <a:ext uri="{FF2B5EF4-FFF2-40B4-BE49-F238E27FC236}">
                  <a16:creationId xmlns:a16="http://schemas.microsoft.com/office/drawing/2014/main" id="{7503393B-7241-48C9-942F-00FD3ACE27ED}"/>
                </a:ext>
              </a:extLst>
            </p:cNvPr>
            <p:cNvSpPr/>
            <p:nvPr/>
          </p:nvSpPr>
          <p:spPr>
            <a:xfrm>
              <a:off x="612524" y="3281287"/>
              <a:ext cx="7812779" cy="191075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C3335CE-B795-4839-BA8E-905E727F3A18}"/>
                </a:ext>
              </a:extLst>
            </p:cNvPr>
            <p:cNvSpPr txBox="1"/>
            <p:nvPr/>
          </p:nvSpPr>
          <p:spPr>
            <a:xfrm>
              <a:off x="645456" y="3364716"/>
              <a:ext cx="6530567" cy="1631216"/>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original list of the ancient Seven Wonders of the World has inspired a host of similar lists throughout history.</a:t>
              </a:r>
              <a:endParaRPr lang="en-GB" b="0" dirty="0">
                <a:effectLst/>
              </a:endParaRPr>
            </a:p>
            <a:p>
              <a:pPr rtl="0">
                <a:spcBef>
                  <a:spcPts val="1200"/>
                </a:spcBef>
                <a:spcAft>
                  <a:spcPts val="0"/>
                </a:spcAft>
              </a:pPr>
              <a:r>
                <a:rPr lang="en-GB" sz="1800" b="0" i="0" u="none" strike="noStrike" dirty="0">
                  <a:solidFill>
                    <a:srgbClr val="000000"/>
                  </a:solidFill>
                  <a:effectLst/>
                </a:rPr>
                <a:t>In 2000, a modern list of the new Seven Wonders of the World was created, consisting of landmarks                                   that are still in existence today. </a:t>
              </a:r>
              <a:endParaRPr lang="en-GB" b="0" dirty="0">
                <a:effectLst/>
              </a:endParaRPr>
            </a:p>
          </p:txBody>
        </p:sp>
      </p:grpSp>
      <p:sp>
        <p:nvSpPr>
          <p:cNvPr id="8" name="Freeform: Shape 7">
            <a:extLst>
              <a:ext uri="{FF2B5EF4-FFF2-40B4-BE49-F238E27FC236}">
                <a16:creationId xmlns:a16="http://schemas.microsoft.com/office/drawing/2014/main" id="{F8DD361F-E73A-4F00-9418-D64C851F98D0}"/>
              </a:ext>
            </a:extLst>
          </p:cNvPr>
          <p:cNvSpPr/>
          <p:nvPr/>
        </p:nvSpPr>
        <p:spPr>
          <a:xfrm>
            <a:off x="3773517" y="4441787"/>
            <a:ext cx="4787446" cy="2416214"/>
          </a:xfrm>
          <a:custGeom>
            <a:avLst/>
            <a:gdLst>
              <a:gd name="connsiteX0" fmla="*/ 1733477 w 3466954"/>
              <a:gd name="connsiteY0" fmla="*/ 0 h 1763999"/>
              <a:gd name="connsiteX1" fmla="*/ 3466954 w 3466954"/>
              <a:gd name="connsiteY1" fmla="*/ 1733477 h 1763999"/>
              <a:gd name="connsiteX2" fmla="*/ 3465413 w 3466954"/>
              <a:gd name="connsiteY2" fmla="*/ 1763999 h 1763999"/>
              <a:gd name="connsiteX3" fmla="*/ 1542 w 3466954"/>
              <a:gd name="connsiteY3" fmla="*/ 1763999 h 1763999"/>
              <a:gd name="connsiteX4" fmla="*/ 0 w 3466954"/>
              <a:gd name="connsiteY4" fmla="*/ 1733477 h 1763999"/>
              <a:gd name="connsiteX5" fmla="*/ 1733477 w 3466954"/>
              <a:gd name="connsiteY5" fmla="*/ 0 h 17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6954" h="1763999">
                <a:moveTo>
                  <a:pt x="1733477" y="0"/>
                </a:moveTo>
                <a:cubicBezTo>
                  <a:pt x="2690850" y="0"/>
                  <a:pt x="3466954" y="776104"/>
                  <a:pt x="3466954" y="1733477"/>
                </a:cubicBezTo>
                <a:lnTo>
                  <a:pt x="3465413" y="1763999"/>
                </a:lnTo>
                <a:lnTo>
                  <a:pt x="1542" y="1763999"/>
                </a:lnTo>
                <a:lnTo>
                  <a:pt x="0" y="1733477"/>
                </a:lnTo>
                <a:cubicBezTo>
                  <a:pt x="0" y="776104"/>
                  <a:pt x="776104" y="0"/>
                  <a:pt x="1733477" y="0"/>
                </a:cubicBezTo>
                <a:close/>
              </a:path>
            </a:pathLst>
          </a:custGeom>
          <a:blipFill>
            <a:blip r:embed="rId3" cstate="screen">
              <a:extLst>
                <a:ext uri="{28A0092B-C50C-407E-A947-70E740481C1C}">
                  <a14:useLocalDpi xmlns:a14="http://schemas.microsoft.com/office/drawing/2010/main"/>
                </a:ext>
              </a:extLst>
            </a:blip>
            <a:stretch>
              <a:fillRect l="-267" t="-918" r="-267" b="-918"/>
            </a:stretch>
          </a:blip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9" name="Group 8">
            <a:extLst>
              <a:ext uri="{FF2B5EF4-FFF2-40B4-BE49-F238E27FC236}">
                <a16:creationId xmlns:a16="http://schemas.microsoft.com/office/drawing/2014/main" id="{01214AEA-E16D-4418-A8A0-C072177A8C2F}"/>
              </a:ext>
            </a:extLst>
          </p:cNvPr>
          <p:cNvGrpSpPr/>
          <p:nvPr/>
        </p:nvGrpSpPr>
        <p:grpSpPr>
          <a:xfrm>
            <a:off x="618471" y="1200663"/>
            <a:ext cx="8035164" cy="2868785"/>
            <a:chOff x="618471" y="1200663"/>
            <a:chExt cx="8035164" cy="2868785"/>
          </a:xfrm>
        </p:grpSpPr>
        <p:sp>
          <p:nvSpPr>
            <p:cNvPr id="10" name="Rectangle 9">
              <a:extLst>
                <a:ext uri="{FF2B5EF4-FFF2-40B4-BE49-F238E27FC236}">
                  <a16:creationId xmlns:a16="http://schemas.microsoft.com/office/drawing/2014/main" id="{B1A43588-00E4-4320-B810-08E10667985E}"/>
                </a:ext>
              </a:extLst>
            </p:cNvPr>
            <p:cNvSpPr/>
            <p:nvPr/>
          </p:nvSpPr>
          <p:spPr>
            <a:xfrm>
              <a:off x="618471" y="1563967"/>
              <a:ext cx="7812779" cy="163642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74FB6A4-6845-4A96-A999-72F83877B18B}"/>
                </a:ext>
              </a:extLst>
            </p:cNvPr>
            <p:cNvSpPr txBox="1"/>
            <p:nvPr/>
          </p:nvSpPr>
          <p:spPr>
            <a:xfrm>
              <a:off x="700678" y="1200663"/>
              <a:ext cx="7751610" cy="2416046"/>
            </a:xfrm>
            <a:prstGeom prst="rect">
              <a:avLst/>
            </a:prstGeom>
            <a:noFill/>
          </p:spPr>
          <p:txBody>
            <a:bodyPr wrap="square">
              <a:spAutoFit/>
            </a:bodyPr>
            <a:lstStyle/>
            <a:p>
              <a:pPr rtl="0">
                <a:spcBef>
                  <a:spcPts val="1800"/>
                </a:spcBef>
                <a:spcAft>
                  <a:spcPts val="0"/>
                </a:spcAft>
              </a:pPr>
              <a:endParaRPr lang="en-GB" sz="1800" b="0" i="0" u="none" strike="noStrike" dirty="0">
                <a:solidFill>
                  <a:srgbClr val="000000"/>
                </a:solidFill>
                <a:effectLst/>
              </a:endParaRPr>
            </a:p>
            <a:p>
              <a:pPr rtl="0">
                <a:spcBef>
                  <a:spcPts val="1800"/>
                </a:spcBef>
                <a:spcAft>
                  <a:spcPts val="0"/>
                </a:spcAft>
              </a:pPr>
              <a:r>
                <a:rPr lang="en-GB" sz="1800" b="0" i="0" u="none" strike="noStrike" dirty="0">
                  <a:solidFill>
                    <a:srgbClr val="000000"/>
                  </a:solidFill>
                  <a:effectLst/>
                </a:rPr>
                <a:t>Even though there are a multitude of hugely impressive ancient sights, there have only ever been seven ancient Wonders of the World.</a:t>
              </a:r>
              <a:endParaRPr lang="en-GB" b="0" dirty="0">
                <a:effectLst/>
              </a:endParaRPr>
            </a:p>
            <a:p>
              <a:pPr rtl="0">
                <a:spcBef>
                  <a:spcPts val="1200"/>
                </a:spcBef>
                <a:spcAft>
                  <a:spcPts val="0"/>
                </a:spcAft>
              </a:pPr>
              <a:r>
                <a:rPr lang="en-GB" sz="1800" b="0" i="0" u="none" strike="noStrike" dirty="0">
                  <a:solidFill>
                    <a:srgbClr val="000000"/>
                  </a:solidFill>
                  <a:effectLst/>
                </a:rPr>
                <a:t>The ancient Greeks believed the number seven represented                                 perfection so it was a particularly significant number for them. </a:t>
              </a:r>
              <a:endParaRPr lang="en-GB" b="0" dirty="0">
                <a:effectLst/>
              </a:endParaRPr>
            </a:p>
            <a:p>
              <a:br>
                <a:rPr lang="en-GB" dirty="0"/>
              </a:br>
              <a:endParaRPr lang="en-GB" b="0" dirty="0">
                <a:effectLst/>
              </a:endParaRPr>
            </a:p>
          </p:txBody>
        </p:sp>
        <p:grpSp>
          <p:nvGrpSpPr>
            <p:cNvPr id="12" name="Group 11">
              <a:extLst>
                <a:ext uri="{FF2B5EF4-FFF2-40B4-BE49-F238E27FC236}">
                  <a16:creationId xmlns:a16="http://schemas.microsoft.com/office/drawing/2014/main" id="{CE06EB69-5098-46AC-A65B-37F9D2B28801}"/>
                </a:ext>
              </a:extLst>
            </p:cNvPr>
            <p:cNvGrpSpPr/>
            <p:nvPr/>
          </p:nvGrpSpPr>
          <p:grpSpPr>
            <a:xfrm>
              <a:off x="7176023" y="2591836"/>
              <a:ext cx="1477612" cy="1477612"/>
              <a:chOff x="2080101" y="1473200"/>
              <a:chExt cx="2617694" cy="2617694"/>
            </a:xfrm>
          </p:grpSpPr>
          <p:sp>
            <p:nvSpPr>
              <p:cNvPr id="13" name="Oval 12">
                <a:extLst>
                  <a:ext uri="{FF2B5EF4-FFF2-40B4-BE49-F238E27FC236}">
                    <a16:creationId xmlns:a16="http://schemas.microsoft.com/office/drawing/2014/main" id="{1733062C-2113-4C42-8875-988EB6D60358}"/>
                  </a:ext>
                </a:extLst>
              </p:cNvPr>
              <p:cNvSpPr/>
              <p:nvPr/>
            </p:nvSpPr>
            <p:spPr>
              <a:xfrm>
                <a:off x="2080101" y="1473200"/>
                <a:ext cx="2617694" cy="2617694"/>
              </a:xfrm>
              <a:prstGeom prst="ellipse">
                <a:avLst/>
              </a:prstGeom>
              <a:solidFill>
                <a:schemeClr val="bg1"/>
              </a:solidFill>
              <a:ln>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886619B-03EB-4530-A688-6CB7E0A9214C}"/>
                  </a:ext>
                </a:extLst>
              </p:cNvPr>
              <p:cNvSpPr/>
              <p:nvPr/>
            </p:nvSpPr>
            <p:spPr>
              <a:xfrm>
                <a:off x="2080101" y="1473200"/>
                <a:ext cx="2617694" cy="2617694"/>
              </a:xfrm>
              <a:prstGeom prst="ellipse">
                <a:avLst/>
              </a:prstGeom>
              <a:blipFill>
                <a:blip r:embed="rId4" cstate="screen">
                  <a:extLst>
                    <a:ext uri="{28A0092B-C50C-407E-A947-70E740481C1C}">
                      <a14:useLocalDpi xmlns:a14="http://schemas.microsoft.com/office/drawing/2010/main"/>
                    </a:ext>
                  </a:extLst>
                </a:blip>
                <a:stretch>
                  <a:fillRect l="21649" t="15783" r="21649" b="7961"/>
                </a:stretch>
              </a:blipFill>
              <a:ln>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5" name="Rectangle: Single Corner Snipped 14">
            <a:extLst>
              <a:ext uri="{FF2B5EF4-FFF2-40B4-BE49-F238E27FC236}">
                <a16:creationId xmlns:a16="http://schemas.microsoft.com/office/drawing/2014/main" id="{D6211B51-CF87-45D5-BF9A-6C2C5559D8DB}"/>
              </a:ext>
            </a:extLst>
          </p:cNvPr>
          <p:cNvSpPr/>
          <p:nvPr/>
        </p:nvSpPr>
        <p:spPr>
          <a:xfrm>
            <a:off x="555551" y="1161665"/>
            <a:ext cx="8005412" cy="499313"/>
          </a:xfrm>
          <a:prstGeom prst="snip1Rect">
            <a:avLst>
              <a:gd name="adj" fmla="val 0"/>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943A7FF-E2A6-400E-A395-FD2F051F5525}"/>
              </a:ext>
            </a:extLst>
          </p:cNvPr>
          <p:cNvSpPr txBox="1"/>
          <p:nvPr/>
        </p:nvSpPr>
        <p:spPr>
          <a:xfrm>
            <a:off x="645456" y="1230082"/>
            <a:ext cx="4991622" cy="369332"/>
          </a:xfrm>
          <a:prstGeom prst="rect">
            <a:avLst/>
          </a:prstGeom>
          <a:noFill/>
        </p:spPr>
        <p:txBody>
          <a:bodyPr wrap="square">
            <a:spAutoFit/>
          </a:bodyPr>
          <a:lstStyle/>
          <a:p>
            <a:r>
              <a:rPr lang="en-GB" b="1" dirty="0">
                <a:solidFill>
                  <a:schemeClr val="bg1"/>
                </a:solidFill>
              </a:rPr>
              <a:t>Why are there only seven?</a:t>
            </a:r>
          </a:p>
        </p:txBody>
      </p:sp>
    </p:spTree>
    <p:extLst>
      <p:ext uri="{BB962C8B-B14F-4D97-AF65-F5344CB8AC3E}">
        <p14:creationId xmlns:p14="http://schemas.microsoft.com/office/powerpoint/2010/main" val="236808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FC534E-FD8A-49D4-8DFE-AF8C87A38E58}"/>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The Great Pyramid of Giza</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5F40B68A-D7F2-4FD6-92CA-1609E309557D}"/>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2B0D415-3E63-4712-AA53-E59AA3A5F466}"/>
              </a:ext>
            </a:extLst>
          </p:cNvPr>
          <p:cNvGrpSpPr/>
          <p:nvPr/>
        </p:nvGrpSpPr>
        <p:grpSpPr>
          <a:xfrm>
            <a:off x="618471" y="1151217"/>
            <a:ext cx="7812779" cy="772107"/>
            <a:chOff x="618471" y="1563967"/>
            <a:chExt cx="7812779" cy="772107"/>
          </a:xfrm>
        </p:grpSpPr>
        <p:sp>
          <p:nvSpPr>
            <p:cNvPr id="6" name="Rectangle 5">
              <a:extLst>
                <a:ext uri="{FF2B5EF4-FFF2-40B4-BE49-F238E27FC236}">
                  <a16:creationId xmlns:a16="http://schemas.microsoft.com/office/drawing/2014/main" id="{E4F0A0BF-EDD0-481C-B375-470E0F79FB43}"/>
                </a:ext>
              </a:extLst>
            </p:cNvPr>
            <p:cNvSpPr/>
            <p:nvPr/>
          </p:nvSpPr>
          <p:spPr>
            <a:xfrm>
              <a:off x="618471" y="1563967"/>
              <a:ext cx="7812779" cy="772107"/>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ECA247A-6F5A-4B62-B22F-8B310ECDEE83}"/>
                </a:ext>
              </a:extLst>
            </p:cNvPr>
            <p:cNvSpPr txBox="1"/>
            <p:nvPr/>
          </p:nvSpPr>
          <p:spPr>
            <a:xfrm>
              <a:off x="649055" y="1613382"/>
              <a:ext cx="7637695" cy="646331"/>
            </a:xfrm>
            <a:prstGeom prst="rect">
              <a:avLst/>
            </a:prstGeom>
            <a:noFill/>
          </p:spPr>
          <p:txBody>
            <a:bodyPr wrap="square">
              <a:spAutoFit/>
            </a:bodyPr>
            <a:lstStyle/>
            <a:p>
              <a:pPr rtl="0">
                <a:spcBef>
                  <a:spcPts val="1800"/>
                </a:spcBef>
                <a:spcAft>
                  <a:spcPts val="0"/>
                </a:spcAft>
              </a:pPr>
              <a:r>
                <a:rPr lang="en-GB" b="0" i="0" u="none" strike="noStrike" dirty="0">
                  <a:solidFill>
                    <a:srgbClr val="000000"/>
                  </a:solidFill>
                  <a:effectLst/>
                </a:rPr>
                <a:t>The Great Pyramid of Giza was one of the ancient Seven Wonders of the World. It is in Egypt.</a:t>
              </a:r>
            </a:p>
          </p:txBody>
        </p:sp>
      </p:grpSp>
      <p:pic>
        <p:nvPicPr>
          <p:cNvPr id="8" name="Picture 7">
            <a:extLst>
              <a:ext uri="{FF2B5EF4-FFF2-40B4-BE49-F238E27FC236}">
                <a16:creationId xmlns:a16="http://schemas.microsoft.com/office/drawing/2014/main" id="{660ACC29-3418-4C12-A205-48D93DB429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1550" y="2523924"/>
            <a:ext cx="7315200" cy="3700470"/>
          </a:xfrm>
          <a:prstGeom prst="rect">
            <a:avLst/>
          </a:prstGeom>
        </p:spPr>
      </p:pic>
      <p:cxnSp>
        <p:nvCxnSpPr>
          <p:cNvPr id="9" name="Straight Arrow Connector 8">
            <a:extLst>
              <a:ext uri="{FF2B5EF4-FFF2-40B4-BE49-F238E27FC236}">
                <a16:creationId xmlns:a16="http://schemas.microsoft.com/office/drawing/2014/main" id="{33487F26-BF33-47D5-A11B-6AF7AA683589}"/>
              </a:ext>
            </a:extLst>
          </p:cNvPr>
          <p:cNvCxnSpPr>
            <a:cxnSpLocks/>
          </p:cNvCxnSpPr>
          <p:nvPr/>
        </p:nvCxnSpPr>
        <p:spPr>
          <a:xfrm>
            <a:off x="4202884" y="1923324"/>
            <a:ext cx="1016816" cy="1829526"/>
          </a:xfrm>
          <a:prstGeom prst="straightConnector1">
            <a:avLst/>
          </a:prstGeom>
          <a:ln w="28575">
            <a:solidFill>
              <a:srgbClr val="F9B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78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380E87-924F-4EDA-80C9-6E55817B2D0E}"/>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What Are the Pyramids?</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DCC704C8-7BB8-419A-A65D-DD51C08DBB3D}"/>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8589EEE-AA02-4FC1-B187-CE0C0D5B3308}"/>
              </a:ext>
            </a:extLst>
          </p:cNvPr>
          <p:cNvPicPr>
            <a:picLocks noChangeAspect="1"/>
          </p:cNvPicPr>
          <p:nvPr/>
        </p:nvPicPr>
        <p:blipFill rotWithShape="1">
          <a:blip r:embed="rId3">
            <a:extLst>
              <a:ext uri="{28A0092B-C50C-407E-A947-70E740481C1C}">
                <a14:useLocalDpi xmlns:a14="http://schemas.microsoft.com/office/drawing/2010/main"/>
              </a:ext>
            </a:extLst>
          </a:blip>
          <a:srcRect t="43030" b="-1"/>
          <a:stretch/>
        </p:blipFill>
        <p:spPr>
          <a:xfrm>
            <a:off x="599783" y="4542586"/>
            <a:ext cx="7944434" cy="1702891"/>
          </a:xfrm>
          <a:prstGeom prst="rect">
            <a:avLst/>
          </a:prstGeom>
        </p:spPr>
      </p:pic>
      <p:sp>
        <p:nvSpPr>
          <p:cNvPr id="7" name="TextBox 21">
            <a:extLst>
              <a:ext uri="{FF2B5EF4-FFF2-40B4-BE49-F238E27FC236}">
                <a16:creationId xmlns:a16="http://schemas.microsoft.com/office/drawing/2014/main" id="{FB792C5D-7FB4-404B-8CBD-78406FE9AB41}"/>
              </a:ext>
            </a:extLst>
          </p:cNvPr>
          <p:cNvSpPr txBox="1">
            <a:spLocks noChangeArrowheads="1"/>
          </p:cNvSpPr>
          <p:nvPr/>
        </p:nvSpPr>
        <p:spPr bwMode="auto">
          <a:xfrm>
            <a:off x="2789545" y="6279661"/>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b="1" i="0" dirty="0">
                <a:solidFill>
                  <a:srgbClr val="212124"/>
                </a:solidFill>
                <a:effectLst/>
                <a:latin typeface="Roboto" panose="02000000000000000000" pitchFamily="2" charset="0"/>
                <a:ea typeface="Roboto" panose="02000000000000000000" pitchFamily="2" charset="0"/>
                <a:hlinkClick r:id="rId4"/>
              </a:rPr>
              <a:t>Pyramids</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b="1" i="0" u="none" strike="noStrike" dirty="0">
                <a:solidFill>
                  <a:srgbClr val="212124"/>
                </a:solidFill>
                <a:effectLst/>
                <a:latin typeface="Roboto" panose="02000000000000000000" pitchFamily="2" charset="0"/>
                <a:ea typeface="Roboto" panose="02000000000000000000" pitchFamily="2" charset="0"/>
                <a:hlinkClick r:id="rId5" tooltip="Go to jay8085's photostream"/>
              </a:rPr>
              <a:t>jay8085</a:t>
            </a:r>
            <a:r>
              <a:rPr lang="en-GB" sz="800" b="1" i="0" u="none" strike="noStrike" dirty="0">
                <a:solidFill>
                  <a:srgbClr val="212124"/>
                </a:solidFill>
                <a:effectLst/>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grpSp>
        <p:nvGrpSpPr>
          <p:cNvPr id="8" name="Group 7">
            <a:extLst>
              <a:ext uri="{FF2B5EF4-FFF2-40B4-BE49-F238E27FC236}">
                <a16:creationId xmlns:a16="http://schemas.microsoft.com/office/drawing/2014/main" id="{4DDBD951-5853-4E1D-A272-E7B6E11EA3E5}"/>
              </a:ext>
            </a:extLst>
          </p:cNvPr>
          <p:cNvGrpSpPr/>
          <p:nvPr/>
        </p:nvGrpSpPr>
        <p:grpSpPr>
          <a:xfrm>
            <a:off x="599783" y="1121950"/>
            <a:ext cx="7938811" cy="1385687"/>
            <a:chOff x="612524" y="3281287"/>
            <a:chExt cx="7812779" cy="1385687"/>
          </a:xfrm>
        </p:grpSpPr>
        <p:sp>
          <p:nvSpPr>
            <p:cNvPr id="9" name="Rectangle 8">
              <a:extLst>
                <a:ext uri="{FF2B5EF4-FFF2-40B4-BE49-F238E27FC236}">
                  <a16:creationId xmlns:a16="http://schemas.microsoft.com/office/drawing/2014/main" id="{C5A509F6-E4D1-4ABD-B7CE-48339B90CBFB}"/>
                </a:ext>
              </a:extLst>
            </p:cNvPr>
            <p:cNvSpPr/>
            <p:nvPr/>
          </p:nvSpPr>
          <p:spPr>
            <a:xfrm>
              <a:off x="612524" y="3281287"/>
              <a:ext cx="7812779" cy="138568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C85D598-7F66-4A0D-ACCA-0631637BBB56}"/>
                </a:ext>
              </a:extLst>
            </p:cNvPr>
            <p:cNvSpPr txBox="1"/>
            <p:nvPr/>
          </p:nvSpPr>
          <p:spPr>
            <a:xfrm>
              <a:off x="645456" y="3296348"/>
              <a:ext cx="7747616" cy="1323439"/>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The Egyptian pyramids were built at a time when Egypt was one of the most powerful and wealthy civilisations in the world. Kings of Egypt, known as pharaohs, were considered to be almost like gods. It was believed that after they died, they were resurrected in the afterlife and became gods who judged others when they died. Because of this, they continued to be honoured even in death.</a:t>
              </a:r>
              <a:endParaRPr lang="en-GB" sz="1600" b="0" dirty="0">
                <a:effectLst/>
              </a:endParaRPr>
            </a:p>
          </p:txBody>
        </p:sp>
      </p:grpSp>
      <p:grpSp>
        <p:nvGrpSpPr>
          <p:cNvPr id="11" name="Group 10">
            <a:extLst>
              <a:ext uri="{FF2B5EF4-FFF2-40B4-BE49-F238E27FC236}">
                <a16:creationId xmlns:a16="http://schemas.microsoft.com/office/drawing/2014/main" id="{5C3B54FB-BD2F-4461-8E37-A28C32E478FE}"/>
              </a:ext>
            </a:extLst>
          </p:cNvPr>
          <p:cNvGrpSpPr/>
          <p:nvPr/>
        </p:nvGrpSpPr>
        <p:grpSpPr>
          <a:xfrm>
            <a:off x="598534" y="2573235"/>
            <a:ext cx="3973466" cy="1913618"/>
            <a:chOff x="612526" y="3281287"/>
            <a:chExt cx="4321767" cy="1913618"/>
          </a:xfrm>
        </p:grpSpPr>
        <p:sp>
          <p:nvSpPr>
            <p:cNvPr id="12" name="Rectangle 11">
              <a:extLst>
                <a:ext uri="{FF2B5EF4-FFF2-40B4-BE49-F238E27FC236}">
                  <a16:creationId xmlns:a16="http://schemas.microsoft.com/office/drawing/2014/main" id="{325649A1-825C-49FD-9AEE-8E511383F69E}"/>
                </a:ext>
              </a:extLst>
            </p:cNvPr>
            <p:cNvSpPr/>
            <p:nvPr/>
          </p:nvSpPr>
          <p:spPr>
            <a:xfrm>
              <a:off x="612526" y="3281287"/>
              <a:ext cx="4321767" cy="1913618"/>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48B17C7-8F87-4F13-8657-2CF068B01EEA}"/>
                </a:ext>
              </a:extLst>
            </p:cNvPr>
            <p:cNvSpPr txBox="1"/>
            <p:nvPr/>
          </p:nvSpPr>
          <p:spPr>
            <a:xfrm>
              <a:off x="649703" y="3316676"/>
              <a:ext cx="4284589" cy="1815882"/>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Pyramids were built as tombs for the pharaohs and their queens. One of the first pyramids was built in 2630 BC. That’s over 4500 years ago.</a:t>
              </a:r>
              <a:endParaRPr lang="en-GB" sz="1600" b="0" dirty="0">
                <a:effectLst/>
              </a:endParaRPr>
            </a:p>
            <a:p>
              <a:pPr rtl="0">
                <a:spcBef>
                  <a:spcPts val="0"/>
                </a:spcBef>
                <a:spcAft>
                  <a:spcPts val="0"/>
                </a:spcAft>
              </a:pPr>
              <a:r>
                <a:rPr lang="en-GB" sz="1600" b="0" i="0" u="none" strike="noStrike" dirty="0">
                  <a:solidFill>
                    <a:srgbClr val="000000"/>
                  </a:solidFill>
                  <a:effectLst/>
                </a:rPr>
                <a:t>Pharaohs were buried in the pyramids with all the belongings they may need in the afterlife.</a:t>
              </a:r>
              <a:endParaRPr lang="en-GB" sz="1600" b="0" dirty="0">
                <a:effectLst/>
              </a:endParaRPr>
            </a:p>
          </p:txBody>
        </p:sp>
      </p:grpSp>
      <p:grpSp>
        <p:nvGrpSpPr>
          <p:cNvPr id="20" name="Group 19">
            <a:extLst>
              <a:ext uri="{FF2B5EF4-FFF2-40B4-BE49-F238E27FC236}">
                <a16:creationId xmlns:a16="http://schemas.microsoft.com/office/drawing/2014/main" id="{4029F82F-D38E-4D7D-BFFF-BD7DF50A862A}"/>
              </a:ext>
            </a:extLst>
          </p:cNvPr>
          <p:cNvGrpSpPr/>
          <p:nvPr/>
        </p:nvGrpSpPr>
        <p:grpSpPr>
          <a:xfrm>
            <a:off x="4654028" y="2590544"/>
            <a:ext cx="3890189" cy="2154137"/>
            <a:chOff x="4654028" y="2590544"/>
            <a:chExt cx="3890189" cy="2154137"/>
          </a:xfrm>
        </p:grpSpPr>
        <p:sp>
          <p:nvSpPr>
            <p:cNvPr id="14" name="Rectangle 13">
              <a:extLst>
                <a:ext uri="{FF2B5EF4-FFF2-40B4-BE49-F238E27FC236}">
                  <a16:creationId xmlns:a16="http://schemas.microsoft.com/office/drawing/2014/main" id="{1412A7C0-EFCC-4DBF-8041-413958134FF2}"/>
                </a:ext>
              </a:extLst>
            </p:cNvPr>
            <p:cNvSpPr/>
            <p:nvPr/>
          </p:nvSpPr>
          <p:spPr>
            <a:xfrm>
              <a:off x="4670082" y="3041790"/>
              <a:ext cx="3868512" cy="1702891"/>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C4D0459-897F-4DB7-B901-81163F0B642A}"/>
                </a:ext>
              </a:extLst>
            </p:cNvPr>
            <p:cNvSpPr/>
            <p:nvPr/>
          </p:nvSpPr>
          <p:spPr>
            <a:xfrm>
              <a:off x="4654028" y="2590544"/>
              <a:ext cx="1965611" cy="447900"/>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0" u="none" strike="noStrike" dirty="0">
                  <a:solidFill>
                    <a:schemeClr val="bg1"/>
                  </a:solidFill>
                  <a:effectLst/>
                </a:rPr>
                <a:t>Did You Know…?</a:t>
              </a:r>
              <a:endParaRPr lang="en-GB" sz="1600" dirty="0">
                <a:solidFill>
                  <a:schemeClr val="bg1"/>
                </a:solidFill>
              </a:endParaRPr>
            </a:p>
          </p:txBody>
        </p:sp>
        <p:sp>
          <p:nvSpPr>
            <p:cNvPr id="19" name="TextBox 18">
              <a:extLst>
                <a:ext uri="{FF2B5EF4-FFF2-40B4-BE49-F238E27FC236}">
                  <a16:creationId xmlns:a16="http://schemas.microsoft.com/office/drawing/2014/main" id="{4AE2D9FF-8B19-46AF-97F4-479AB0129C02}"/>
                </a:ext>
              </a:extLst>
            </p:cNvPr>
            <p:cNvSpPr txBox="1"/>
            <p:nvPr/>
          </p:nvSpPr>
          <p:spPr>
            <a:xfrm>
              <a:off x="4668506" y="3098678"/>
              <a:ext cx="3875711" cy="1569660"/>
            </a:xfrm>
            <a:prstGeom prst="rect">
              <a:avLst/>
            </a:prstGeom>
            <a:noFill/>
          </p:spPr>
          <p:txBody>
            <a:bodyPr wrap="square">
              <a:spAutoFit/>
            </a:bodyPr>
            <a:lstStyle/>
            <a:p>
              <a:r>
                <a:rPr lang="en-GB" sz="1600" b="0" i="0" dirty="0">
                  <a:solidFill>
                    <a:srgbClr val="000000"/>
                  </a:solidFill>
                  <a:effectLst/>
                </a:rPr>
                <a:t>Some people think that the three main pyramids of Giza were built in line with the stars which form the constellation, Orion’s Belt. This is because the Egyptians believed the gods descended from the stars.</a:t>
              </a:r>
              <a:endParaRPr lang="en-GB" sz="1600" dirty="0"/>
            </a:p>
          </p:txBody>
        </p:sp>
      </p:grpSp>
    </p:spTree>
    <p:extLst>
      <p:ext uri="{BB962C8B-B14F-4D97-AF65-F5344CB8AC3E}">
        <p14:creationId xmlns:p14="http://schemas.microsoft.com/office/powerpoint/2010/main" val="127876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EE5CF4-16E4-46F1-A0FA-C7F9C7141A6D}"/>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The Pyramids of Giza</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36A25632-5098-4E36-B92F-9ADD13982D62}"/>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21">
            <a:extLst>
              <a:ext uri="{FF2B5EF4-FFF2-40B4-BE49-F238E27FC236}">
                <a16:creationId xmlns:a16="http://schemas.microsoft.com/office/drawing/2014/main" id="{3233AF7B-83A3-4CF8-AAC7-7F45A671EDBA}"/>
              </a:ext>
            </a:extLst>
          </p:cNvPr>
          <p:cNvSpPr txBox="1">
            <a:spLocks noChangeArrowheads="1"/>
          </p:cNvSpPr>
          <p:nvPr/>
        </p:nvSpPr>
        <p:spPr bwMode="auto">
          <a:xfrm>
            <a:off x="4781029" y="4497477"/>
            <a:ext cx="3981158"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b="1" i="0" dirty="0">
                <a:solidFill>
                  <a:srgbClr val="212124"/>
                </a:solidFill>
                <a:effectLst/>
                <a:latin typeface="Roboto" panose="02000000000000000000" pitchFamily="2" charset="0"/>
                <a:ea typeface="Roboto" panose="02000000000000000000" pitchFamily="2" charset="0"/>
                <a:hlinkClick r:id="rId3"/>
              </a:rPr>
              <a:t>Giza Pyramids &amp; Sphinx - Egypt</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b="1" i="0" u="none" strike="noStrike" dirty="0">
                <a:solidFill>
                  <a:srgbClr val="212124"/>
                </a:solidFill>
                <a:effectLst/>
                <a:latin typeface="Roboto" panose="02000000000000000000" pitchFamily="2" charset="0"/>
                <a:ea typeface="Roboto" panose="02000000000000000000" pitchFamily="2" charset="0"/>
                <a:hlinkClick r:id="rId4" tooltip="Go to Sam valadi's photostream"/>
              </a:rPr>
              <a:t>Sam </a:t>
            </a:r>
            <a:r>
              <a:rPr lang="en-GB" sz="500" b="1" i="0" u="none" strike="noStrike" dirty="0" err="1">
                <a:solidFill>
                  <a:srgbClr val="212124"/>
                </a:solidFill>
                <a:effectLst/>
                <a:latin typeface="Roboto" panose="02000000000000000000" pitchFamily="2" charset="0"/>
                <a:ea typeface="Roboto" panose="02000000000000000000" pitchFamily="2" charset="0"/>
                <a:hlinkClick r:id="rId4" tooltip="Go to Sam valadi's photostream"/>
              </a:rPr>
              <a:t>valadi</a:t>
            </a:r>
            <a:r>
              <a:rPr lang="en-GB" sz="500" b="1" i="0" u="none" strike="noStrike" dirty="0">
                <a:solidFill>
                  <a:srgbClr val="212124"/>
                </a:solidFill>
                <a:effectLst/>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5"/>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pic>
        <p:nvPicPr>
          <p:cNvPr id="9" name="Picture 8">
            <a:extLst>
              <a:ext uri="{FF2B5EF4-FFF2-40B4-BE49-F238E27FC236}">
                <a16:creationId xmlns:a16="http://schemas.microsoft.com/office/drawing/2014/main" id="{153648D3-F35B-4432-81D6-44EC0FEB327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1594" r="1826"/>
          <a:stretch/>
        </p:blipFill>
        <p:spPr>
          <a:xfrm>
            <a:off x="5065230" y="2106321"/>
            <a:ext cx="3511019" cy="2346950"/>
          </a:xfrm>
          <a:prstGeom prst="rect">
            <a:avLst/>
          </a:prstGeom>
        </p:spPr>
      </p:pic>
      <p:grpSp>
        <p:nvGrpSpPr>
          <p:cNvPr id="10" name="Group 9">
            <a:extLst>
              <a:ext uri="{FF2B5EF4-FFF2-40B4-BE49-F238E27FC236}">
                <a16:creationId xmlns:a16="http://schemas.microsoft.com/office/drawing/2014/main" id="{E196CD9E-0572-4F4B-9E7E-B7A3F5D4324C}"/>
              </a:ext>
            </a:extLst>
          </p:cNvPr>
          <p:cNvGrpSpPr/>
          <p:nvPr/>
        </p:nvGrpSpPr>
        <p:grpSpPr>
          <a:xfrm>
            <a:off x="592670" y="1196728"/>
            <a:ext cx="7995142" cy="763273"/>
            <a:chOff x="580294" y="3296348"/>
            <a:chExt cx="4235742" cy="763273"/>
          </a:xfrm>
        </p:grpSpPr>
        <p:sp>
          <p:nvSpPr>
            <p:cNvPr id="11" name="Rectangle 10">
              <a:extLst>
                <a:ext uri="{FF2B5EF4-FFF2-40B4-BE49-F238E27FC236}">
                  <a16:creationId xmlns:a16="http://schemas.microsoft.com/office/drawing/2014/main" id="{CC7B2A98-6A72-4ECB-B729-9A771DBA9EAD}"/>
                </a:ext>
              </a:extLst>
            </p:cNvPr>
            <p:cNvSpPr/>
            <p:nvPr/>
          </p:nvSpPr>
          <p:spPr>
            <a:xfrm>
              <a:off x="580294" y="3296348"/>
              <a:ext cx="4235742" cy="763273"/>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19CEDD37-211A-4C44-AB88-6FFE441B52BA}"/>
                </a:ext>
              </a:extLst>
            </p:cNvPr>
            <p:cNvSpPr txBox="1"/>
            <p:nvPr/>
          </p:nvSpPr>
          <p:spPr>
            <a:xfrm>
              <a:off x="610974" y="3377819"/>
              <a:ext cx="4170131" cy="584775"/>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The Great Pyramid of Giza is the largest of the pyramids which stand in Giza. They were built on the west bank of the river Nile, near the capital city of </a:t>
              </a:r>
              <a:r>
                <a:rPr lang="en-GB" sz="1600" b="0" i="0" dirty="0">
                  <a:effectLst/>
                </a:rPr>
                <a:t>Cairo, Egypt.</a:t>
              </a:r>
              <a:endParaRPr lang="en-GB" sz="1400" b="0" dirty="0">
                <a:effectLst/>
              </a:endParaRPr>
            </a:p>
          </p:txBody>
        </p:sp>
      </p:grpSp>
      <p:grpSp>
        <p:nvGrpSpPr>
          <p:cNvPr id="13" name="Group 12">
            <a:extLst>
              <a:ext uri="{FF2B5EF4-FFF2-40B4-BE49-F238E27FC236}">
                <a16:creationId xmlns:a16="http://schemas.microsoft.com/office/drawing/2014/main" id="{88FE95FE-2F4B-4A39-A6A6-5934FF30B9E1}"/>
              </a:ext>
            </a:extLst>
          </p:cNvPr>
          <p:cNvGrpSpPr/>
          <p:nvPr/>
        </p:nvGrpSpPr>
        <p:grpSpPr>
          <a:xfrm>
            <a:off x="592670" y="2099462"/>
            <a:ext cx="4304071" cy="2644562"/>
            <a:chOff x="580294" y="3296348"/>
            <a:chExt cx="4235742" cy="2644562"/>
          </a:xfrm>
        </p:grpSpPr>
        <p:sp>
          <p:nvSpPr>
            <p:cNvPr id="14" name="Rectangle 13">
              <a:extLst>
                <a:ext uri="{FF2B5EF4-FFF2-40B4-BE49-F238E27FC236}">
                  <a16:creationId xmlns:a16="http://schemas.microsoft.com/office/drawing/2014/main" id="{DD459FE2-4ACF-4EA2-B88B-E54E81A21F49}"/>
                </a:ext>
              </a:extLst>
            </p:cNvPr>
            <p:cNvSpPr/>
            <p:nvPr/>
          </p:nvSpPr>
          <p:spPr>
            <a:xfrm>
              <a:off x="580294" y="3296348"/>
              <a:ext cx="4235742" cy="2644562"/>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CE96A9B1-F045-444B-AF14-C5720F57C2F3}"/>
                </a:ext>
              </a:extLst>
            </p:cNvPr>
            <p:cNvSpPr txBox="1"/>
            <p:nvPr/>
          </p:nvSpPr>
          <p:spPr>
            <a:xfrm>
              <a:off x="662515" y="3386365"/>
              <a:ext cx="4145111" cy="2554545"/>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Around 2550 BC, Pharaoh Khufu, also known as Cheops, instructed the first of the three pyramids to be built. This was the Great Pyramid </a:t>
              </a:r>
              <a:r>
                <a:rPr lang="en-GB" sz="1600" b="0" i="0" dirty="0">
                  <a:solidFill>
                    <a:srgbClr val="000000"/>
                  </a:solidFill>
                  <a:effectLst/>
                </a:rPr>
                <a:t>and stood 147 metres above the ground when first constructed</a:t>
              </a:r>
              <a:r>
                <a:rPr lang="en-GB" sz="1600" b="0" i="0" u="none" strike="noStrike" dirty="0">
                  <a:solidFill>
                    <a:srgbClr val="000000"/>
                  </a:solidFill>
                  <a:effectLst/>
                </a:rPr>
                <a:t>. The building of the second pyramid was instructed by Khufu’s son, Pharaoh Khafre, around 2520 BC. He included the structure known as the Sphinx, which guards the entrance to the pyramid. </a:t>
              </a:r>
              <a:endParaRPr lang="en-GB" sz="1400" b="0" dirty="0">
                <a:effectLst/>
              </a:endParaRPr>
            </a:p>
          </p:txBody>
        </p:sp>
      </p:grpSp>
      <p:grpSp>
        <p:nvGrpSpPr>
          <p:cNvPr id="16" name="Group 15">
            <a:extLst>
              <a:ext uri="{FF2B5EF4-FFF2-40B4-BE49-F238E27FC236}">
                <a16:creationId xmlns:a16="http://schemas.microsoft.com/office/drawing/2014/main" id="{1FFBEE1C-3EA7-41CB-BD99-E7B2912B28E5}"/>
              </a:ext>
            </a:extLst>
          </p:cNvPr>
          <p:cNvGrpSpPr/>
          <p:nvPr/>
        </p:nvGrpSpPr>
        <p:grpSpPr>
          <a:xfrm>
            <a:off x="592670" y="4789032"/>
            <a:ext cx="4304071" cy="1167235"/>
            <a:chOff x="580294" y="3349671"/>
            <a:chExt cx="4235742" cy="1167235"/>
          </a:xfrm>
        </p:grpSpPr>
        <p:sp>
          <p:nvSpPr>
            <p:cNvPr id="17" name="Rectangle 16">
              <a:extLst>
                <a:ext uri="{FF2B5EF4-FFF2-40B4-BE49-F238E27FC236}">
                  <a16:creationId xmlns:a16="http://schemas.microsoft.com/office/drawing/2014/main" id="{13B25EF5-64F4-45EF-A573-7C06DB71752D}"/>
                </a:ext>
              </a:extLst>
            </p:cNvPr>
            <p:cNvSpPr/>
            <p:nvPr/>
          </p:nvSpPr>
          <p:spPr>
            <a:xfrm>
              <a:off x="580294" y="3349671"/>
              <a:ext cx="4235742" cy="1167235"/>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09EB5AF0-7374-4266-AAAC-4F4C65879A5E}"/>
                </a:ext>
              </a:extLst>
            </p:cNvPr>
            <p:cNvSpPr txBox="1"/>
            <p:nvPr/>
          </p:nvSpPr>
          <p:spPr>
            <a:xfrm>
              <a:off x="662515" y="3394680"/>
              <a:ext cx="4153521" cy="1077218"/>
            </a:xfrm>
            <a:prstGeom prst="rect">
              <a:avLst/>
            </a:prstGeom>
            <a:noFill/>
          </p:spPr>
          <p:txBody>
            <a:bodyPr wrap="square">
              <a:spAutoFit/>
            </a:bodyPr>
            <a:lstStyle/>
            <a:p>
              <a:pPr rtl="0">
                <a:spcBef>
                  <a:spcPts val="0"/>
                </a:spcBef>
                <a:spcAft>
                  <a:spcPts val="0"/>
                </a:spcAft>
              </a:pPr>
              <a:r>
                <a:rPr lang="en-GB" sz="1600" b="0" i="0" u="none" strike="noStrike" dirty="0">
                  <a:solidFill>
                    <a:srgbClr val="000000"/>
                  </a:solidFill>
                  <a:effectLst/>
                </a:rPr>
                <a:t>The third pyramid at Giza was built by Pharaoh Menkaure around 2490 BC. Although it is a lot smaller than the first two, parts of it are a lot more complex.</a:t>
              </a:r>
              <a:endParaRPr lang="en-GB" sz="1200" b="0" dirty="0">
                <a:effectLst/>
              </a:endParaRPr>
            </a:p>
          </p:txBody>
        </p:sp>
      </p:grpSp>
      <p:grpSp>
        <p:nvGrpSpPr>
          <p:cNvPr id="19" name="Group 18">
            <a:extLst>
              <a:ext uri="{FF2B5EF4-FFF2-40B4-BE49-F238E27FC236}">
                <a16:creationId xmlns:a16="http://schemas.microsoft.com/office/drawing/2014/main" id="{F62D9A79-A729-4584-ABD3-A356F8394356}"/>
              </a:ext>
            </a:extLst>
          </p:cNvPr>
          <p:cNvGrpSpPr/>
          <p:nvPr/>
        </p:nvGrpSpPr>
        <p:grpSpPr>
          <a:xfrm>
            <a:off x="4979318" y="4749796"/>
            <a:ext cx="3563689" cy="1440727"/>
            <a:chOff x="4657072" y="2593891"/>
            <a:chExt cx="3906915" cy="1209712"/>
          </a:xfrm>
        </p:grpSpPr>
        <p:sp>
          <p:nvSpPr>
            <p:cNvPr id="20" name="Rectangle 19">
              <a:extLst>
                <a:ext uri="{FF2B5EF4-FFF2-40B4-BE49-F238E27FC236}">
                  <a16:creationId xmlns:a16="http://schemas.microsoft.com/office/drawing/2014/main" id="{B96439FB-98AE-49A6-9C1E-A8799B29CEE1}"/>
                </a:ext>
              </a:extLst>
            </p:cNvPr>
            <p:cNvSpPr/>
            <p:nvPr/>
          </p:nvSpPr>
          <p:spPr>
            <a:xfrm>
              <a:off x="4670082" y="3019743"/>
              <a:ext cx="3868513" cy="783860"/>
            </a:xfrm>
            <a:prstGeom prst="rect">
              <a:avLst/>
            </a:prstGeom>
            <a:solidFill>
              <a:schemeClr val="bg1"/>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A68F235-AF91-43E9-829B-6EA2E7E9E51D}"/>
                </a:ext>
              </a:extLst>
            </p:cNvPr>
            <p:cNvSpPr/>
            <p:nvPr/>
          </p:nvSpPr>
          <p:spPr>
            <a:xfrm>
              <a:off x="4657072" y="2593891"/>
              <a:ext cx="2170771" cy="425853"/>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0" u="none" strike="noStrike" dirty="0">
                  <a:solidFill>
                    <a:schemeClr val="bg1"/>
                  </a:solidFill>
                  <a:effectLst/>
                </a:rPr>
                <a:t>Did You Know…?</a:t>
              </a:r>
              <a:endParaRPr lang="en-GB" sz="1600" dirty="0">
                <a:solidFill>
                  <a:schemeClr val="bg1"/>
                </a:solidFill>
              </a:endParaRPr>
            </a:p>
          </p:txBody>
        </p:sp>
        <p:sp>
          <p:nvSpPr>
            <p:cNvPr id="22" name="TextBox 21">
              <a:extLst>
                <a:ext uri="{FF2B5EF4-FFF2-40B4-BE49-F238E27FC236}">
                  <a16:creationId xmlns:a16="http://schemas.microsoft.com/office/drawing/2014/main" id="{39CD00DC-1B10-4BFD-9710-1E915E4F37D5}"/>
                </a:ext>
              </a:extLst>
            </p:cNvPr>
            <p:cNvSpPr txBox="1"/>
            <p:nvPr/>
          </p:nvSpPr>
          <p:spPr>
            <a:xfrm>
              <a:off x="4688276" y="3069843"/>
              <a:ext cx="3875711" cy="697750"/>
            </a:xfrm>
            <a:prstGeom prst="rect">
              <a:avLst/>
            </a:prstGeom>
            <a:noFill/>
          </p:spPr>
          <p:txBody>
            <a:bodyPr wrap="square">
              <a:spAutoFit/>
            </a:bodyPr>
            <a:lstStyle/>
            <a:p>
              <a:r>
                <a:rPr lang="en-GB" sz="1600" b="0" i="0" u="none" strike="noStrike" dirty="0">
                  <a:solidFill>
                    <a:srgbClr val="000000"/>
                  </a:solidFill>
                  <a:effectLst/>
                </a:rPr>
                <a:t>The Sphinx is made from limestone and has the body of a lion and the head of a human. </a:t>
              </a:r>
              <a:endParaRPr lang="en-GB" sz="1400" dirty="0"/>
            </a:p>
          </p:txBody>
        </p:sp>
      </p:grpSp>
    </p:spTree>
    <p:extLst>
      <p:ext uri="{BB962C8B-B14F-4D97-AF65-F5344CB8AC3E}">
        <p14:creationId xmlns:p14="http://schemas.microsoft.com/office/powerpoint/2010/main" val="376555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391748-B76D-4F8D-BE3D-4D88308B5F55}"/>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The Great Pyramid</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53B61F58-2E42-4A16-82CF-CD3C7A02C451}"/>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5B511CC-A628-4D20-8AFB-DFFAB81EBD5A}"/>
              </a:ext>
            </a:extLst>
          </p:cNvPr>
          <p:cNvGrpSpPr/>
          <p:nvPr/>
        </p:nvGrpSpPr>
        <p:grpSpPr>
          <a:xfrm>
            <a:off x="599783" y="1121950"/>
            <a:ext cx="7938811" cy="2116200"/>
            <a:chOff x="612524" y="3281287"/>
            <a:chExt cx="7812779" cy="2116200"/>
          </a:xfrm>
        </p:grpSpPr>
        <p:sp>
          <p:nvSpPr>
            <p:cNvPr id="8" name="Rectangle 7">
              <a:extLst>
                <a:ext uri="{FF2B5EF4-FFF2-40B4-BE49-F238E27FC236}">
                  <a16:creationId xmlns:a16="http://schemas.microsoft.com/office/drawing/2014/main" id="{AE03F34C-427E-4F6B-9D7E-E8684ECDD125}"/>
                </a:ext>
              </a:extLst>
            </p:cNvPr>
            <p:cNvSpPr/>
            <p:nvPr/>
          </p:nvSpPr>
          <p:spPr>
            <a:xfrm>
              <a:off x="612524" y="3281287"/>
              <a:ext cx="7812779" cy="2116200"/>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B7A5769-1AE0-4314-BB4C-83574884F100}"/>
                </a:ext>
              </a:extLst>
            </p:cNvPr>
            <p:cNvSpPr txBox="1"/>
            <p:nvPr/>
          </p:nvSpPr>
          <p:spPr>
            <a:xfrm>
              <a:off x="670224" y="3321515"/>
              <a:ext cx="7636635" cy="2031325"/>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Great Pyramid was the tallest human-made structure in the world for around 3800 years and is the last remaining structure from the list of the ancient Seven Wonders of the World. It is thought to have taken up to 20 years to build, using 2.5 million limestone </a:t>
              </a:r>
              <a:r>
                <a:rPr lang="en-GB" sz="1800" b="0" i="0" u="none" strike="noStrike" dirty="0">
                  <a:effectLst/>
                </a:rPr>
                <a:t>blocks </a:t>
              </a:r>
              <a:r>
                <a:rPr lang="en-GB" b="0" i="0" dirty="0">
                  <a:effectLst/>
                </a:rPr>
                <a:t>(each weighing between 2 and 30 tonnes)</a:t>
              </a:r>
              <a:r>
                <a:rPr lang="en-GB" b="0" i="0" dirty="0">
                  <a:solidFill>
                    <a:srgbClr val="333333"/>
                  </a:solidFill>
                  <a:effectLst/>
                </a:rPr>
                <a:t> </a:t>
              </a:r>
              <a:r>
                <a:rPr lang="en-GB" sz="1800" b="0" i="0" u="none" strike="noStrike" dirty="0">
                  <a:solidFill>
                    <a:srgbClr val="000000"/>
                  </a:solidFill>
                  <a:effectLst/>
                </a:rPr>
                <a:t>which were cut, moved and positioned by hand. The limestone came from quarries nearby but the largest stones came from Aswan, which is 500 miles away from Giza.</a:t>
              </a:r>
              <a:endParaRPr lang="en-GB" sz="1600" b="0" dirty="0">
                <a:effectLst/>
              </a:endParaRPr>
            </a:p>
          </p:txBody>
        </p:sp>
      </p:grpSp>
      <p:pic>
        <p:nvPicPr>
          <p:cNvPr id="6" name="Picture 5">
            <a:extLst>
              <a:ext uri="{FF2B5EF4-FFF2-40B4-BE49-F238E27FC236}">
                <a16:creationId xmlns:a16="http://schemas.microsoft.com/office/drawing/2014/main" id="{22A03ACE-6CEC-4B57-9EC8-18ED854CB7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6078" y="3302833"/>
            <a:ext cx="4412516" cy="2930187"/>
          </a:xfrm>
          <a:prstGeom prst="rect">
            <a:avLst/>
          </a:prstGeom>
        </p:spPr>
      </p:pic>
      <p:grpSp>
        <p:nvGrpSpPr>
          <p:cNvPr id="10" name="Group 9">
            <a:extLst>
              <a:ext uri="{FF2B5EF4-FFF2-40B4-BE49-F238E27FC236}">
                <a16:creationId xmlns:a16="http://schemas.microsoft.com/office/drawing/2014/main" id="{C79D4AB6-964E-4F09-BA62-A6E8B032DADE}"/>
              </a:ext>
            </a:extLst>
          </p:cNvPr>
          <p:cNvGrpSpPr/>
          <p:nvPr/>
        </p:nvGrpSpPr>
        <p:grpSpPr>
          <a:xfrm>
            <a:off x="599783" y="3302833"/>
            <a:ext cx="3485656" cy="2625551"/>
            <a:chOff x="612524" y="3281287"/>
            <a:chExt cx="7812779" cy="2625551"/>
          </a:xfrm>
        </p:grpSpPr>
        <p:sp>
          <p:nvSpPr>
            <p:cNvPr id="11" name="Rectangle 10">
              <a:extLst>
                <a:ext uri="{FF2B5EF4-FFF2-40B4-BE49-F238E27FC236}">
                  <a16:creationId xmlns:a16="http://schemas.microsoft.com/office/drawing/2014/main" id="{A686DBE0-0676-4683-AF26-DD3F8827CD33}"/>
                </a:ext>
              </a:extLst>
            </p:cNvPr>
            <p:cNvSpPr/>
            <p:nvPr/>
          </p:nvSpPr>
          <p:spPr>
            <a:xfrm>
              <a:off x="612524" y="3281287"/>
              <a:ext cx="7812779" cy="262555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72CFF18-1170-4809-94DD-D1F936DCC41D}"/>
                </a:ext>
              </a:extLst>
            </p:cNvPr>
            <p:cNvSpPr txBox="1"/>
            <p:nvPr/>
          </p:nvSpPr>
          <p:spPr>
            <a:xfrm>
              <a:off x="670225" y="3321515"/>
              <a:ext cx="7636636" cy="2585323"/>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Originally, the three pyramids would have had a smooth outer casing of lighter limestone, which would have shone white in the sun. That covering has since come away through earthquakes and has been used to build other structures                      in Cairo.</a:t>
              </a:r>
              <a:endParaRPr lang="en-GB" sz="1600" b="0" dirty="0">
                <a:effectLst/>
              </a:endParaRPr>
            </a:p>
          </p:txBody>
        </p:sp>
      </p:grpSp>
    </p:spTree>
    <p:extLst>
      <p:ext uri="{BB962C8B-B14F-4D97-AF65-F5344CB8AC3E}">
        <p14:creationId xmlns:p14="http://schemas.microsoft.com/office/powerpoint/2010/main" val="22718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DEC222-D191-4C85-B7AB-071C5907B49F}"/>
              </a:ext>
            </a:extLst>
          </p:cNvPr>
          <p:cNvSpPr/>
          <p:nvPr/>
        </p:nvSpPr>
        <p:spPr>
          <a:xfrm>
            <a:off x="0" y="285160"/>
            <a:ext cx="9144000" cy="772107"/>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i="0" u="none" strike="noStrike" dirty="0">
                <a:solidFill>
                  <a:schemeClr val="bg1"/>
                </a:solidFill>
                <a:effectLst/>
              </a:rPr>
              <a:t>How Was It Built?</a:t>
            </a:r>
            <a:endParaRPr lang="en-GB" sz="3600" b="1" dirty="0">
              <a:solidFill>
                <a:schemeClr val="bg1"/>
              </a:solidFill>
            </a:endParaRPr>
          </a:p>
        </p:txBody>
      </p:sp>
      <p:sp>
        <p:nvSpPr>
          <p:cNvPr id="4" name="Rectangle 3">
            <a:hlinkClick r:id="rId2"/>
            <a:extLst>
              <a:ext uri="{FF2B5EF4-FFF2-40B4-BE49-F238E27FC236}">
                <a16:creationId xmlns:a16="http://schemas.microsoft.com/office/drawing/2014/main" id="{31A2EC27-64B4-4814-9D27-874CBEF10B82}"/>
              </a:ext>
            </a:extLst>
          </p:cNvPr>
          <p:cNvSpPr/>
          <p:nvPr/>
        </p:nvSpPr>
        <p:spPr>
          <a:xfrm>
            <a:off x="8393072" y="6572840"/>
            <a:ext cx="738231" cy="28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21">
            <a:extLst>
              <a:ext uri="{FF2B5EF4-FFF2-40B4-BE49-F238E27FC236}">
                <a16:creationId xmlns:a16="http://schemas.microsoft.com/office/drawing/2014/main" id="{D404A113-4FDC-493D-A2FD-55B525AA5A22}"/>
              </a:ext>
            </a:extLst>
          </p:cNvPr>
          <p:cNvSpPr txBox="1">
            <a:spLocks noChangeArrowheads="1"/>
          </p:cNvSpPr>
          <p:nvPr/>
        </p:nvSpPr>
        <p:spPr bwMode="auto">
          <a:xfrm>
            <a:off x="5143235" y="5391638"/>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b="1" i="0" dirty="0">
                <a:solidFill>
                  <a:srgbClr val="212124"/>
                </a:solidFill>
                <a:effectLst/>
                <a:latin typeface="Roboto" panose="02000000000000000000" pitchFamily="2" charset="0"/>
                <a:ea typeface="Roboto" panose="02000000000000000000" pitchFamily="2" charset="0"/>
                <a:hlinkClick r:id="rId3"/>
              </a:rPr>
              <a:t>Giza Pyramid Complex</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b="1" dirty="0">
                <a:solidFill>
                  <a:srgbClr val="212124"/>
                </a:solidFill>
                <a:latin typeface="Roboto" panose="02000000000000000000" pitchFamily="2" charset="0"/>
                <a:ea typeface="Roboto" panose="02000000000000000000" pitchFamily="2" charset="0"/>
                <a:hlinkClick r:id="rId4" tooltip="Go to Nina R's photostream"/>
              </a:rPr>
              <a:t>Nina R</a:t>
            </a:r>
            <a:r>
              <a:rPr lang="en-GB" sz="500" b="1" dirty="0">
                <a:solidFill>
                  <a:srgbClr val="212124"/>
                </a:solidFill>
                <a:latin typeface="Roboto" panose="02000000000000000000" pitchFamily="2" charset="0"/>
                <a:ea typeface="Roboto" panose="02000000000000000000" pitchFamily="2" charset="0"/>
              </a:rPr>
              <a:t> </a:t>
            </a:r>
            <a:r>
              <a:rPr lang="en-GB" altLang="en-US" sz="500" dirty="0">
                <a:latin typeface="Roboto" panose="02000000000000000000" pitchFamily="2" charset="0"/>
                <a:ea typeface="Roboto" panose="02000000000000000000" pitchFamily="2" charset="0"/>
                <a:cs typeface="Arial" panose="020B0604020202020204" pitchFamily="34" charset="0"/>
              </a:rPr>
              <a:t>is 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5"/>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grpSp>
        <p:nvGrpSpPr>
          <p:cNvPr id="6" name="Group 5">
            <a:extLst>
              <a:ext uri="{FF2B5EF4-FFF2-40B4-BE49-F238E27FC236}">
                <a16:creationId xmlns:a16="http://schemas.microsoft.com/office/drawing/2014/main" id="{46474993-8104-4817-8A57-08F8F20E228D}"/>
              </a:ext>
            </a:extLst>
          </p:cNvPr>
          <p:cNvGrpSpPr/>
          <p:nvPr/>
        </p:nvGrpSpPr>
        <p:grpSpPr>
          <a:xfrm>
            <a:off x="592670" y="1150624"/>
            <a:ext cx="7995142" cy="1835797"/>
            <a:chOff x="580294" y="3296348"/>
            <a:chExt cx="4235742" cy="1835797"/>
          </a:xfrm>
        </p:grpSpPr>
        <p:sp>
          <p:nvSpPr>
            <p:cNvPr id="7" name="Rectangle 6">
              <a:extLst>
                <a:ext uri="{FF2B5EF4-FFF2-40B4-BE49-F238E27FC236}">
                  <a16:creationId xmlns:a16="http://schemas.microsoft.com/office/drawing/2014/main" id="{085CDAA4-FE6C-4F53-89E5-4157386970DD}"/>
                </a:ext>
              </a:extLst>
            </p:cNvPr>
            <p:cNvSpPr/>
            <p:nvPr/>
          </p:nvSpPr>
          <p:spPr>
            <a:xfrm>
              <a:off x="580294" y="3296348"/>
              <a:ext cx="4235742" cy="183579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2EEB9DB-78D9-46F2-A5BA-020B026A83D4}"/>
                </a:ext>
              </a:extLst>
            </p:cNvPr>
            <p:cNvSpPr txBox="1"/>
            <p:nvPr/>
          </p:nvSpPr>
          <p:spPr>
            <a:xfrm>
              <a:off x="610974" y="3339399"/>
              <a:ext cx="4170131" cy="1754326"/>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Scientists believe they have found out how the huge blocks used to build the pyramid were moved. A ramp, cut into the ground, has been discovered. It is thought that the blocks were hauled up the ramp using a pulley system. </a:t>
              </a:r>
              <a:r>
                <a:rPr lang="en-GB" b="0" i="0" dirty="0">
                  <a:effectLst/>
                </a:rPr>
                <a:t>Although this cannot be proven, </a:t>
              </a:r>
              <a:r>
                <a:rPr lang="en-GB" sz="1800" b="0" i="0" u="none" strike="noStrike" dirty="0">
                  <a:solidFill>
                    <a:srgbClr val="000000"/>
                  </a:solidFill>
                  <a:effectLst/>
                </a:rPr>
                <a:t>it is one explanation for how such a building was constructed. It is thought that approximately 20,000 workers built the pyramid.</a:t>
              </a:r>
              <a:endParaRPr lang="en-GB" sz="1400" b="0" dirty="0">
                <a:effectLst/>
              </a:endParaRPr>
            </a:p>
          </p:txBody>
        </p:sp>
      </p:grpSp>
      <p:grpSp>
        <p:nvGrpSpPr>
          <p:cNvPr id="9" name="Group 8">
            <a:extLst>
              <a:ext uri="{FF2B5EF4-FFF2-40B4-BE49-F238E27FC236}">
                <a16:creationId xmlns:a16="http://schemas.microsoft.com/office/drawing/2014/main" id="{67E542D6-1831-47E6-801D-F9CEE5E61F38}"/>
              </a:ext>
            </a:extLst>
          </p:cNvPr>
          <p:cNvGrpSpPr/>
          <p:nvPr/>
        </p:nvGrpSpPr>
        <p:grpSpPr>
          <a:xfrm>
            <a:off x="592670" y="3068846"/>
            <a:ext cx="4584947" cy="2594772"/>
            <a:chOff x="612524" y="3281288"/>
            <a:chExt cx="7694337" cy="2594772"/>
          </a:xfrm>
        </p:grpSpPr>
        <p:sp>
          <p:nvSpPr>
            <p:cNvPr id="10" name="Rectangle 9">
              <a:extLst>
                <a:ext uri="{FF2B5EF4-FFF2-40B4-BE49-F238E27FC236}">
                  <a16:creationId xmlns:a16="http://schemas.microsoft.com/office/drawing/2014/main" id="{2D26E85E-1B54-4AA0-9E13-42B0F242DD4E}"/>
                </a:ext>
              </a:extLst>
            </p:cNvPr>
            <p:cNvSpPr/>
            <p:nvPr/>
          </p:nvSpPr>
          <p:spPr>
            <a:xfrm>
              <a:off x="612524" y="3281288"/>
              <a:ext cx="7636638" cy="2402608"/>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F6477922-5E07-4737-8978-C11BE5729216}"/>
                </a:ext>
              </a:extLst>
            </p:cNvPr>
            <p:cNvSpPr txBox="1"/>
            <p:nvPr/>
          </p:nvSpPr>
          <p:spPr>
            <a:xfrm>
              <a:off x="670225" y="3321515"/>
              <a:ext cx="7636636" cy="2554545"/>
            </a:xfrm>
            <a:prstGeom prst="rect">
              <a:avLst/>
            </a:prstGeom>
            <a:noFill/>
          </p:spPr>
          <p:txBody>
            <a:bodyPr wrap="square">
              <a:spAutoFit/>
            </a:bodyPr>
            <a:lstStyle/>
            <a:p>
              <a:pPr rtl="0">
                <a:spcBef>
                  <a:spcPts val="0"/>
                </a:spcBef>
                <a:spcAft>
                  <a:spcPts val="0"/>
                </a:spcAft>
              </a:pPr>
              <a:r>
                <a:rPr lang="en-GB" sz="1800" b="0" i="0" u="none" strike="noStrike" dirty="0">
                  <a:solidFill>
                    <a:srgbClr val="000000"/>
                  </a:solidFill>
                  <a:effectLst/>
                </a:rPr>
                <a:t>The ground on which the pyramids were built was made from granite, which was ideal for withstanding the millions of tons of brick and mortar. Here are the estimated weights of the materials used:</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limestone blocks weighed 5.5 million</a:t>
              </a:r>
              <a:r>
                <a:rPr lang="en-GB" sz="1800" b="0" i="0" u="none" strike="noStrike" dirty="0">
                  <a:effectLst/>
                </a:rPr>
                <a:t> </a:t>
              </a:r>
              <a:r>
                <a:rPr lang="en-GB" b="0" i="0" dirty="0">
                  <a:effectLst/>
                </a:rPr>
                <a:t>tonnes</a:t>
              </a:r>
              <a:r>
                <a:rPr lang="en-GB" sz="1800" b="0" i="0" u="none" strike="noStrike" dirty="0">
                  <a:solidFill>
                    <a:srgbClr val="000000"/>
                  </a:solidFill>
                  <a:effectLst/>
                </a:rPr>
                <a:t>;</a:t>
              </a:r>
            </a:p>
            <a:p>
              <a:pPr marL="285750" indent="-285750" rtl="0" fontAlgn="base">
                <a:spcBef>
                  <a:spcPts val="0"/>
                </a:spcBef>
                <a:spcAft>
                  <a:spcPts val="0"/>
                </a:spcAft>
                <a:buFont typeface="Arial" panose="020B0604020202020204" pitchFamily="34" charset="0"/>
                <a:buChar char="•"/>
              </a:pPr>
              <a:r>
                <a:rPr lang="en-GB" sz="1800" b="0" i="0" u="none" strike="noStrike" dirty="0">
                  <a:solidFill>
                    <a:srgbClr val="000000"/>
                  </a:solidFill>
                  <a:effectLst/>
                </a:rPr>
                <a:t>The mortar weighed </a:t>
              </a:r>
              <a:r>
                <a:rPr lang="en-GB" sz="1800" b="0" i="0" u="none" strike="noStrike">
                  <a:solidFill>
                    <a:srgbClr val="000000"/>
                  </a:solidFill>
                  <a:effectLst/>
                </a:rPr>
                <a:t>500,000 </a:t>
              </a:r>
              <a:r>
                <a:rPr lang="en-GB" b="0" i="0">
                  <a:effectLst/>
                </a:rPr>
                <a:t>tonnes.</a:t>
              </a:r>
              <a:endParaRPr lang="en-GB" sz="1800" b="0" i="0" u="none" strike="noStrike" dirty="0">
                <a:solidFill>
                  <a:srgbClr val="000000"/>
                </a:solidFill>
                <a:effectLst/>
              </a:endParaRPr>
            </a:p>
            <a:p>
              <a:pPr rtl="0">
                <a:spcBef>
                  <a:spcPts val="0"/>
                </a:spcBef>
                <a:spcAft>
                  <a:spcPts val="0"/>
                </a:spcAft>
              </a:pPr>
              <a:endParaRPr lang="en-GB" sz="1600" b="0" dirty="0">
                <a:effectLst/>
              </a:endParaRPr>
            </a:p>
          </p:txBody>
        </p:sp>
      </p:grpSp>
      <p:pic>
        <p:nvPicPr>
          <p:cNvPr id="13" name="Picture 12">
            <a:extLst>
              <a:ext uri="{FF2B5EF4-FFF2-40B4-BE49-F238E27FC236}">
                <a16:creationId xmlns:a16="http://schemas.microsoft.com/office/drawing/2014/main" id="{6BCDE063-3E66-42E1-8DC6-D7612E1A6C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4099" y="3090536"/>
            <a:ext cx="3373713" cy="2250549"/>
          </a:xfrm>
          <a:prstGeom prst="rect">
            <a:avLst/>
          </a:prstGeom>
        </p:spPr>
      </p:pic>
      <p:grpSp>
        <p:nvGrpSpPr>
          <p:cNvPr id="12" name="Group 11">
            <a:extLst>
              <a:ext uri="{FF2B5EF4-FFF2-40B4-BE49-F238E27FC236}">
                <a16:creationId xmlns:a16="http://schemas.microsoft.com/office/drawing/2014/main" id="{750847B6-CB55-44FB-B835-2A916865E19E}"/>
              </a:ext>
            </a:extLst>
          </p:cNvPr>
          <p:cNvGrpSpPr/>
          <p:nvPr/>
        </p:nvGrpSpPr>
        <p:grpSpPr>
          <a:xfrm>
            <a:off x="574428" y="5558594"/>
            <a:ext cx="7995142" cy="772107"/>
            <a:chOff x="574428" y="5558594"/>
            <a:chExt cx="7995142" cy="772107"/>
          </a:xfrm>
        </p:grpSpPr>
        <p:sp>
          <p:nvSpPr>
            <p:cNvPr id="15" name="Rectangle 14">
              <a:extLst>
                <a:ext uri="{FF2B5EF4-FFF2-40B4-BE49-F238E27FC236}">
                  <a16:creationId xmlns:a16="http://schemas.microsoft.com/office/drawing/2014/main" id="{CDEDF2E4-1A47-42C0-8570-E5EAFE5798A9}"/>
                </a:ext>
              </a:extLst>
            </p:cNvPr>
            <p:cNvSpPr/>
            <p:nvPr/>
          </p:nvSpPr>
          <p:spPr>
            <a:xfrm>
              <a:off x="574428" y="5558594"/>
              <a:ext cx="7995142" cy="77210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C6EBD174-635B-46CF-B96C-A6D7636CB60E}"/>
                </a:ext>
              </a:extLst>
            </p:cNvPr>
            <p:cNvSpPr txBox="1"/>
            <p:nvPr/>
          </p:nvSpPr>
          <p:spPr>
            <a:xfrm>
              <a:off x="613708" y="5628106"/>
              <a:ext cx="7858849" cy="646331"/>
            </a:xfrm>
            <a:prstGeom prst="rect">
              <a:avLst/>
            </a:prstGeom>
            <a:noFill/>
          </p:spPr>
          <p:txBody>
            <a:bodyPr wrap="square">
              <a:spAutoFit/>
            </a:bodyPr>
            <a:lstStyle/>
            <a:p>
              <a:r>
                <a:rPr lang="en-GB" b="0" i="0" dirty="0">
                  <a:effectLst/>
                </a:rPr>
                <a:t>The base of the Great Pyramid has an area of 55,000 square metres, which is about the same size as eight football pitches.</a:t>
              </a:r>
              <a:endParaRPr lang="en-GB" dirty="0"/>
            </a:p>
          </p:txBody>
        </p:sp>
      </p:grpSp>
    </p:spTree>
    <p:extLst>
      <p:ext uri="{BB962C8B-B14F-4D97-AF65-F5344CB8AC3E}">
        <p14:creationId xmlns:p14="http://schemas.microsoft.com/office/powerpoint/2010/main" val="18073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151</TotalTime>
  <Words>1636</Words>
  <Application>Microsoft Office PowerPoint</Application>
  <PresentationFormat>On-screen Show (4:3)</PresentationFormat>
  <Paragraphs>73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Roboto</vt:lpstr>
      <vt:lpstr>Arial</vt:lpstr>
      <vt:lpstr>Proxima Nova</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Katie Kitchen</cp:lastModifiedBy>
  <cp:revision>24</cp:revision>
  <dcterms:created xsi:type="dcterms:W3CDTF">2020-12-15T15:53:45Z</dcterms:created>
  <dcterms:modified xsi:type="dcterms:W3CDTF">2022-03-07T09:28:49Z</dcterms:modified>
</cp:coreProperties>
</file>